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34" r:id="rId3"/>
    <p:sldId id="335" r:id="rId4"/>
    <p:sldId id="336" r:id="rId5"/>
    <p:sldId id="337" r:id="rId6"/>
    <p:sldId id="340" r:id="rId7"/>
    <p:sldId id="341" r:id="rId8"/>
    <p:sldId id="345" r:id="rId9"/>
    <p:sldId id="342" r:id="rId10"/>
    <p:sldId id="343" r:id="rId11"/>
    <p:sldId id="338" r:id="rId12"/>
    <p:sldId id="339" r:id="rId13"/>
    <p:sldId id="344" r:id="rId14"/>
    <p:sldId id="346" r:id="rId15"/>
    <p:sldId id="347" r:id="rId16"/>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6"/>
    <p:restoredTop sz="94719"/>
  </p:normalViewPr>
  <p:slideViewPr>
    <p:cSldViewPr snapToGrid="0">
      <p:cViewPr varScale="1">
        <p:scale>
          <a:sx n="114" d="100"/>
          <a:sy n="114" d="100"/>
        </p:scale>
        <p:origin x="168"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E93F6-B009-CA40-9E17-00BB0B4C6F09}" type="datetimeFigureOut">
              <a:rPr lang="es-US" smtClean="0"/>
              <a:t>7/2/24</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2F2A8-461D-234B-ADC4-CC6FDF765942}" type="slidenum">
              <a:rPr lang="es-US" smtClean="0"/>
              <a:t>‹Nº›</a:t>
            </a:fld>
            <a:endParaRPr lang="es-US"/>
          </a:p>
        </p:txBody>
      </p:sp>
    </p:spTree>
    <p:extLst>
      <p:ext uri="{BB962C8B-B14F-4D97-AF65-F5344CB8AC3E}">
        <p14:creationId xmlns:p14="http://schemas.microsoft.com/office/powerpoint/2010/main" val="6442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1</a:t>
            </a:fld>
            <a:endParaRPr lang="es-US"/>
          </a:p>
        </p:txBody>
      </p:sp>
    </p:spTree>
    <p:extLst>
      <p:ext uri="{BB962C8B-B14F-4D97-AF65-F5344CB8AC3E}">
        <p14:creationId xmlns:p14="http://schemas.microsoft.com/office/powerpoint/2010/main" val="183664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10</a:t>
            </a:fld>
            <a:endParaRPr lang="es-US"/>
          </a:p>
        </p:txBody>
      </p:sp>
    </p:spTree>
    <p:extLst>
      <p:ext uri="{BB962C8B-B14F-4D97-AF65-F5344CB8AC3E}">
        <p14:creationId xmlns:p14="http://schemas.microsoft.com/office/powerpoint/2010/main" val="173085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effectLst/>
                <a:latin typeface="Calibri" panose="020F0502020204030204" pitchFamily="34" charset="0"/>
                <a:cs typeface="Calibri" panose="020F0502020204030204" pitchFamily="34" charset="0"/>
              </a:rPr>
              <a:t>Hay otro grupo, llamado </a:t>
            </a:r>
            <a:r>
              <a:rPr lang="es-US" sz="1200" dirty="0" err="1">
                <a:effectLst/>
                <a:latin typeface="Calibri" panose="020F0502020204030204" pitchFamily="34" charset="0"/>
                <a:cs typeface="Calibri" panose="020F0502020204030204" pitchFamily="34" charset="0"/>
              </a:rPr>
              <a:t>pretribulacionista</a:t>
            </a:r>
            <a:r>
              <a:rPr lang="es-US" sz="1200" dirty="0">
                <a:effectLst/>
                <a:latin typeface="Calibri" panose="020F0502020204030204" pitchFamily="34" charset="0"/>
                <a:cs typeface="Calibri" panose="020F0502020204030204" pitchFamily="34" charset="0"/>
              </a:rPr>
              <a:t>, que cree que la segunda venida del Señor será en dos etapas o fases: además de su segunda venida pública, Cristo vendrá por la iglesia para quitarla del mundo o “arrebatarla” antes de la gran tribulación. Otra corriente afirma que la iglesia estará presente solo durante la primera mitad de los siete años, pero que será llevada antes de que comience la parte grave de la tribulación.</a:t>
            </a:r>
          </a:p>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11</a:t>
            </a:fld>
            <a:endParaRPr lang="es-US"/>
          </a:p>
        </p:txBody>
      </p:sp>
    </p:spTree>
    <p:extLst>
      <p:ext uri="{BB962C8B-B14F-4D97-AF65-F5344CB8AC3E}">
        <p14:creationId xmlns:p14="http://schemas.microsoft.com/office/powerpoint/2010/main" val="237118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12</a:t>
            </a:fld>
            <a:endParaRPr lang="es-US"/>
          </a:p>
        </p:txBody>
      </p:sp>
    </p:spTree>
    <p:extLst>
      <p:ext uri="{BB962C8B-B14F-4D97-AF65-F5344CB8AC3E}">
        <p14:creationId xmlns:p14="http://schemas.microsoft.com/office/powerpoint/2010/main" val="36835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14</a:t>
            </a:fld>
            <a:endParaRPr lang="es-US"/>
          </a:p>
        </p:txBody>
      </p:sp>
    </p:spTree>
    <p:extLst>
      <p:ext uri="{BB962C8B-B14F-4D97-AF65-F5344CB8AC3E}">
        <p14:creationId xmlns:p14="http://schemas.microsoft.com/office/powerpoint/2010/main" val="1427792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15</a:t>
            </a:fld>
            <a:endParaRPr lang="es-US"/>
          </a:p>
        </p:txBody>
      </p:sp>
    </p:spTree>
    <p:extLst>
      <p:ext uri="{BB962C8B-B14F-4D97-AF65-F5344CB8AC3E}">
        <p14:creationId xmlns:p14="http://schemas.microsoft.com/office/powerpoint/2010/main" val="61063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sz="1200" dirty="0">
                <a:effectLst/>
                <a:latin typeface="Calibri" panose="020F0502020204030204" pitchFamily="34" charset="0"/>
                <a:cs typeface="Calibri" panose="020F0502020204030204" pitchFamily="34" charset="0"/>
              </a:rPr>
              <a:t>Algunos grupos, como los Adventistas del Séptimo Día, creen en un tipo de “sueño del alma”, o inconsciencia, entre la muerte y la resurrección. Otros, marcadamente los católicos romanos, creen en un lugar de purificación (purgatorio) en preparación para la vida futura.</a:t>
            </a:r>
          </a:p>
          <a:p>
            <a:pPr algn="just"/>
            <a:br>
              <a:rPr lang="es-US" sz="1200" dirty="0">
                <a:effectLst/>
                <a:latin typeface="Calibri" panose="020F0502020204030204" pitchFamily="34" charset="0"/>
                <a:cs typeface="Calibri" panose="020F0502020204030204" pitchFamily="34" charset="0"/>
              </a:rPr>
            </a:br>
            <a:endParaRPr lang="es-US" sz="1200" dirty="0">
              <a:effectLst/>
              <a:latin typeface="Calibri" panose="020F0502020204030204" pitchFamily="34" charset="0"/>
              <a:cs typeface="Calibri" panose="020F0502020204030204" pitchFamily="34" charset="0"/>
            </a:endParaRPr>
          </a:p>
          <a:p>
            <a:pPr algn="just"/>
            <a:r>
              <a:rPr lang="es-US" sz="1200" dirty="0">
                <a:effectLst/>
                <a:latin typeface="Calibri" panose="020F0502020204030204" pitchFamily="34" charset="0"/>
                <a:cs typeface="Calibri" panose="020F0502020204030204" pitchFamily="34" charset="0"/>
              </a:rPr>
              <a:t> </a:t>
            </a:r>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2</a:t>
            </a:fld>
            <a:endParaRPr lang="es-US"/>
          </a:p>
        </p:txBody>
      </p:sp>
    </p:spTree>
    <p:extLst>
      <p:ext uri="{BB962C8B-B14F-4D97-AF65-F5344CB8AC3E}">
        <p14:creationId xmlns:p14="http://schemas.microsoft.com/office/powerpoint/2010/main" val="276077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3</a:t>
            </a:fld>
            <a:endParaRPr lang="es-US"/>
          </a:p>
        </p:txBody>
      </p:sp>
    </p:spTree>
    <p:extLst>
      <p:ext uri="{BB962C8B-B14F-4D97-AF65-F5344CB8AC3E}">
        <p14:creationId xmlns:p14="http://schemas.microsoft.com/office/powerpoint/2010/main" val="26707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4</a:t>
            </a:fld>
            <a:endParaRPr lang="es-US"/>
          </a:p>
        </p:txBody>
      </p:sp>
    </p:spTree>
    <p:extLst>
      <p:ext uri="{BB962C8B-B14F-4D97-AF65-F5344CB8AC3E}">
        <p14:creationId xmlns:p14="http://schemas.microsoft.com/office/powerpoint/2010/main" val="201673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5</a:t>
            </a:fld>
            <a:endParaRPr lang="es-US"/>
          </a:p>
        </p:txBody>
      </p:sp>
    </p:spTree>
    <p:extLst>
      <p:ext uri="{BB962C8B-B14F-4D97-AF65-F5344CB8AC3E}">
        <p14:creationId xmlns:p14="http://schemas.microsoft.com/office/powerpoint/2010/main" val="257248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6</a:t>
            </a:fld>
            <a:endParaRPr lang="es-US"/>
          </a:p>
        </p:txBody>
      </p:sp>
    </p:spTree>
    <p:extLst>
      <p:ext uri="{BB962C8B-B14F-4D97-AF65-F5344CB8AC3E}">
        <p14:creationId xmlns:p14="http://schemas.microsoft.com/office/powerpoint/2010/main" val="81842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7</a:t>
            </a:fld>
            <a:endParaRPr lang="es-US"/>
          </a:p>
        </p:txBody>
      </p:sp>
    </p:spTree>
    <p:extLst>
      <p:ext uri="{BB962C8B-B14F-4D97-AF65-F5344CB8AC3E}">
        <p14:creationId xmlns:p14="http://schemas.microsoft.com/office/powerpoint/2010/main" val="155208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8</a:t>
            </a:fld>
            <a:endParaRPr lang="es-US"/>
          </a:p>
        </p:txBody>
      </p:sp>
    </p:spTree>
    <p:extLst>
      <p:ext uri="{BB962C8B-B14F-4D97-AF65-F5344CB8AC3E}">
        <p14:creationId xmlns:p14="http://schemas.microsoft.com/office/powerpoint/2010/main" val="346421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effectLst/>
                <a:latin typeface="Calibri" panose="020F0502020204030204" pitchFamily="34" charset="0"/>
                <a:cs typeface="Calibri" panose="020F0502020204030204" pitchFamily="34" charset="0"/>
              </a:rPr>
              <a:t>La iglesia adquirirá mayor importancia y se resolverán muchos problemas económicos, sociales y educacionales. Este período no está necesariamente limitado a mil años, porque el número puede emplearse simbólicamente. El milenio termina con la segunda venida de Cristo, la resurrección de los muertos y el juicio final.</a:t>
            </a:r>
          </a:p>
          <a:p>
            <a:endParaRPr lang="es-US" dirty="0"/>
          </a:p>
        </p:txBody>
      </p:sp>
      <p:sp>
        <p:nvSpPr>
          <p:cNvPr id="4" name="Marcador de número de diapositiva 3"/>
          <p:cNvSpPr>
            <a:spLocks noGrp="1"/>
          </p:cNvSpPr>
          <p:nvPr>
            <p:ph type="sldNum" sz="quarter" idx="5"/>
          </p:nvPr>
        </p:nvSpPr>
        <p:spPr/>
        <p:txBody>
          <a:bodyPr/>
          <a:lstStyle/>
          <a:p>
            <a:fld id="{B712F2A8-461D-234B-ADC4-CC6FDF765942}" type="slidenum">
              <a:rPr lang="es-US" smtClean="0"/>
              <a:t>9</a:t>
            </a:fld>
            <a:endParaRPr lang="es-US"/>
          </a:p>
        </p:txBody>
      </p:sp>
    </p:spTree>
    <p:extLst>
      <p:ext uri="{BB962C8B-B14F-4D97-AF65-F5344CB8AC3E}">
        <p14:creationId xmlns:p14="http://schemas.microsoft.com/office/powerpoint/2010/main" val="198470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C54E5-3223-F0D4-D5C5-1CFD2A49202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ED0BAF3D-3116-AF34-BFC3-B6E883D94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49CE36D5-3D2E-0FF8-E0C5-AAB0CD245248}"/>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5" name="Marcador de pie de página 4">
            <a:extLst>
              <a:ext uri="{FF2B5EF4-FFF2-40B4-BE49-F238E27FC236}">
                <a16:creationId xmlns:a16="http://schemas.microsoft.com/office/drawing/2014/main" id="{47BFE1A0-90E4-4AF4-A47C-5BB85469151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E64D077-BBEC-5A67-A06D-B4995BA09BA5}"/>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6571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80871-DE0E-FA6C-E15B-E6FF2667BB6D}"/>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9C50C772-938F-789C-6955-6D12C0A9A37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893EF3BD-81F5-6B6E-45E6-3E7D4CE5DC30}"/>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5" name="Marcador de pie de página 4">
            <a:extLst>
              <a:ext uri="{FF2B5EF4-FFF2-40B4-BE49-F238E27FC236}">
                <a16:creationId xmlns:a16="http://schemas.microsoft.com/office/drawing/2014/main" id="{3AF08772-246D-AE21-2AD8-637D065AE773}"/>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72B13D16-471A-A40B-256C-BE34406AEF8E}"/>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90928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F432C5-89F0-3CE8-EBE9-3C5AF012BEE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72AC3DC3-5FE3-DA23-8825-358E87F5935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9066EC61-ECF7-8DBA-2A7D-CE3D1378A31A}"/>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5" name="Marcador de pie de página 4">
            <a:extLst>
              <a:ext uri="{FF2B5EF4-FFF2-40B4-BE49-F238E27FC236}">
                <a16:creationId xmlns:a16="http://schemas.microsoft.com/office/drawing/2014/main" id="{CBF494EC-2EED-6D3E-CB00-4002173D4B7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2181432-368F-01C9-2D03-8EE4F03366F7}"/>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11591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32F88-2E94-79B5-D265-359DA4825DDE}"/>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292524CA-F77A-9517-E581-A4E7955F05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5A6FA503-2257-EBC1-E92F-C53DAD9E3452}"/>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5" name="Marcador de pie de página 4">
            <a:extLst>
              <a:ext uri="{FF2B5EF4-FFF2-40B4-BE49-F238E27FC236}">
                <a16:creationId xmlns:a16="http://schemas.microsoft.com/office/drawing/2014/main" id="{60C3CBDC-62F5-75CD-4C51-6444A908C33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2E266C5C-9709-6955-7FD7-468EF73AAD3D}"/>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46308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B53D4-947D-68D5-41A1-F04AF021F4F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468861D6-7A27-B451-FC01-38569B7E63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1780905-EE9C-C4C1-76F4-EE0EE1FE9E8B}"/>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5" name="Marcador de pie de página 4">
            <a:extLst>
              <a:ext uri="{FF2B5EF4-FFF2-40B4-BE49-F238E27FC236}">
                <a16:creationId xmlns:a16="http://schemas.microsoft.com/office/drawing/2014/main" id="{B6EA9E9B-D009-17FB-554B-BD73093B359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9F60749-893D-A123-169F-0FB74B519B1B}"/>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270576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FE185-F9FB-A0D7-7AA2-2B346DBAEFF2}"/>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76B7F7DB-00FE-8F17-669F-8D1C21EEE05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0C021DA1-8CA8-3907-912D-FA3A9FD16A4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38EF7652-2F72-8575-239D-A755D84F48AA}"/>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6" name="Marcador de pie de página 5">
            <a:extLst>
              <a:ext uri="{FF2B5EF4-FFF2-40B4-BE49-F238E27FC236}">
                <a16:creationId xmlns:a16="http://schemas.microsoft.com/office/drawing/2014/main" id="{DB17548D-BDFA-7C9C-9C38-505F8AA25345}"/>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9F431BB-481D-7961-ABC0-C70B98CE1BFB}"/>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61276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FAADA-A5DF-EF4C-A6B8-D1E6832E22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867DE615-6A4B-11A2-F746-72143E026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68C4F7D-BB1F-C5EB-AF94-3FB85EF9B39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1E068404-6238-8455-B31D-543BEA45A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8F13FC9-A388-BB76-428F-D6C1D43C6CC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2FF54A22-21DB-A265-D5A4-822DD445A1B4}"/>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8" name="Marcador de pie de página 7">
            <a:extLst>
              <a:ext uri="{FF2B5EF4-FFF2-40B4-BE49-F238E27FC236}">
                <a16:creationId xmlns:a16="http://schemas.microsoft.com/office/drawing/2014/main" id="{EE806197-BD36-84CC-D96F-AB5426B59105}"/>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C4A3A8BF-5215-DB7F-81C0-C3E8686D67CE}"/>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90915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BF414-94EB-F917-D5F8-33ED318DCBD5}"/>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0B5B38C3-A274-B83D-5BF8-5DBA43E36B04}"/>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4" name="Marcador de pie de página 3">
            <a:extLst>
              <a:ext uri="{FF2B5EF4-FFF2-40B4-BE49-F238E27FC236}">
                <a16:creationId xmlns:a16="http://schemas.microsoft.com/office/drawing/2014/main" id="{5F45E255-3BDD-CA13-0E68-D0097D6600B2}"/>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E1CB7AC8-3E8E-A433-DAEF-3B419493659D}"/>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180289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1485DC-2371-8C6A-A3B1-7F0EAC927D48}"/>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3" name="Marcador de pie de página 2">
            <a:extLst>
              <a:ext uri="{FF2B5EF4-FFF2-40B4-BE49-F238E27FC236}">
                <a16:creationId xmlns:a16="http://schemas.microsoft.com/office/drawing/2014/main" id="{83DCC744-D740-45AD-2267-244288A36032}"/>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DD32C5BC-A0C5-9336-D3E7-CCE0DD5806E1}"/>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226507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F8BCB-7CF1-4AE3-0332-CF9F8D88000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F48D1AC9-4C98-B19D-5FEA-B80BAA1CF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A70E3B9B-0E4D-82C8-254E-95B65D6F3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C62BDED-B741-0EBE-6258-86B00A88EA79}"/>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6" name="Marcador de pie de página 5">
            <a:extLst>
              <a:ext uri="{FF2B5EF4-FFF2-40B4-BE49-F238E27FC236}">
                <a16:creationId xmlns:a16="http://schemas.microsoft.com/office/drawing/2014/main" id="{5BB53460-517A-45B9-5BB7-A73B6F844DD3}"/>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FC9D8E3-0298-C812-C991-150470271CC1}"/>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423646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7F018-CA41-DC84-FDED-F651617432D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73EA407A-44EF-0CD8-9430-0423004BD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F150509F-D9D3-1142-E6BD-F44AA9AC8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0BCC31B-EC6A-04A0-B2F7-8F7C039933D1}"/>
              </a:ext>
            </a:extLst>
          </p:cNvPr>
          <p:cNvSpPr>
            <a:spLocks noGrp="1"/>
          </p:cNvSpPr>
          <p:nvPr>
            <p:ph type="dt" sz="half" idx="10"/>
          </p:nvPr>
        </p:nvSpPr>
        <p:spPr/>
        <p:txBody>
          <a:bodyPr/>
          <a:lstStyle/>
          <a:p>
            <a:fld id="{172BC544-84C5-4B47-B411-ACA3ED6A677B}" type="datetimeFigureOut">
              <a:rPr lang="es-US" smtClean="0"/>
              <a:t>7/2/24</a:t>
            </a:fld>
            <a:endParaRPr lang="es-US"/>
          </a:p>
        </p:txBody>
      </p:sp>
      <p:sp>
        <p:nvSpPr>
          <p:cNvPr id="6" name="Marcador de pie de página 5">
            <a:extLst>
              <a:ext uri="{FF2B5EF4-FFF2-40B4-BE49-F238E27FC236}">
                <a16:creationId xmlns:a16="http://schemas.microsoft.com/office/drawing/2014/main" id="{9C212E9B-F539-5885-119C-00DB285AF867}"/>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9B66296-F462-CAF5-5633-67E89C9B4944}"/>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414748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F042B4-E740-3D6C-F4C3-0F8F0F9B2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64EE6157-42E9-6225-9B15-EA080601D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A6B3E1FD-21D5-111B-A6CE-0A7A2ADBA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BC544-84C5-4B47-B411-ACA3ED6A677B}" type="datetimeFigureOut">
              <a:rPr lang="es-US" smtClean="0"/>
              <a:t>7/2/24</a:t>
            </a:fld>
            <a:endParaRPr lang="es-US"/>
          </a:p>
        </p:txBody>
      </p:sp>
      <p:sp>
        <p:nvSpPr>
          <p:cNvPr id="5" name="Marcador de pie de página 4">
            <a:extLst>
              <a:ext uri="{FF2B5EF4-FFF2-40B4-BE49-F238E27FC236}">
                <a16:creationId xmlns:a16="http://schemas.microsoft.com/office/drawing/2014/main" id="{146CC5AD-C792-3700-3B99-C3CBD9740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8E599872-D987-2A68-B330-3530513D2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FB9C4E-C69A-7949-BE30-F3A2DEF9B6EA}" type="slidenum">
              <a:rPr lang="es-US" smtClean="0"/>
              <a:t>‹Nº›</a:t>
            </a:fld>
            <a:endParaRPr lang="es-US"/>
          </a:p>
        </p:txBody>
      </p:sp>
    </p:spTree>
    <p:extLst>
      <p:ext uri="{BB962C8B-B14F-4D97-AF65-F5344CB8AC3E}">
        <p14:creationId xmlns:p14="http://schemas.microsoft.com/office/powerpoint/2010/main" val="130093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D6E83824-30E5-7E25-952C-1C40624DCD81}"/>
              </a:ext>
            </a:extLst>
          </p:cNvPr>
          <p:cNvPicPr>
            <a:picLocks noChangeAspect="1"/>
          </p:cNvPicPr>
          <p:nvPr/>
        </p:nvPicPr>
        <p:blipFill rotWithShape="1">
          <a:blip r:embed="rId5"/>
          <a:srcRect t="1287" b="23713"/>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592260-4A62-4748-C925-AC8E988FFC9E}"/>
              </a:ext>
            </a:extLst>
          </p:cNvPr>
          <p:cNvSpPr>
            <a:spLocks noGrp="1"/>
          </p:cNvSpPr>
          <p:nvPr>
            <p:ph type="ctrTitle"/>
          </p:nvPr>
        </p:nvSpPr>
        <p:spPr>
          <a:xfrm>
            <a:off x="1100051" y="2096598"/>
            <a:ext cx="10058400" cy="871644"/>
          </a:xfrm>
          <a:effectLst>
            <a:outerShdw blurRad="50800" dist="38100" dir="2700000" algn="tl" rotWithShape="0">
              <a:prstClr val="black">
                <a:alpha val="40000"/>
              </a:prstClr>
            </a:outerShdw>
          </a:effectLst>
        </p:spPr>
        <p:txBody>
          <a:bodyPr>
            <a:normAutofit/>
          </a:bodyPr>
          <a:lstStyle/>
          <a:p>
            <a:r>
              <a:rPr lang="es-US" sz="4000" dirty="0">
                <a:solidFill>
                  <a:schemeClr val="bg1"/>
                </a:solidFill>
                <a:effectLst/>
                <a:latin typeface="Calibri" panose="020F0502020204030204" pitchFamily="34" charset="0"/>
                <a:cs typeface="Calibri" panose="020F0502020204030204" pitchFamily="34" charset="0"/>
              </a:rPr>
              <a:t>Doctrina de las últimas cosas</a:t>
            </a:r>
            <a:br>
              <a:rPr lang="es-US" sz="1600" dirty="0">
                <a:effectLst/>
                <a:latin typeface="Helvetica" pitchFamily="2" charset="0"/>
              </a:rPr>
            </a:br>
            <a:r>
              <a:rPr lang="es-US" sz="1600" dirty="0">
                <a:effectLst/>
                <a:latin typeface="Times"/>
              </a:rPr>
              <a:t> </a:t>
            </a:r>
            <a:endParaRPr lang="es-US" sz="5200" dirty="0">
              <a:solidFill>
                <a:srgbClr val="FFFFFF"/>
              </a:solidFill>
            </a:endParaRPr>
          </a:p>
        </p:txBody>
      </p:sp>
      <p:sp>
        <p:nvSpPr>
          <p:cNvPr id="3" name="Subtítulo 2">
            <a:extLst>
              <a:ext uri="{FF2B5EF4-FFF2-40B4-BE49-F238E27FC236}">
                <a16:creationId xmlns:a16="http://schemas.microsoft.com/office/drawing/2014/main" id="{794B6B24-1796-6E1F-8603-505E161718D4}"/>
              </a:ext>
            </a:extLst>
          </p:cNvPr>
          <p:cNvSpPr>
            <a:spLocks noGrp="1"/>
          </p:cNvSpPr>
          <p:nvPr>
            <p:ph type="subTitle" idx="1"/>
          </p:nvPr>
        </p:nvSpPr>
        <p:spPr>
          <a:xfrm>
            <a:off x="1066800" y="3429000"/>
            <a:ext cx="10058400" cy="1282707"/>
          </a:xfrm>
          <a:effectLst>
            <a:outerShdw blurRad="50800" dist="38100" dir="2700000" algn="tl" rotWithShape="0">
              <a:prstClr val="black">
                <a:alpha val="40000"/>
              </a:prstClr>
            </a:outerShdw>
          </a:effectLst>
        </p:spPr>
        <p:txBody>
          <a:bodyPr>
            <a:normAutofit fontScale="25000" lnSpcReduction="20000"/>
          </a:bodyPr>
          <a:lstStyle/>
          <a:p>
            <a:pPr algn="just"/>
            <a:r>
              <a:rPr lang="es-US" sz="8000" i="1" dirty="0">
                <a:solidFill>
                  <a:schemeClr val="bg1"/>
                </a:solidFill>
                <a:effectLst/>
                <a:latin typeface="Calibri" panose="020F0502020204030204" pitchFamily="34" charset="0"/>
                <a:cs typeface="Calibri" panose="020F0502020204030204" pitchFamily="34" charset="0"/>
              </a:rPr>
              <a:t>…no fijando nosotros la vista en las cosas que se ven sino en las que no se ven; porque las que se ven son temporales, mientras que las que no se ven son eternas.</a:t>
            </a:r>
            <a:endParaRPr lang="es-US" sz="8000" dirty="0">
              <a:solidFill>
                <a:schemeClr val="bg1"/>
              </a:solidFill>
              <a:effectLst/>
              <a:latin typeface="Calibri" panose="020F0502020204030204" pitchFamily="34" charset="0"/>
              <a:cs typeface="Calibri" panose="020F0502020204030204" pitchFamily="34" charset="0"/>
            </a:endParaRPr>
          </a:p>
          <a:p>
            <a:pPr algn="r"/>
            <a:r>
              <a:rPr lang="es-US" sz="8000" dirty="0">
                <a:solidFill>
                  <a:schemeClr val="bg1"/>
                </a:solidFill>
                <a:effectLst/>
                <a:latin typeface="Calibri" panose="020F0502020204030204" pitchFamily="34" charset="0"/>
                <a:cs typeface="Calibri" panose="020F0502020204030204" pitchFamily="34" charset="0"/>
              </a:rPr>
              <a:t>2 Corintios 4:18</a:t>
            </a:r>
          </a:p>
          <a:p>
            <a:pPr algn="just"/>
            <a:endParaRPr lang="es-US" sz="8000" dirty="0">
              <a:solidFill>
                <a:schemeClr val="bg1"/>
              </a:solidFill>
              <a:effectLst/>
              <a:latin typeface="Calibri" panose="020F0502020204030204" pitchFamily="34" charset="0"/>
              <a:cs typeface="Calibri" panose="020F0502020204030204" pitchFamily="34" charset="0"/>
            </a:endParaRPr>
          </a:p>
          <a:p>
            <a:pPr algn="just"/>
            <a:r>
              <a:rPr lang="es-US" sz="8000" dirty="0">
                <a:solidFill>
                  <a:schemeClr val="bg1"/>
                </a:solidFill>
                <a:effectLst/>
                <a:latin typeface="Calibri" panose="020F0502020204030204" pitchFamily="34" charset="0"/>
                <a:cs typeface="Calibri" panose="020F0502020204030204" pitchFamily="34" charset="0"/>
              </a:rPr>
              <a:t>La escatología es la rama de la teología que estudia las “últimas cosas”, es decir, lo que sucederá en el futuro tanto a la persona en particular como al mundo en su conjunto.</a:t>
            </a:r>
          </a:p>
          <a:p>
            <a:pPr algn="just"/>
            <a:br>
              <a:rPr lang="es-US" dirty="0">
                <a:effectLst/>
                <a:latin typeface="Helvetica" pitchFamily="2" charset="0"/>
              </a:rPr>
            </a:br>
            <a:endParaRPr lang="es-US" dirty="0">
              <a:effectLst/>
              <a:latin typeface="Helvetica" pitchFamily="2" charset="0"/>
            </a:endParaRPr>
          </a:p>
          <a:p>
            <a:endParaRPr lang="es-US" dirty="0">
              <a:solidFill>
                <a:srgbClr val="FFFFFF"/>
              </a:solidFill>
            </a:endParaRPr>
          </a:p>
        </p:txBody>
      </p:sp>
      <p:sp>
        <p:nvSpPr>
          <p:cNvPr id="6" name="CuadroTexto 5">
            <a:extLst>
              <a:ext uri="{FF2B5EF4-FFF2-40B4-BE49-F238E27FC236}">
                <a16:creationId xmlns:a16="http://schemas.microsoft.com/office/drawing/2014/main" id="{F450C0FB-7F7F-C375-E7BD-47D4C6FF2002}"/>
              </a:ext>
            </a:extLst>
          </p:cNvPr>
          <p:cNvSpPr txBox="1"/>
          <p:nvPr/>
        </p:nvSpPr>
        <p:spPr>
          <a:xfrm>
            <a:off x="4799040" y="66963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Ministerios Bíblicos   </a:t>
            </a:r>
            <a:endParaRPr lang="es-EC" b="1" dirty="0">
              <a:solidFill>
                <a:schemeClr val="bg1"/>
              </a:solidFill>
              <a:latin typeface="Times New Roman" panose="02020603050405020304"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id="{CB68BB03-93A3-6888-828F-26BAD85E1FAD}"/>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5809012" y="26022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4CF6F5A3-B90B-0D7C-5AA4-5ABBA6E850AD}"/>
              </a:ext>
            </a:extLst>
          </p:cNvPr>
          <p:cNvCxnSpPr>
            <a:cxnSpLocks/>
          </p:cNvCxnSpPr>
          <p:nvPr/>
        </p:nvCxnSpPr>
        <p:spPr>
          <a:xfrm>
            <a:off x="4799040" y="64910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Conector recto 8">
            <a:extLst>
              <a:ext uri="{FF2B5EF4-FFF2-40B4-BE49-F238E27FC236}">
                <a16:creationId xmlns:a16="http://schemas.microsoft.com/office/drawing/2014/main" id="{159FF79F-ED33-FD22-8034-37495A5C2282}"/>
              </a:ext>
            </a:extLst>
          </p:cNvPr>
          <p:cNvCxnSpPr>
            <a:cxnSpLocks/>
          </p:cNvCxnSpPr>
          <p:nvPr/>
        </p:nvCxnSpPr>
        <p:spPr>
          <a:xfrm>
            <a:off x="6539741" y="64910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CuadroTexto 15">
            <a:extLst>
              <a:ext uri="{FF2B5EF4-FFF2-40B4-BE49-F238E27FC236}">
                <a16:creationId xmlns:a16="http://schemas.microsoft.com/office/drawing/2014/main" id="{AAD6B4CF-2A98-C86D-C564-B4CBCCBBFA0C}"/>
              </a:ext>
            </a:extLst>
          </p:cNvPr>
          <p:cNvSpPr txBox="1"/>
          <p:nvPr/>
        </p:nvSpPr>
        <p:spPr>
          <a:xfrm>
            <a:off x="2888564" y="5771750"/>
            <a:ext cx="7076209" cy="369332"/>
          </a:xfrm>
          <a:prstGeom prst="rect">
            <a:avLst/>
          </a:prstGeom>
          <a:noFill/>
        </p:spPr>
        <p:txBody>
          <a:bodyPr wrap="square">
            <a:spAutoFit/>
          </a:bodyPr>
          <a:lstStyle/>
          <a:p>
            <a:pPr algn="ctr"/>
            <a:r>
              <a:rPr lang="es-US" dirty="0">
                <a:solidFill>
                  <a:schemeClr val="bg1"/>
                </a:solidFill>
                <a:effectLst/>
                <a:latin typeface="Calibri" panose="020F0502020204030204" pitchFamily="34" charset="0"/>
                <a:cs typeface="Calibri" panose="020F0502020204030204" pitchFamily="34" charset="0"/>
              </a:rPr>
              <a:t>Material recopilado para enseñanza por: Rubén Posligua Morales PhD</a:t>
            </a:r>
          </a:p>
        </p:txBody>
      </p:sp>
      <p:sp>
        <p:nvSpPr>
          <p:cNvPr id="17" name="CuadroTexto 16">
            <a:extLst>
              <a:ext uri="{FF2B5EF4-FFF2-40B4-BE49-F238E27FC236}">
                <a16:creationId xmlns:a16="http://schemas.microsoft.com/office/drawing/2014/main" id="{9021081C-628E-1478-CF01-8DE3E4A37C00}"/>
              </a:ext>
            </a:extLst>
          </p:cNvPr>
          <p:cNvSpPr txBox="1"/>
          <p:nvPr/>
        </p:nvSpPr>
        <p:spPr>
          <a:xfrm>
            <a:off x="9746166" y="6325747"/>
            <a:ext cx="1891993" cy="369332"/>
          </a:xfrm>
          <a:prstGeom prst="rect">
            <a:avLst/>
          </a:prstGeom>
          <a:noFill/>
        </p:spPr>
        <p:txBody>
          <a:bodyPr wrap="square">
            <a:spAutoFit/>
          </a:bodyPr>
          <a:lstStyle/>
          <a:p>
            <a:r>
              <a:rPr lang="es-US" sz="1800" dirty="0">
                <a:solidFill>
                  <a:schemeClr val="bg1"/>
                </a:solidFill>
                <a:effectLst/>
                <a:latin typeface="Calibri" panose="020F0502020204030204" pitchFamily="34" charset="0"/>
                <a:cs typeface="Calibri" panose="020F0502020204030204" pitchFamily="34" charset="0"/>
              </a:rPr>
              <a:t>Agosto del 2024 </a:t>
            </a:r>
            <a:endParaRPr lang="es-US" dirty="0">
              <a:solidFill>
                <a:schemeClr val="bg1"/>
              </a:solidFill>
            </a:endParaRPr>
          </a:p>
        </p:txBody>
      </p:sp>
      <p:pic>
        <p:nvPicPr>
          <p:cNvPr id="13" name="Audio 12">
            <a:extLst>
              <a:ext uri="{FF2B5EF4-FFF2-40B4-BE49-F238E27FC236}">
                <a16:creationId xmlns:a16="http://schemas.microsoft.com/office/drawing/2014/main" id="{914F0F7E-0EF0-3CE3-7E18-A1B68B231BD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40542069"/>
      </p:ext>
    </p:extLst>
  </p:cSld>
  <p:clrMapOvr>
    <a:masterClrMapping/>
  </p:clrMapOvr>
  <mc:AlternateContent xmlns:mc="http://schemas.openxmlformats.org/markup-compatibility/2006">
    <mc:Choice xmlns:p14="http://schemas.microsoft.com/office/powerpoint/2010/main" Requires="p14">
      <p:transition spd="slow" p14:dur="2000" advTm="35422"/>
    </mc:Choice>
    <mc:Fallback>
      <p:transition spd="slow" advTm="35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5"/>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463232" y="6510942"/>
            <a:ext cx="1728768" cy="215444"/>
          </a:xfrm>
          <a:prstGeom prst="rect">
            <a:avLst/>
          </a:prstGeom>
          <a:noFill/>
        </p:spPr>
        <p:txBody>
          <a:bodyPr wrap="square">
            <a:spAutoFit/>
          </a:bodyPr>
          <a:lstStyle/>
          <a:p>
            <a:r>
              <a:rPr lang="es-US" sz="800" dirty="0">
                <a:solidFill>
                  <a:schemeClr val="bg1"/>
                </a:solidFill>
              </a:rPr>
              <a:t>Doctrina de las últimas cosas </a:t>
            </a:r>
            <a:fld id="{A5EFF319-060E-F544-9BD3-8214FBF17433}" type="slidenum">
              <a:rPr lang="es-US" sz="800" smtClean="0">
                <a:solidFill>
                  <a:schemeClr val="bg1"/>
                </a:solidFill>
              </a:rPr>
              <a:pPr/>
              <a:t>10</a:t>
            </a:fld>
            <a:endParaRPr lang="es-US" sz="800" dirty="0">
              <a:solidFill>
                <a:schemeClr val="bg1"/>
              </a:solidFill>
            </a:endParaRPr>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5C80CED8-4E53-A7D6-70AB-C2008F08AD90}"/>
              </a:ext>
            </a:extLst>
          </p:cNvPr>
          <p:cNvSpPr txBox="1"/>
          <p:nvPr/>
        </p:nvSpPr>
        <p:spPr>
          <a:xfrm>
            <a:off x="880947" y="1683864"/>
            <a:ext cx="8912758" cy="4555093"/>
          </a:xfrm>
          <a:prstGeom prst="rect">
            <a:avLst/>
          </a:prstGeom>
          <a:noFill/>
        </p:spPr>
        <p:txBody>
          <a:bodyPr wrap="square">
            <a:spAutoFit/>
          </a:bodyPr>
          <a:lstStyle/>
          <a:p>
            <a:pPr algn="just"/>
            <a:r>
              <a:rPr lang="es-US" sz="2000" dirty="0">
                <a:effectLst/>
                <a:latin typeface="Calibri" panose="020F0502020204030204" pitchFamily="34" charset="0"/>
                <a:cs typeface="Calibri" panose="020F0502020204030204" pitchFamily="34" charset="0"/>
              </a:rPr>
              <a:t>El </a:t>
            </a:r>
            <a:r>
              <a:rPr lang="es-US" sz="2000" b="1" dirty="0" err="1">
                <a:effectLst/>
                <a:latin typeface="Calibri" panose="020F0502020204030204" pitchFamily="34" charset="0"/>
                <a:cs typeface="Calibri" panose="020F0502020204030204" pitchFamily="34" charset="0"/>
              </a:rPr>
              <a:t>amilenarismo</a:t>
            </a:r>
            <a:r>
              <a:rPr lang="es-US" sz="2000" dirty="0">
                <a:effectLst/>
                <a:latin typeface="Calibri" panose="020F0502020204030204" pitchFamily="34" charset="0"/>
                <a:cs typeface="Calibri" panose="020F0502020204030204" pitchFamily="34" charset="0"/>
              </a:rPr>
              <a:t> afirma que la Biblia no predice un período de reinado de Cristo en la tierra antes del juicio final. Según este punto de vista habrá un desarrollo continuo del bien y el mal en el mundo hasta la segunda venida, cuando los muertos resuciten y se realice el juicio final.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Los </a:t>
            </a:r>
            <a:r>
              <a:rPr lang="es-US" sz="2000" dirty="0" err="1">
                <a:effectLst/>
                <a:latin typeface="Calibri" panose="020F0502020204030204" pitchFamily="34" charset="0"/>
                <a:cs typeface="Calibri" panose="020F0502020204030204" pitchFamily="34" charset="0"/>
              </a:rPr>
              <a:t>amilenarios</a:t>
            </a:r>
            <a:r>
              <a:rPr lang="es-US" sz="2000" dirty="0">
                <a:effectLst/>
                <a:latin typeface="Calibri" panose="020F0502020204030204" pitchFamily="34" charset="0"/>
                <a:cs typeface="Calibri" panose="020F0502020204030204" pitchFamily="34" charset="0"/>
              </a:rPr>
              <a:t> creen que el reino de Dios está ahora presente en el mundo en el gobierno del Cristo victorioso sobre su iglesia mediante la Palabra y el Espíritu. Sostienen que el reino futuro glorioso y perfecto se refiere a la nueva tierra y la vida en el cielo. Por ello, Apocalipsis 20 es una descripción de las almas de los creyentes muertos que reinan con Cristo en el cielo.</a:t>
            </a:r>
          </a:p>
          <a:p>
            <a:pPr algn="just"/>
            <a:br>
              <a:rPr lang="es-US" dirty="0">
                <a:effectLst/>
                <a:latin typeface="Helvetica" pitchFamily="2" charset="0"/>
              </a:rPr>
            </a:br>
            <a:endParaRPr lang="es-US" dirty="0">
              <a:effectLst/>
              <a:latin typeface="Helvetica" pitchFamily="2" charset="0"/>
            </a:endParaRP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pic>
        <p:nvPicPr>
          <p:cNvPr id="10" name="Audio 9">
            <a:extLst>
              <a:ext uri="{FF2B5EF4-FFF2-40B4-BE49-F238E27FC236}">
                <a16:creationId xmlns:a16="http://schemas.microsoft.com/office/drawing/2014/main" id="{A5F322D4-4E32-12AB-9B5F-EB781F05E1D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74168102"/>
      </p:ext>
    </p:extLst>
  </p:cSld>
  <p:clrMapOvr>
    <a:masterClrMapping/>
  </p:clrMapOvr>
  <mc:AlternateContent xmlns:mc="http://schemas.openxmlformats.org/markup-compatibility/2006">
    <mc:Choice xmlns:p14="http://schemas.microsoft.com/office/powerpoint/2010/main" Requires="p14">
      <p:transition spd="slow" p14:dur="2000" advTm="47465"/>
    </mc:Choice>
    <mc:Fallback>
      <p:transition spd="slow" advTm="47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patterns on the sky">
            <a:extLst>
              <a:ext uri="{FF2B5EF4-FFF2-40B4-BE49-F238E27FC236}">
                <a16:creationId xmlns:a16="http://schemas.microsoft.com/office/drawing/2014/main" id="{3A277019-FD5E-CFE6-792C-EA52589DE064}"/>
              </a:ext>
            </a:extLst>
          </p:cNvPr>
          <p:cNvPicPr>
            <a:picLocks noChangeAspect="1"/>
          </p:cNvPicPr>
          <p:nvPr/>
        </p:nvPicPr>
        <p:blipFill rotWithShape="1">
          <a:blip r:embed="rId5"/>
          <a:srcRect l="88008" t="18338" b="22993"/>
          <a:stretch/>
        </p:blipFill>
        <p:spPr>
          <a:xfrm>
            <a:off x="10729912" y="0"/>
            <a:ext cx="1462087" cy="6857999"/>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3" name="CuadroTexto 2">
            <a:extLst>
              <a:ext uri="{FF2B5EF4-FFF2-40B4-BE49-F238E27FC236}">
                <a16:creationId xmlns:a16="http://schemas.microsoft.com/office/drawing/2014/main" id="{D1BB0BA9-E27E-73DD-F155-B0DA5EC129A9}"/>
              </a:ext>
            </a:extLst>
          </p:cNvPr>
          <p:cNvSpPr txBox="1"/>
          <p:nvPr/>
        </p:nvSpPr>
        <p:spPr>
          <a:xfrm>
            <a:off x="10679592" y="6477487"/>
            <a:ext cx="1562726"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11</a:t>
            </a:fld>
            <a:endParaRPr lang="es-US" sz="800" dirty="0"/>
          </a:p>
        </p:txBody>
      </p:sp>
      <p:sp>
        <p:nvSpPr>
          <p:cNvPr id="4" name="CuadroTexto 3">
            <a:extLst>
              <a:ext uri="{FF2B5EF4-FFF2-40B4-BE49-F238E27FC236}">
                <a16:creationId xmlns:a16="http://schemas.microsoft.com/office/drawing/2014/main" id="{459E9D74-9719-FE2F-3782-B2E97556CEB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35EC161-3E58-EC9D-075E-4A9AAE5A93F3}"/>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451FF23-A66B-DA5A-8837-111FD109482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32B955E4-265D-AEC3-7F76-726ABA4412E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61360F8-293B-133A-1AB8-A0157D4D4856}"/>
              </a:ext>
            </a:extLst>
          </p:cNvPr>
          <p:cNvSpPr txBox="1"/>
          <p:nvPr/>
        </p:nvSpPr>
        <p:spPr>
          <a:xfrm>
            <a:off x="763146" y="2026765"/>
            <a:ext cx="8910327" cy="3139321"/>
          </a:xfrm>
          <a:prstGeom prst="rect">
            <a:avLst/>
          </a:prstGeom>
          <a:noFill/>
        </p:spPr>
        <p:txBody>
          <a:bodyPr wrap="square">
            <a:spAutoFit/>
          </a:bodyPr>
          <a:lstStyle/>
          <a:p>
            <a:pPr algn="just"/>
            <a:r>
              <a:rPr lang="es-US" sz="2000" b="1" dirty="0">
                <a:effectLst/>
                <a:latin typeface="Calibri" panose="020F0502020204030204" pitchFamily="34" charset="0"/>
                <a:cs typeface="Calibri" panose="020F0502020204030204" pitchFamily="34" charset="0"/>
              </a:rPr>
              <a:t>La gran tribulación</a:t>
            </a:r>
            <a:r>
              <a:rPr lang="es-US" sz="2000" dirty="0">
                <a:effectLst/>
                <a:latin typeface="Calibri" panose="020F0502020204030204" pitchFamily="34" charset="0"/>
                <a:cs typeface="Calibri" panose="020F0502020204030204" pitchFamily="34" charset="0"/>
              </a:rPr>
              <a:t>.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La Biblia habla de un tiempo de gran angustia o tribulación que vendrá a la tierra, superior a cualquier cosa que haya ocurrido antes. Algunos, que identifican esto con la semana setenta de Daniel 9:24–27, creen que durará siete años. Algunos intérpretes afirman que la iglesia estará presente para experimentarlo y que el regreso del Señor será hasta el final del período. Se los conoce como </a:t>
            </a:r>
            <a:r>
              <a:rPr lang="es-US" sz="2000" dirty="0" err="1">
                <a:effectLst/>
                <a:latin typeface="Calibri" panose="020F0502020204030204" pitchFamily="34" charset="0"/>
                <a:cs typeface="Calibri" panose="020F0502020204030204" pitchFamily="34" charset="0"/>
              </a:rPr>
              <a:t>postribulacionistas</a:t>
            </a:r>
            <a:r>
              <a:rPr lang="es-US" sz="2000" dirty="0">
                <a:effectLst/>
                <a:latin typeface="Calibri" panose="020F0502020204030204" pitchFamily="34" charset="0"/>
                <a:cs typeface="Calibri" panose="020F0502020204030204" pitchFamily="34" charset="0"/>
              </a:rPr>
              <a:t>. </a:t>
            </a:r>
          </a:p>
          <a:p>
            <a:pPr algn="just"/>
            <a:endParaRPr lang="es-US" sz="2000" dirty="0">
              <a:latin typeface="Calibri" panose="020F0502020204030204" pitchFamily="34" charset="0"/>
              <a:cs typeface="Calibri" panose="020F0502020204030204" pitchFamily="34" charset="0"/>
            </a:endParaRPr>
          </a:p>
          <a:p>
            <a:r>
              <a:rPr lang="es-US" dirty="0">
                <a:effectLst/>
                <a:latin typeface="Times"/>
              </a:rPr>
              <a:t> </a:t>
            </a:r>
          </a:p>
        </p:txBody>
      </p:sp>
      <p:pic>
        <p:nvPicPr>
          <p:cNvPr id="10" name="Audio 9">
            <a:extLst>
              <a:ext uri="{FF2B5EF4-FFF2-40B4-BE49-F238E27FC236}">
                <a16:creationId xmlns:a16="http://schemas.microsoft.com/office/drawing/2014/main" id="{AE18ADC3-D64F-0951-939B-A979BADB368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5937661"/>
      </p:ext>
    </p:extLst>
  </p:cSld>
  <p:clrMapOvr>
    <a:masterClrMapping/>
  </p:clrMapOvr>
  <mc:AlternateContent xmlns:mc="http://schemas.openxmlformats.org/markup-compatibility/2006">
    <mc:Choice xmlns:p14="http://schemas.microsoft.com/office/powerpoint/2010/main" Requires="p14">
      <p:transition spd="slow" p14:dur="2000" advTm="59348"/>
    </mc:Choice>
    <mc:Fallback>
      <p:transition spd="slow" advTm="59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9BD35-25FA-E85F-F513-98FEF7A2FCAD}"/>
              </a:ext>
            </a:extLst>
          </p:cNvPr>
          <p:cNvPicPr>
            <a:picLocks noChangeAspect="1"/>
          </p:cNvPicPr>
          <p:nvPr/>
        </p:nvPicPr>
        <p:blipFill rotWithShape="1">
          <a:blip r:embed="rId5"/>
          <a:srcRect l="2292" r="87083"/>
          <a:stretch/>
        </p:blipFill>
        <p:spPr>
          <a:xfrm>
            <a:off x="10734695" y="10"/>
            <a:ext cx="1457305" cy="6857990"/>
          </a:xfrm>
          <a:prstGeom prst="rect">
            <a:avLst/>
          </a:prstGeom>
        </p:spPr>
      </p:pic>
      <p:sp>
        <p:nvSpPr>
          <p:cNvPr id="3" name="CuadroTexto 2">
            <a:extLst>
              <a:ext uri="{FF2B5EF4-FFF2-40B4-BE49-F238E27FC236}">
                <a16:creationId xmlns:a16="http://schemas.microsoft.com/office/drawing/2014/main" id="{050FA184-860B-B2B2-CBDC-2F2AB10C6FAB}"/>
              </a:ext>
            </a:extLst>
          </p:cNvPr>
          <p:cNvSpPr txBox="1"/>
          <p:nvPr/>
        </p:nvSpPr>
        <p:spPr>
          <a:xfrm>
            <a:off x="10681205" y="6455185"/>
            <a:ext cx="1564283" cy="215444"/>
          </a:xfrm>
          <a:prstGeom prst="rect">
            <a:avLst/>
          </a:prstGeom>
          <a:noFill/>
        </p:spPr>
        <p:txBody>
          <a:bodyPr wrap="square">
            <a:spAutoFit/>
          </a:bodyPr>
          <a:lstStyle/>
          <a:p>
            <a:r>
              <a:rPr lang="es-US" sz="800" dirty="0">
                <a:solidFill>
                  <a:schemeClr val="bg1"/>
                </a:solidFill>
              </a:rPr>
              <a:t>Doctrina de las últimas cosas </a:t>
            </a:r>
            <a:fld id="{A5EFF319-060E-F544-9BD3-8214FBF17433}" type="slidenum">
              <a:rPr lang="es-US" sz="800" smtClean="0">
                <a:solidFill>
                  <a:schemeClr val="bg1"/>
                </a:solidFill>
              </a:rPr>
              <a:pPr/>
              <a:t>12</a:t>
            </a:fld>
            <a:endParaRPr lang="es-US" sz="800" dirty="0">
              <a:solidFill>
                <a:schemeClr val="bg1"/>
              </a:solidFill>
            </a:endParaRPr>
          </a:p>
        </p:txBody>
      </p:sp>
      <p:sp>
        <p:nvSpPr>
          <p:cNvPr id="4" name="CuadroTexto 3">
            <a:extLst>
              <a:ext uri="{FF2B5EF4-FFF2-40B4-BE49-F238E27FC236}">
                <a16:creationId xmlns:a16="http://schemas.microsoft.com/office/drawing/2014/main" id="{C9A92C36-E875-67A6-4304-26D0195976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F4A24CB-2C2A-734C-EAE1-7ACDC232C5ED}"/>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5B811DE-60C2-C273-00C9-365DC99C2EA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5B6E22B-1EC5-BC84-379F-FDF03023A42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E3D49BEC-1B9A-E131-A39D-4B1C33E7C479}"/>
              </a:ext>
            </a:extLst>
          </p:cNvPr>
          <p:cNvSpPr txBox="1"/>
          <p:nvPr/>
        </p:nvSpPr>
        <p:spPr>
          <a:xfrm>
            <a:off x="669074" y="1705554"/>
            <a:ext cx="9341200" cy="4308872"/>
          </a:xfrm>
          <a:prstGeom prst="rect">
            <a:avLst/>
          </a:prstGeom>
          <a:noFill/>
        </p:spPr>
        <p:txBody>
          <a:bodyPr wrap="square">
            <a:spAutoFit/>
          </a:bodyPr>
          <a:lstStyle/>
          <a:p>
            <a:r>
              <a:rPr lang="es-US" sz="2000" b="1" dirty="0">
                <a:effectLst/>
                <a:latin typeface="Calibri" panose="020F0502020204030204" pitchFamily="34" charset="0"/>
                <a:cs typeface="Calibri" panose="020F0502020204030204" pitchFamily="34" charset="0"/>
              </a:rPr>
              <a:t>Historia reciente</a:t>
            </a:r>
          </a:p>
          <a:p>
            <a:endParaRPr lang="es-US" sz="2000" dirty="0">
              <a:effectLst/>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En las últimas décadas ha habido un creciente interés en la escatología. Algunos la han definido como si lo incluyera todo, en lugar de solo una parte de la teología. Puesto que el hecho-de-Cristo fue la introducción de la nueva edad, buena parte del Nuevo Testamento debe considerarse escatología.</a:t>
            </a:r>
          </a:p>
          <a:p>
            <a:pPr algn="just"/>
            <a:endParaRPr lang="es-US" sz="2000" dirty="0">
              <a:effectLst/>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Esto se ha llevado tan lejos al grado de sugerir que los sucesos futuros ya se realizaron. Por consiguiente, la segunda venida de Cristo tuvo lugar en Pentecostés. No hay ya ningún evento futuro que esperar. Este punto de vista se conoce como “escatología realizada”.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p:txBody>
      </p:sp>
      <p:pic>
        <p:nvPicPr>
          <p:cNvPr id="10" name="Audio 9">
            <a:extLst>
              <a:ext uri="{FF2B5EF4-FFF2-40B4-BE49-F238E27FC236}">
                <a16:creationId xmlns:a16="http://schemas.microsoft.com/office/drawing/2014/main" id="{D9721EDA-27A7-FDBA-3E03-C42FAD4A2C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54610256"/>
      </p:ext>
    </p:extLst>
  </p:cSld>
  <p:clrMapOvr>
    <a:masterClrMapping/>
  </p:clrMapOvr>
  <mc:AlternateContent xmlns:mc="http://schemas.openxmlformats.org/markup-compatibility/2006">
    <mc:Choice xmlns:p14="http://schemas.microsoft.com/office/powerpoint/2010/main" Requires="p14">
      <p:transition spd="slow" p14:dur="2000" advTm="44724"/>
    </mc:Choice>
    <mc:Fallback>
      <p:transition spd="slow" advTm="44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loudy oil paint art">
            <a:extLst>
              <a:ext uri="{FF2B5EF4-FFF2-40B4-BE49-F238E27FC236}">
                <a16:creationId xmlns:a16="http://schemas.microsoft.com/office/drawing/2014/main" id="{D2525469-CD52-2859-340D-E7BD974974B0}"/>
              </a:ext>
            </a:extLst>
          </p:cNvPr>
          <p:cNvPicPr>
            <a:picLocks noChangeAspect="1"/>
          </p:cNvPicPr>
          <p:nvPr/>
        </p:nvPicPr>
        <p:blipFill rotWithShape="1">
          <a:blip r:embed="rId4"/>
          <a:srcRect t="58372" b="21860"/>
          <a:stretch/>
        </p:blipFill>
        <p:spPr>
          <a:xfrm rot="5400000">
            <a:off x="7957133" y="2623134"/>
            <a:ext cx="6858001" cy="161173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uadroTexto 2">
            <a:extLst>
              <a:ext uri="{FF2B5EF4-FFF2-40B4-BE49-F238E27FC236}">
                <a16:creationId xmlns:a16="http://schemas.microsoft.com/office/drawing/2014/main" id="{3DD1CFC2-E00B-5F5A-80A6-C92D9C27E4BC}"/>
              </a:ext>
            </a:extLst>
          </p:cNvPr>
          <p:cNvSpPr txBox="1"/>
          <p:nvPr/>
        </p:nvSpPr>
        <p:spPr>
          <a:xfrm>
            <a:off x="10580266" y="6477487"/>
            <a:ext cx="1611736"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13</a:t>
            </a:fld>
            <a:endParaRPr lang="es-US" sz="800" dirty="0"/>
          </a:p>
        </p:txBody>
      </p:sp>
      <p:sp>
        <p:nvSpPr>
          <p:cNvPr id="4" name="CuadroTexto 3">
            <a:extLst>
              <a:ext uri="{FF2B5EF4-FFF2-40B4-BE49-F238E27FC236}">
                <a16:creationId xmlns:a16="http://schemas.microsoft.com/office/drawing/2014/main" id="{AB5F8ED9-1313-4A2F-B92D-0765761558E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75170916-197F-35B5-A617-4937D80D8741}"/>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3361B794-DF96-14BA-39CF-EC52E34B0A36}"/>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62578074-3C39-3975-7D68-B5066B32FA5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A49C04A-21F7-6D07-E581-DF8209960B46}"/>
              </a:ext>
            </a:extLst>
          </p:cNvPr>
          <p:cNvSpPr txBox="1"/>
          <p:nvPr/>
        </p:nvSpPr>
        <p:spPr>
          <a:xfrm>
            <a:off x="708102" y="1616455"/>
            <a:ext cx="9327995" cy="4247317"/>
          </a:xfrm>
          <a:prstGeom prst="rect">
            <a:avLst/>
          </a:prstGeom>
          <a:noFill/>
        </p:spPr>
        <p:txBody>
          <a:bodyPr wrap="square">
            <a:spAutoFit/>
          </a:bodyPr>
          <a:lstStyle/>
          <a:p>
            <a:pPr algn="just"/>
            <a:r>
              <a:rPr lang="es-US" dirty="0">
                <a:effectLst/>
                <a:latin typeface="Helvetica" pitchFamily="2" charset="0"/>
              </a:rPr>
              <a:t>La teología de la esperanza extendió esta concepción escatológica a todas las áreas de la teología, incluso a la doctrina de Dios. Así, mientras que la trascendencia de Dios se había entendido como que su ser está por encima y más allá de nosotros, estos pensadores creen que él es/yace delante de nosotros. Él es el Dios que ha de ser. Se piensa en su trascendencia en relación con el tiempo, no con el espacio.</a:t>
            </a:r>
          </a:p>
          <a:p>
            <a:pPr algn="just"/>
            <a:endParaRPr lang="es-US" dirty="0">
              <a:effectLst/>
              <a:latin typeface="Helvetica" pitchFamily="2" charset="0"/>
            </a:endParaRPr>
          </a:p>
          <a:p>
            <a:pPr algn="just"/>
            <a:r>
              <a:rPr lang="es-US" dirty="0">
                <a:effectLst/>
                <a:latin typeface="Helvetica" pitchFamily="2" charset="0"/>
              </a:rPr>
              <a:t>Los cristianos conservadores han mantenido una posición más tradicional respecto a la escatología. Ha habido un gran interés en los pasajes proféticos predictivos de la Escritura, como lo indica la popularidad de libros como </a:t>
            </a:r>
            <a:r>
              <a:rPr lang="es-US" i="1" dirty="0">
                <a:effectLst/>
                <a:latin typeface="Helvetica" pitchFamily="2" charset="0"/>
              </a:rPr>
              <a:t>La agonía del gran planeta tierra</a:t>
            </a:r>
            <a:r>
              <a:rPr lang="es-US" dirty="0">
                <a:effectLst/>
                <a:latin typeface="Helvetica" pitchFamily="2" charset="0"/>
              </a:rPr>
              <a:t> (1973), las novelas de la serie </a:t>
            </a:r>
            <a:r>
              <a:rPr lang="es-US" i="1" dirty="0">
                <a:effectLst/>
                <a:latin typeface="Helvetica" pitchFamily="2" charset="0"/>
              </a:rPr>
              <a:t>Dejados atrás</a:t>
            </a:r>
            <a:r>
              <a:rPr lang="es-US" dirty="0">
                <a:effectLst/>
                <a:latin typeface="Helvetica" pitchFamily="2" charset="0"/>
              </a:rPr>
              <a:t> (1966) y otros. Muchos son los que han visto una correlación entre los acontecimientos actuales en el Medio Oriente y pasajes como Daniel 9; Mateo 24 y 25; 1 Tesalonicenses; y Apocalipsis.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pic>
        <p:nvPicPr>
          <p:cNvPr id="10" name="Audio 9">
            <a:extLst>
              <a:ext uri="{FF2B5EF4-FFF2-40B4-BE49-F238E27FC236}">
                <a16:creationId xmlns:a16="http://schemas.microsoft.com/office/drawing/2014/main" id="{F4FB1235-BBB3-56F8-7D0B-27FC88BF4B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32854199"/>
      </p:ext>
    </p:extLst>
  </p:cSld>
  <p:clrMapOvr>
    <a:masterClrMapping/>
  </p:clrMapOvr>
  <mc:AlternateContent xmlns:mc="http://schemas.openxmlformats.org/markup-compatibility/2006">
    <mc:Choice xmlns:p14="http://schemas.microsoft.com/office/powerpoint/2010/main" Requires="p14">
      <p:transition spd="slow" p14:dur="2000" advTm="70473"/>
    </mc:Choice>
    <mc:Fallback>
      <p:transition spd="slow" advTm="70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wavy concept">
            <a:extLst>
              <a:ext uri="{FF2B5EF4-FFF2-40B4-BE49-F238E27FC236}">
                <a16:creationId xmlns:a16="http://schemas.microsoft.com/office/drawing/2014/main" id="{7AF97035-C9C7-98D2-C86E-A3C171B46C6A}"/>
              </a:ext>
            </a:extLst>
          </p:cNvPr>
          <p:cNvPicPr>
            <a:picLocks noChangeAspect="1"/>
          </p:cNvPicPr>
          <p:nvPr/>
        </p:nvPicPr>
        <p:blipFill rotWithShape="1">
          <a:blip r:embed="rId5"/>
          <a:srcRect l="63993" t="-1" r="21657" b="-1"/>
          <a:stretch/>
        </p:blipFill>
        <p:spPr>
          <a:xfrm>
            <a:off x="10729913" y="-3439"/>
            <a:ext cx="1475056" cy="6861439"/>
          </a:xfrm>
          <a:prstGeom prst="rect">
            <a:avLst/>
          </a:prstGeom>
        </p:spPr>
      </p:pic>
      <p:sp>
        <p:nvSpPr>
          <p:cNvPr id="3" name="CuadroTexto 2">
            <a:extLst>
              <a:ext uri="{FF2B5EF4-FFF2-40B4-BE49-F238E27FC236}">
                <a16:creationId xmlns:a16="http://schemas.microsoft.com/office/drawing/2014/main" id="{319931AD-62C8-6AFA-8BBF-D0D1FD353EC9}"/>
              </a:ext>
            </a:extLst>
          </p:cNvPr>
          <p:cNvSpPr txBox="1"/>
          <p:nvPr/>
        </p:nvSpPr>
        <p:spPr>
          <a:xfrm>
            <a:off x="10636675" y="6477488"/>
            <a:ext cx="1661532" cy="215444"/>
          </a:xfrm>
          <a:prstGeom prst="rect">
            <a:avLst/>
          </a:prstGeom>
          <a:noFill/>
        </p:spPr>
        <p:txBody>
          <a:bodyPr wrap="square">
            <a:spAutoFit/>
          </a:bodyPr>
          <a:lstStyle/>
          <a:p>
            <a:r>
              <a:rPr lang="es-US" sz="800" dirty="0">
                <a:solidFill>
                  <a:schemeClr val="bg1"/>
                </a:solidFill>
              </a:rPr>
              <a:t>Doctrina de las últimas cosas </a:t>
            </a:r>
            <a:fld id="{A5EFF319-060E-F544-9BD3-8214FBF17433}" type="slidenum">
              <a:rPr lang="es-US" sz="800" smtClean="0">
                <a:solidFill>
                  <a:schemeClr val="bg1"/>
                </a:solidFill>
              </a:rPr>
              <a:pPr/>
              <a:t>14</a:t>
            </a:fld>
            <a:endParaRPr lang="es-US" sz="800" dirty="0">
              <a:solidFill>
                <a:schemeClr val="bg1"/>
              </a:solidFill>
            </a:endParaRPr>
          </a:p>
        </p:txBody>
      </p:sp>
      <p:sp>
        <p:nvSpPr>
          <p:cNvPr id="4" name="CuadroTexto 3">
            <a:extLst>
              <a:ext uri="{FF2B5EF4-FFF2-40B4-BE49-F238E27FC236}">
                <a16:creationId xmlns:a16="http://schemas.microsoft.com/office/drawing/2014/main" id="{380149A9-8A16-CC1C-DD8D-9DA5E56D44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AD627E7-B0AA-DF89-F6F7-C9F8282F933A}"/>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F48C4033-B83B-DB89-0213-E50692AF6BC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4A28945B-3F4A-FA5E-3389-A59EB2BDE35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332284D-8537-1F46-1AB9-F35CF4AC2987}"/>
              </a:ext>
            </a:extLst>
          </p:cNvPr>
          <p:cNvSpPr txBox="1"/>
          <p:nvPr/>
        </p:nvSpPr>
        <p:spPr>
          <a:xfrm>
            <a:off x="847283" y="1533124"/>
            <a:ext cx="9138928" cy="4647426"/>
          </a:xfrm>
          <a:prstGeom prst="rect">
            <a:avLst/>
          </a:prstGeom>
          <a:noFill/>
        </p:spPr>
        <p:txBody>
          <a:bodyPr wrap="square">
            <a:spAutoFit/>
          </a:bodyPr>
          <a:lstStyle/>
          <a:p>
            <a:pPr algn="just"/>
            <a:r>
              <a:rPr lang="es-US" sz="2000" b="1" dirty="0" err="1">
                <a:effectLst/>
                <a:latin typeface="Calibri" panose="020F0502020204030204" pitchFamily="34" charset="0"/>
                <a:cs typeface="Calibri" panose="020F0502020204030204" pitchFamily="34" charset="0"/>
              </a:rPr>
              <a:t>Precacuciones</a:t>
            </a:r>
            <a:endParaRPr lang="es-US" sz="2000" b="1" dirty="0">
              <a:effectLst/>
              <a:latin typeface="Calibri" panose="020F0502020204030204" pitchFamily="34" charset="0"/>
              <a:cs typeface="Calibri" panose="020F0502020204030204" pitchFamily="34" charset="0"/>
            </a:endParaRPr>
          </a:p>
          <a:p>
            <a:pPr algn="just"/>
            <a:endParaRPr lang="es-US" sz="2000" dirty="0">
              <a:effectLst/>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Ocasionalmente, la escatología ha sido factor de división entre cristianos, dando lugar a discusiones sobre temas menores. Incluso las denominaciones que estaban de acuerdo en las principales doctrinas escatológicas se han dividido en aspectos de menor importancia, por ejemplo, sobre los puntos de vista de la tribulación. Otro peligro que debe evitarse es fijar fechas.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Aunque tenemos que discernir las “señales de los tiempos”, debemos recordar también que Dios no ha revelado el tiempo exacto del regreso de nuestro Señor a ningún ser humano ni a los ángeles (Mat. 24:36). Los que creían que podían determinar el tiempo preciso del regreso del Señor, pero sus cálculos fallaron, han puesto en peligro la fe de muchos.</a:t>
            </a:r>
          </a:p>
          <a:p>
            <a:pPr algn="just"/>
            <a:br>
              <a:rPr lang="es-US" dirty="0">
                <a:effectLst/>
                <a:latin typeface="Helvetica" pitchFamily="2" charset="0"/>
              </a:rPr>
            </a:br>
            <a:endParaRPr lang="es-US" dirty="0">
              <a:effectLst/>
              <a:latin typeface="Times"/>
            </a:endParaRPr>
          </a:p>
        </p:txBody>
      </p:sp>
      <p:pic>
        <p:nvPicPr>
          <p:cNvPr id="10" name="Audio 9">
            <a:extLst>
              <a:ext uri="{FF2B5EF4-FFF2-40B4-BE49-F238E27FC236}">
                <a16:creationId xmlns:a16="http://schemas.microsoft.com/office/drawing/2014/main" id="{95DE62A4-0D71-1002-12C7-E596E4782A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26718255"/>
      </p:ext>
    </p:extLst>
  </p:cSld>
  <p:clrMapOvr>
    <a:masterClrMapping/>
  </p:clrMapOvr>
  <mc:AlternateContent xmlns:mc="http://schemas.openxmlformats.org/markup-compatibility/2006">
    <mc:Choice xmlns:p14="http://schemas.microsoft.com/office/powerpoint/2010/main" Requires="p14">
      <p:transition spd="slow" p14:dur="2000" advTm="48425"/>
    </mc:Choice>
    <mc:Fallback>
      <p:transition spd="slow" advTm="48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liquid art">
            <a:extLst>
              <a:ext uri="{FF2B5EF4-FFF2-40B4-BE49-F238E27FC236}">
                <a16:creationId xmlns:a16="http://schemas.microsoft.com/office/drawing/2014/main" id="{02D1E8A5-F68E-9BA5-08CA-7C15E315D91C}"/>
              </a:ext>
            </a:extLst>
          </p:cNvPr>
          <p:cNvPicPr>
            <a:picLocks noChangeAspect="1"/>
          </p:cNvPicPr>
          <p:nvPr/>
        </p:nvPicPr>
        <p:blipFill rotWithShape="1">
          <a:blip r:embed="rId5"/>
          <a:srcRect t="70587" b="15182"/>
          <a:stretch/>
        </p:blipFill>
        <p:spPr>
          <a:xfrm rot="5400000">
            <a:off x="8155741" y="2821739"/>
            <a:ext cx="6858001" cy="1214520"/>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3" name="CuadroTexto 2">
            <a:extLst>
              <a:ext uri="{FF2B5EF4-FFF2-40B4-BE49-F238E27FC236}">
                <a16:creationId xmlns:a16="http://schemas.microsoft.com/office/drawing/2014/main" id="{B2C09692-8555-A756-EA09-F97FA5AC1D14}"/>
              </a:ext>
            </a:extLst>
          </p:cNvPr>
          <p:cNvSpPr txBox="1"/>
          <p:nvPr/>
        </p:nvSpPr>
        <p:spPr>
          <a:xfrm>
            <a:off x="10576111" y="6499789"/>
            <a:ext cx="1615889"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15</a:t>
            </a:fld>
            <a:endParaRPr lang="es-US" sz="800" dirty="0"/>
          </a:p>
        </p:txBody>
      </p:sp>
      <p:sp>
        <p:nvSpPr>
          <p:cNvPr id="4" name="CuadroTexto 3">
            <a:extLst>
              <a:ext uri="{FF2B5EF4-FFF2-40B4-BE49-F238E27FC236}">
                <a16:creationId xmlns:a16="http://schemas.microsoft.com/office/drawing/2014/main" id="{957A32A4-DDB0-D04B-F0F2-E327532ACBF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79BB3FB2-B642-5C0B-D1CC-AB397C2879C5}"/>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CD180E98-180B-21BD-CFB2-A37DED83A245}"/>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96FA318F-8191-B836-7C30-4F830E78900E}"/>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3BBBE759-2830-88B4-EDF7-C3FE2337F87B}"/>
              </a:ext>
            </a:extLst>
          </p:cNvPr>
          <p:cNvSpPr txBox="1"/>
          <p:nvPr/>
        </p:nvSpPr>
        <p:spPr>
          <a:xfrm>
            <a:off x="871345" y="1726359"/>
            <a:ext cx="9704765" cy="2800767"/>
          </a:xfrm>
          <a:prstGeom prst="rect">
            <a:avLst/>
          </a:prstGeom>
          <a:noFill/>
        </p:spPr>
        <p:txBody>
          <a:bodyPr wrap="square">
            <a:spAutoFit/>
          </a:bodyPr>
          <a:lstStyle/>
          <a:p>
            <a:pPr algn="just"/>
            <a:r>
              <a:rPr lang="es-US" sz="2000" b="1" dirty="0">
                <a:effectLst/>
                <a:latin typeface="Calibri" panose="020F0502020204030204" pitchFamily="34" charset="0"/>
                <a:cs typeface="Calibri" panose="020F0502020204030204" pitchFamily="34" charset="0"/>
              </a:rPr>
              <a:t>Valores prácticos</a:t>
            </a:r>
          </a:p>
          <a:p>
            <a:pPr algn="just"/>
            <a:endParaRPr lang="es-US" sz="2000" dirty="0">
              <a:effectLst/>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La escatología, bien entendida y aplicada, es un aliciente poderoso para todo cristiano. Debe ser fuente de consuelo (1 Tes. 4:18), aliento (1 </a:t>
            </a:r>
            <a:r>
              <a:rPr lang="es-US" sz="2000" dirty="0" err="1">
                <a:effectLst/>
                <a:latin typeface="Calibri" panose="020F0502020204030204" pitchFamily="34" charset="0"/>
                <a:cs typeface="Calibri" panose="020F0502020204030204" pitchFamily="34" charset="0"/>
              </a:rPr>
              <a:t>Cor</a:t>
            </a:r>
            <a:r>
              <a:rPr lang="es-US" sz="2000" dirty="0">
                <a:effectLst/>
                <a:latin typeface="Calibri" panose="020F0502020204030204" pitchFamily="34" charset="0"/>
                <a:cs typeface="Calibri" panose="020F0502020204030204" pitchFamily="34" charset="0"/>
              </a:rPr>
              <a:t>. 15:58), desafío a la vigilancia y el servicio fiel, y la seguridad de la recompensa (Mat. 25:14–30). Como el tiempo es limitado, los cristianos deben usar fielmente todas sus oportunidades. Debido a la certeza del regreso de nuestro Señor, debemos llenarnos de esperanza y valor.</a:t>
            </a:r>
          </a:p>
          <a:p>
            <a:pPr algn="just"/>
            <a:br>
              <a:rPr lang="es-US" dirty="0">
                <a:effectLst/>
                <a:latin typeface="Helvetica" pitchFamily="2" charset="0"/>
              </a:rPr>
            </a:br>
            <a:endParaRPr lang="es-US" dirty="0">
              <a:effectLst/>
              <a:latin typeface="Helvetica" pitchFamily="2" charset="0"/>
            </a:endParaRPr>
          </a:p>
        </p:txBody>
      </p:sp>
      <p:pic>
        <p:nvPicPr>
          <p:cNvPr id="10" name="Audio 9">
            <a:extLst>
              <a:ext uri="{FF2B5EF4-FFF2-40B4-BE49-F238E27FC236}">
                <a16:creationId xmlns:a16="http://schemas.microsoft.com/office/drawing/2014/main" id="{83773F0F-9E4B-576A-43ED-257B0872973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34387095"/>
      </p:ext>
    </p:extLst>
  </p:cSld>
  <p:clrMapOvr>
    <a:masterClrMapping/>
  </p:clrMapOvr>
  <mc:AlternateContent xmlns:mc="http://schemas.openxmlformats.org/markup-compatibility/2006">
    <mc:Choice xmlns:p14="http://schemas.microsoft.com/office/powerpoint/2010/main" Requires="p14">
      <p:transition spd="slow" p14:dur="2000" advTm="63491"/>
    </mc:Choice>
    <mc:Fallback>
      <p:transition spd="slow" advTm="63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mosaic of colorful geometric shapes">
            <a:extLst>
              <a:ext uri="{FF2B5EF4-FFF2-40B4-BE49-F238E27FC236}">
                <a16:creationId xmlns:a16="http://schemas.microsoft.com/office/drawing/2014/main" id="{05C82A5F-5D3E-1C47-281C-48AF6ED945EB}"/>
              </a:ext>
            </a:extLst>
          </p:cNvPr>
          <p:cNvPicPr>
            <a:picLocks noChangeAspect="1"/>
          </p:cNvPicPr>
          <p:nvPr/>
        </p:nvPicPr>
        <p:blipFill rotWithShape="1">
          <a:blip r:embed="rId5"/>
          <a:srcRect r="85701"/>
          <a:stretch/>
        </p:blipFill>
        <p:spPr>
          <a:xfrm>
            <a:off x="10820420" y="10"/>
            <a:ext cx="1371580" cy="6857990"/>
          </a:xfrm>
          <a:prstGeom prst="rect">
            <a:avLst/>
          </a:prstGeom>
        </p:spPr>
      </p:pic>
      <p:sp>
        <p:nvSpPr>
          <p:cNvPr id="3" name="CuadroTexto 2">
            <a:extLst>
              <a:ext uri="{FF2B5EF4-FFF2-40B4-BE49-F238E27FC236}">
                <a16:creationId xmlns:a16="http://schemas.microsoft.com/office/drawing/2014/main" id="{0332D8AB-107A-3CE4-082D-F3E923B634F0}"/>
              </a:ext>
            </a:extLst>
          </p:cNvPr>
          <p:cNvSpPr txBox="1"/>
          <p:nvPr/>
        </p:nvSpPr>
        <p:spPr>
          <a:xfrm>
            <a:off x="10712917" y="6477487"/>
            <a:ext cx="1586585"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2</a:t>
            </a:fld>
            <a:endParaRPr lang="es-US" sz="800" dirty="0"/>
          </a:p>
        </p:txBody>
      </p:sp>
      <p:sp>
        <p:nvSpPr>
          <p:cNvPr id="4" name="CuadroTexto 3">
            <a:extLst>
              <a:ext uri="{FF2B5EF4-FFF2-40B4-BE49-F238E27FC236}">
                <a16:creationId xmlns:a16="http://schemas.microsoft.com/office/drawing/2014/main" id="{7ACD5846-25E3-B1C0-225E-82E12DA7AC1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A63D87-909E-88C0-E15F-D43561749F41}"/>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0EF93B6-4BAA-59E4-C770-1A0E9898867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0A33A2-1CE7-F76A-527A-C77FAB07C33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778682C-1315-102A-0CBB-1B88B1EFFD4C}"/>
              </a:ext>
            </a:extLst>
          </p:cNvPr>
          <p:cNvSpPr txBox="1"/>
          <p:nvPr/>
        </p:nvSpPr>
        <p:spPr>
          <a:xfrm>
            <a:off x="654462" y="1702624"/>
            <a:ext cx="9211117" cy="3785652"/>
          </a:xfrm>
          <a:prstGeom prst="rect">
            <a:avLst/>
          </a:prstGeom>
          <a:noFill/>
        </p:spPr>
        <p:txBody>
          <a:bodyPr wrap="square">
            <a:spAutoFit/>
          </a:bodyPr>
          <a:lstStyle/>
          <a:p>
            <a:pPr algn="just"/>
            <a:r>
              <a:rPr lang="es-US" sz="2000" b="1" dirty="0">
                <a:effectLst/>
                <a:latin typeface="Calibri" panose="020F0502020204030204" pitchFamily="34" charset="0"/>
                <a:cs typeface="Calibri" panose="020F0502020204030204" pitchFamily="34" charset="0"/>
              </a:rPr>
              <a:t>Temas de la escatología</a:t>
            </a:r>
          </a:p>
          <a:p>
            <a:pPr algn="just"/>
            <a:endParaRPr lang="es-US" sz="2000" dirty="0">
              <a:effectLst/>
              <a:latin typeface="Calibri" panose="020F0502020204030204" pitchFamily="34" charset="0"/>
              <a:cs typeface="Calibri" panose="020F0502020204030204" pitchFamily="34" charset="0"/>
            </a:endParaRPr>
          </a:p>
          <a:p>
            <a:pPr algn="just"/>
            <a:r>
              <a:rPr lang="es-US" sz="2000" b="1" dirty="0">
                <a:effectLst/>
                <a:latin typeface="Calibri" panose="020F0502020204030204" pitchFamily="34" charset="0"/>
                <a:cs typeface="Calibri" panose="020F0502020204030204" pitchFamily="34" charset="0"/>
              </a:rPr>
              <a:t>La muerte</a:t>
            </a:r>
            <a:r>
              <a:rPr lang="es-US" sz="2000" dirty="0">
                <a:effectLst/>
                <a:latin typeface="Calibri" panose="020F0502020204030204" pitchFamily="34" charset="0"/>
                <a:cs typeface="Calibri" panose="020F0502020204030204" pitchFamily="34" charset="0"/>
              </a:rPr>
              <a:t>. La Biblia enseña que todos los seres humanos morirán (</a:t>
            </a:r>
            <a:r>
              <a:rPr lang="es-US" sz="2000" dirty="0" err="1">
                <a:effectLst/>
                <a:latin typeface="Calibri" panose="020F0502020204030204" pitchFamily="34" charset="0"/>
                <a:cs typeface="Calibri" panose="020F0502020204030204" pitchFamily="34" charset="0"/>
              </a:rPr>
              <a:t>Heb</a:t>
            </a:r>
            <a:r>
              <a:rPr lang="es-US" sz="2000" dirty="0">
                <a:effectLst/>
                <a:latin typeface="Calibri" panose="020F0502020204030204" pitchFamily="34" charset="0"/>
                <a:cs typeface="Calibri" panose="020F0502020204030204" pitchFamily="34" charset="0"/>
              </a:rPr>
              <a:t>. 9:27). Las únicas excepciones serán los que aún vivan cuando Cristo regrese (1 Tes. 4:17). La muerte física, o “primera muerte”, es la separación del alma del cuerpo. Debido a la presencia del pecado en el mundo, la muerte ha venido sobre todos (Rom. 5:12).</a:t>
            </a:r>
          </a:p>
          <a:p>
            <a:pPr algn="just"/>
            <a:endParaRPr lang="es-US" sz="2000" dirty="0">
              <a:effectLst/>
              <a:latin typeface="Calibri" panose="020F0502020204030204" pitchFamily="34" charset="0"/>
              <a:cs typeface="Calibri" panose="020F0502020204030204" pitchFamily="34" charset="0"/>
            </a:endParaRPr>
          </a:p>
          <a:p>
            <a:pPr algn="just"/>
            <a:r>
              <a:rPr lang="es-US" sz="2000" b="1" dirty="0">
                <a:effectLst/>
                <a:latin typeface="Calibri" panose="020F0502020204030204" pitchFamily="34" charset="0"/>
                <a:cs typeface="Calibri" panose="020F0502020204030204" pitchFamily="34" charset="0"/>
              </a:rPr>
              <a:t>El estado intermedio</a:t>
            </a:r>
            <a:r>
              <a:rPr lang="es-US" sz="2000" dirty="0">
                <a:effectLst/>
                <a:latin typeface="Calibri" panose="020F0502020204030204" pitchFamily="34" charset="0"/>
                <a:cs typeface="Calibri" panose="020F0502020204030204" pitchFamily="34" charset="0"/>
              </a:rPr>
              <a:t>. Se refiere a la condición de la persona entre la muerte y la resurrección. El punto de vista ortodoxo tradicional es que los creyentes experimentan un estado de felicidad consciente en la presencia del Señor, mientras que los incrédulos son atormentados al verse privados de ella. Sin embargo, este estado es relativamente incompleto cuando se lo compara con el destino final de cada uno. </a:t>
            </a:r>
          </a:p>
        </p:txBody>
      </p:sp>
      <p:pic>
        <p:nvPicPr>
          <p:cNvPr id="10" name="Audio 9">
            <a:extLst>
              <a:ext uri="{FF2B5EF4-FFF2-40B4-BE49-F238E27FC236}">
                <a16:creationId xmlns:a16="http://schemas.microsoft.com/office/drawing/2014/main" id="{CE820D78-7241-C5E3-9B3B-056D06204B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92524547"/>
      </p:ext>
    </p:extLst>
  </p:cSld>
  <p:clrMapOvr>
    <a:masterClrMapping/>
  </p:clrMapOvr>
  <mc:AlternateContent xmlns:mc="http://schemas.openxmlformats.org/markup-compatibility/2006">
    <mc:Choice xmlns:p14="http://schemas.microsoft.com/office/powerpoint/2010/main" Requires="p14">
      <p:transition spd="slow" p14:dur="2000" advTm="73620"/>
    </mc:Choice>
    <mc:Fallback>
      <p:transition spd="slow" advTm="73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ll frame shot of wall with worn-out sky blue paint">
            <a:extLst>
              <a:ext uri="{FF2B5EF4-FFF2-40B4-BE49-F238E27FC236}">
                <a16:creationId xmlns:a16="http://schemas.microsoft.com/office/drawing/2014/main" id="{F4F86AA1-F63A-9C55-36EC-5636FD020B59}"/>
              </a:ext>
            </a:extLst>
          </p:cNvPr>
          <p:cNvPicPr>
            <a:picLocks noChangeAspect="1"/>
          </p:cNvPicPr>
          <p:nvPr/>
        </p:nvPicPr>
        <p:blipFill rotWithShape="1">
          <a:blip r:embed="rId5"/>
          <a:srcRect l="80531" t="-1" r="4636" b="-1"/>
          <a:stretch/>
        </p:blipFill>
        <p:spPr>
          <a:xfrm>
            <a:off x="10667999" y="10"/>
            <a:ext cx="1524001" cy="6857990"/>
          </a:xfrm>
          <a:prstGeom prst="rect">
            <a:avLst/>
          </a:prstGeom>
        </p:spPr>
      </p:pic>
      <p:sp>
        <p:nvSpPr>
          <p:cNvPr id="3" name="CuadroTexto 2">
            <a:extLst>
              <a:ext uri="{FF2B5EF4-FFF2-40B4-BE49-F238E27FC236}">
                <a16:creationId xmlns:a16="http://schemas.microsoft.com/office/drawing/2014/main" id="{65ADDC9E-E10F-88FB-F728-E7761FDC02D8}"/>
              </a:ext>
            </a:extLst>
          </p:cNvPr>
          <p:cNvSpPr txBox="1"/>
          <p:nvPr/>
        </p:nvSpPr>
        <p:spPr>
          <a:xfrm>
            <a:off x="10625814" y="6477488"/>
            <a:ext cx="1608369"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3</a:t>
            </a:fld>
            <a:endParaRPr lang="es-US" sz="800" dirty="0"/>
          </a:p>
        </p:txBody>
      </p:sp>
      <p:sp>
        <p:nvSpPr>
          <p:cNvPr id="4" name="CuadroTexto 3">
            <a:extLst>
              <a:ext uri="{FF2B5EF4-FFF2-40B4-BE49-F238E27FC236}">
                <a16:creationId xmlns:a16="http://schemas.microsoft.com/office/drawing/2014/main" id="{7C55E7A2-6EEE-CF45-4F5D-B9F4892C2FEF}"/>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20BFB24-42F5-105B-C194-3D87A07BE833}"/>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19D1A91-2B40-2C8C-5C0C-588A70F919A3}"/>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B8F93D4-A1DC-E523-6989-D66B9013422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6FB4DB6-D0FB-2462-528F-74B1DF0F64BA}"/>
              </a:ext>
            </a:extLst>
          </p:cNvPr>
          <p:cNvSpPr txBox="1"/>
          <p:nvPr/>
        </p:nvSpPr>
        <p:spPr>
          <a:xfrm>
            <a:off x="859314" y="1720840"/>
            <a:ext cx="8862201" cy="2831544"/>
          </a:xfrm>
          <a:prstGeom prst="rect">
            <a:avLst/>
          </a:prstGeom>
          <a:noFill/>
        </p:spPr>
        <p:txBody>
          <a:bodyPr wrap="square">
            <a:spAutoFit/>
          </a:bodyPr>
          <a:lstStyle/>
          <a:p>
            <a:pPr algn="just"/>
            <a:r>
              <a:rPr lang="es-US" sz="2000" b="1" dirty="0">
                <a:effectLst/>
                <a:latin typeface="Calibri" panose="020F0502020204030204" pitchFamily="34" charset="0"/>
                <a:cs typeface="Calibri" panose="020F0502020204030204" pitchFamily="34" charset="0"/>
              </a:rPr>
              <a:t>La resurrección</a:t>
            </a:r>
            <a:r>
              <a:rPr lang="es-US" sz="2000" dirty="0">
                <a:effectLst/>
                <a:latin typeface="Calibri" panose="020F0502020204030204" pitchFamily="34" charset="0"/>
                <a:cs typeface="Calibri" panose="020F0502020204030204" pitchFamily="34" charset="0"/>
              </a:rPr>
              <a:t>.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Todos los que mueren volverán a vivir. Esta será una resurrección corporal, una reanudación de la existencia física de cada persona. Para los creyentes, esto sucederá en relación con la segunda venida de Cristo, e incluirá la transformación de este cuerpo presente de carne en un cuerpo nuevo, perfeccionado (1 </a:t>
            </a:r>
            <a:r>
              <a:rPr lang="es-US" sz="2000" dirty="0" err="1">
                <a:effectLst/>
                <a:latin typeface="Calibri" panose="020F0502020204030204" pitchFamily="34" charset="0"/>
                <a:cs typeface="Calibri" panose="020F0502020204030204" pitchFamily="34" charset="0"/>
              </a:rPr>
              <a:t>Cor</a:t>
            </a:r>
            <a:r>
              <a:rPr lang="es-US" sz="2000" dirty="0">
                <a:effectLst/>
                <a:latin typeface="Calibri" panose="020F0502020204030204" pitchFamily="34" charset="0"/>
                <a:cs typeface="Calibri" panose="020F0502020204030204" pitchFamily="34" charset="0"/>
              </a:rPr>
              <a:t>. 15:35, 56). La Biblia enseña también la resurrección de los incrédulos para muerte eterna (Juan 5:28, 29).</a:t>
            </a:r>
          </a:p>
          <a:p>
            <a:r>
              <a:rPr lang="es-US" dirty="0">
                <a:effectLst/>
                <a:latin typeface="Times"/>
              </a:rPr>
              <a:t> </a:t>
            </a:r>
          </a:p>
        </p:txBody>
      </p:sp>
      <p:pic>
        <p:nvPicPr>
          <p:cNvPr id="10" name="Audio 9">
            <a:extLst>
              <a:ext uri="{FF2B5EF4-FFF2-40B4-BE49-F238E27FC236}">
                <a16:creationId xmlns:a16="http://schemas.microsoft.com/office/drawing/2014/main" id="{EF758C5B-9410-46F0-22C3-AB30415F90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01142396"/>
      </p:ext>
    </p:extLst>
  </p:cSld>
  <p:clrMapOvr>
    <a:masterClrMapping/>
  </p:clrMapOvr>
  <mc:AlternateContent xmlns:mc="http://schemas.openxmlformats.org/markup-compatibility/2006">
    <mc:Choice xmlns:p14="http://schemas.microsoft.com/office/powerpoint/2010/main" Requires="p14">
      <p:transition spd="slow" p14:dur="2000" advTm="34601"/>
    </mc:Choice>
    <mc:Fallback>
      <p:transition spd="slow" advTm="34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6D751A4-E05B-0C43-6B39-B1434C1E2CA4}"/>
              </a:ext>
            </a:extLst>
          </p:cNvPr>
          <p:cNvPicPr>
            <a:picLocks noChangeAspect="1"/>
          </p:cNvPicPr>
          <p:nvPr/>
        </p:nvPicPr>
        <p:blipFill rotWithShape="1">
          <a:blip r:embed="rId5"/>
          <a:srcRect t="2397" r="87110" b="22603"/>
          <a:stretch/>
        </p:blipFill>
        <p:spPr>
          <a:xfrm>
            <a:off x="10620395" y="10"/>
            <a:ext cx="1571605" cy="6857990"/>
          </a:xfrm>
          <a:prstGeom prst="rect">
            <a:avLst/>
          </a:prstGeom>
        </p:spPr>
      </p:pic>
      <p:sp>
        <p:nvSpPr>
          <p:cNvPr id="3" name="CuadroTexto 2">
            <a:extLst>
              <a:ext uri="{FF2B5EF4-FFF2-40B4-BE49-F238E27FC236}">
                <a16:creationId xmlns:a16="http://schemas.microsoft.com/office/drawing/2014/main" id="{B676B632-BE8C-9D5A-2786-CFAF64259CB1}"/>
              </a:ext>
            </a:extLst>
          </p:cNvPr>
          <p:cNvSpPr txBox="1"/>
          <p:nvPr/>
        </p:nvSpPr>
        <p:spPr>
          <a:xfrm>
            <a:off x="10620394" y="6477488"/>
            <a:ext cx="1571605" cy="215444"/>
          </a:xfrm>
          <a:prstGeom prst="rect">
            <a:avLst/>
          </a:prstGeom>
          <a:noFill/>
        </p:spPr>
        <p:txBody>
          <a:bodyPr wrap="square">
            <a:spAutoFit/>
          </a:bodyPr>
          <a:lstStyle/>
          <a:p>
            <a:r>
              <a:rPr lang="es-US" sz="800" dirty="0">
                <a:solidFill>
                  <a:schemeClr val="bg1"/>
                </a:solidFill>
              </a:rPr>
              <a:t>Doctrina de las últimas cosas </a:t>
            </a:r>
            <a:fld id="{A5EFF319-060E-F544-9BD3-8214FBF17433}" type="slidenum">
              <a:rPr lang="es-US" sz="800" smtClean="0">
                <a:solidFill>
                  <a:schemeClr val="bg1"/>
                </a:solidFill>
              </a:rPr>
              <a:pPr/>
              <a:t>4</a:t>
            </a:fld>
            <a:endParaRPr lang="es-US" sz="800" dirty="0">
              <a:solidFill>
                <a:schemeClr val="bg1"/>
              </a:solidFill>
            </a:endParaRPr>
          </a:p>
        </p:txBody>
      </p:sp>
      <p:sp>
        <p:nvSpPr>
          <p:cNvPr id="4" name="CuadroTexto 3">
            <a:extLst>
              <a:ext uri="{FF2B5EF4-FFF2-40B4-BE49-F238E27FC236}">
                <a16:creationId xmlns:a16="http://schemas.microsoft.com/office/drawing/2014/main" id="{B356CECD-CFBD-6AD7-6D0F-42EE2C40CB15}"/>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88E4A2D-6437-5ED6-8E87-178A406285D9}"/>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853F679-A788-59D3-F098-543B5697FE9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0A77E67-48F5-3292-16D1-CAC68726CF0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EAFD81B-B05E-74C0-4411-3232DB7D131D}"/>
              </a:ext>
            </a:extLst>
          </p:cNvPr>
          <p:cNvSpPr txBox="1"/>
          <p:nvPr/>
        </p:nvSpPr>
        <p:spPr>
          <a:xfrm>
            <a:off x="1052763" y="1859339"/>
            <a:ext cx="8813132" cy="2523768"/>
          </a:xfrm>
          <a:prstGeom prst="rect">
            <a:avLst/>
          </a:prstGeom>
          <a:noFill/>
        </p:spPr>
        <p:txBody>
          <a:bodyPr wrap="square">
            <a:spAutoFit/>
          </a:bodyPr>
          <a:lstStyle/>
          <a:p>
            <a:pPr algn="just"/>
            <a:r>
              <a:rPr lang="es-US" sz="2000" b="1" dirty="0">
                <a:effectLst/>
                <a:latin typeface="Calibri" panose="020F0502020204030204" pitchFamily="34" charset="0"/>
                <a:cs typeface="Calibri" panose="020F0502020204030204" pitchFamily="34" charset="0"/>
              </a:rPr>
              <a:t>El juicio</a:t>
            </a:r>
            <a:r>
              <a:rPr lang="es-US" sz="2000" dirty="0">
                <a:effectLst/>
                <a:latin typeface="Calibri" panose="020F0502020204030204" pitchFamily="34" charset="0"/>
                <a:cs typeface="Calibri" panose="020F0502020204030204" pitchFamily="34" charset="0"/>
              </a:rPr>
              <a:t>.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Habrá un tiempo de juicio en el cual el Señor determinará la condición espiritual de todos los que han vivido, sobre la base de su relación con él. Por este motivo algunos recibirán recompensa y otros castigo eterno. Algunos teólogos distinguen entre el tiempo cuando serán juzgados los creyentes y los incrédulos. Otros consideran que habrá siete juicios diferentes.</a:t>
            </a:r>
          </a:p>
          <a:p>
            <a:r>
              <a:rPr lang="es-US" dirty="0">
                <a:effectLst/>
                <a:latin typeface="Times"/>
              </a:rPr>
              <a:t> </a:t>
            </a:r>
          </a:p>
        </p:txBody>
      </p:sp>
      <p:pic>
        <p:nvPicPr>
          <p:cNvPr id="10" name="Audio 9">
            <a:extLst>
              <a:ext uri="{FF2B5EF4-FFF2-40B4-BE49-F238E27FC236}">
                <a16:creationId xmlns:a16="http://schemas.microsoft.com/office/drawing/2014/main" id="{FEC64C54-61EF-CB9F-5EF2-843CF88D633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69542393"/>
      </p:ext>
    </p:extLst>
  </p:cSld>
  <p:clrMapOvr>
    <a:masterClrMapping/>
  </p:clrMapOvr>
  <mc:AlternateContent xmlns:mc="http://schemas.openxmlformats.org/markup-compatibility/2006">
    <mc:Choice xmlns:p14="http://schemas.microsoft.com/office/powerpoint/2010/main" Requires="p14">
      <p:transition spd="slow" p14:dur="2000" advTm="25972"/>
    </mc:Choice>
    <mc:Fallback>
      <p:transition spd="slow" advTm="25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bstract design of flower petals in pastel">
            <a:extLst>
              <a:ext uri="{FF2B5EF4-FFF2-40B4-BE49-F238E27FC236}">
                <a16:creationId xmlns:a16="http://schemas.microsoft.com/office/drawing/2014/main" id="{FD5C1595-B76E-FF50-D477-38CDC461651A}"/>
              </a:ext>
            </a:extLst>
          </p:cNvPr>
          <p:cNvPicPr>
            <a:picLocks noChangeAspect="1"/>
          </p:cNvPicPr>
          <p:nvPr/>
        </p:nvPicPr>
        <p:blipFill rotWithShape="1">
          <a:blip r:embed="rId5"/>
          <a:srcRect t="46088" r="88750"/>
          <a:stretch/>
        </p:blipFill>
        <p:spPr>
          <a:xfrm>
            <a:off x="10820420" y="1100139"/>
            <a:ext cx="1371580" cy="4305300"/>
          </a:xfrm>
          <a:prstGeom prst="rect">
            <a:avLst/>
          </a:prstGeom>
        </p:spPr>
      </p:pic>
      <p:sp>
        <p:nvSpPr>
          <p:cNvPr id="3" name="CuadroTexto 2">
            <a:extLst>
              <a:ext uri="{FF2B5EF4-FFF2-40B4-BE49-F238E27FC236}">
                <a16:creationId xmlns:a16="http://schemas.microsoft.com/office/drawing/2014/main" id="{67DEEE44-353B-9AF6-4C38-02DEB454BE6A}"/>
              </a:ext>
            </a:extLst>
          </p:cNvPr>
          <p:cNvSpPr txBox="1"/>
          <p:nvPr/>
        </p:nvSpPr>
        <p:spPr>
          <a:xfrm>
            <a:off x="10617498" y="6399429"/>
            <a:ext cx="1582436"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5</a:t>
            </a:fld>
            <a:endParaRPr lang="es-US" sz="800" dirty="0"/>
          </a:p>
        </p:txBody>
      </p:sp>
      <p:sp>
        <p:nvSpPr>
          <p:cNvPr id="4" name="CuadroTexto 3">
            <a:extLst>
              <a:ext uri="{FF2B5EF4-FFF2-40B4-BE49-F238E27FC236}">
                <a16:creationId xmlns:a16="http://schemas.microsoft.com/office/drawing/2014/main" id="{65392C12-8C0E-5387-E8DD-30A60BE2E5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02671798-97AD-63BB-33FE-8D334A4821F0}"/>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9689897-B946-5321-8733-328011529E2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Conector recto 7">
            <a:extLst>
              <a:ext uri="{FF2B5EF4-FFF2-40B4-BE49-F238E27FC236}">
                <a16:creationId xmlns:a16="http://schemas.microsoft.com/office/drawing/2014/main" id="{E60C643B-3245-15DD-8AC9-80AE65D0B00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1DB7006-7826-1202-34FC-0DBDE2DF1FC5}"/>
              </a:ext>
            </a:extLst>
          </p:cNvPr>
          <p:cNvSpPr txBox="1"/>
          <p:nvPr/>
        </p:nvSpPr>
        <p:spPr>
          <a:xfrm>
            <a:off x="739554" y="1759708"/>
            <a:ext cx="9342909" cy="4401205"/>
          </a:xfrm>
          <a:prstGeom prst="rect">
            <a:avLst/>
          </a:prstGeom>
          <a:noFill/>
        </p:spPr>
        <p:txBody>
          <a:bodyPr wrap="square">
            <a:spAutoFit/>
          </a:bodyPr>
          <a:lstStyle/>
          <a:p>
            <a:pPr algn="just"/>
            <a:r>
              <a:rPr lang="es-US" sz="2000" b="1" dirty="0">
                <a:effectLst/>
                <a:latin typeface="Calibri" panose="020F0502020204030204" pitchFamily="34" charset="0"/>
                <a:cs typeface="Calibri" panose="020F0502020204030204" pitchFamily="34" charset="0"/>
              </a:rPr>
              <a:t>Los estados finales</a:t>
            </a:r>
            <a:r>
              <a:rPr lang="es-US" sz="2000" dirty="0">
                <a:effectLst/>
                <a:latin typeface="Calibri" panose="020F0502020204030204" pitchFamily="34" charset="0"/>
                <a:cs typeface="Calibri" panose="020F0502020204030204" pitchFamily="34" charset="0"/>
              </a:rPr>
              <a:t>. La Biblia enseña la existencia del cielo, un lugar de gozo eterno, donde los creyentes están en la presencia de Dios; y el infierno, un estado de angustia causada por la separación de la presencia de Dios. Estos dos son estados fijos, determinados por las decisiones que se tomaron en esta vida.</a:t>
            </a:r>
          </a:p>
          <a:p>
            <a:pPr algn="just"/>
            <a:endParaRPr lang="es-US" sz="2000" dirty="0">
              <a:effectLst/>
              <a:latin typeface="Calibri" panose="020F0502020204030204" pitchFamily="34" charset="0"/>
              <a:cs typeface="Calibri" panose="020F0502020204030204" pitchFamily="34" charset="0"/>
            </a:endParaRPr>
          </a:p>
          <a:p>
            <a:pPr algn="just"/>
            <a:r>
              <a:rPr lang="es-US" sz="2000" b="1" dirty="0">
                <a:effectLst/>
                <a:latin typeface="Calibri" panose="020F0502020204030204" pitchFamily="34" charset="0"/>
                <a:cs typeface="Calibri" panose="020F0502020204030204" pitchFamily="34" charset="0"/>
              </a:rPr>
              <a:t>El milenio</a:t>
            </a:r>
            <a:r>
              <a:rPr lang="es-US" sz="2000" dirty="0">
                <a:effectLst/>
                <a:latin typeface="Calibri" panose="020F0502020204030204" pitchFamily="34" charset="0"/>
                <a:cs typeface="Calibri" panose="020F0502020204030204" pitchFamily="34" charset="0"/>
              </a:rPr>
              <a:t>. Muchos cristianos creen que habrá un reino terrenal de Dios llamado milenio, que precede inmediatamente al juicio final, una creencia basada en Apocalipsis 20:4–7. Los que sostienen que Cristo volverá personalmente para inaugurar este período se llaman </a:t>
            </a:r>
            <a:r>
              <a:rPr lang="es-US" sz="2000" dirty="0" err="1">
                <a:effectLst/>
                <a:latin typeface="Calibri" panose="020F0502020204030204" pitchFamily="34" charset="0"/>
                <a:cs typeface="Calibri" panose="020F0502020204030204" pitchFamily="34" charset="0"/>
              </a:rPr>
              <a:t>premilenarios</a:t>
            </a:r>
            <a:r>
              <a:rPr lang="es-US" sz="2000" dirty="0">
                <a:effectLst/>
                <a:latin typeface="Calibri" panose="020F0502020204030204" pitchFamily="34" charset="0"/>
                <a:cs typeface="Calibri" panose="020F0502020204030204" pitchFamily="34" charset="0"/>
              </a:rPr>
              <a:t>. Otros, que enseñan que el reino será establecido mediante la predicación progresiva y exitosa del evangelio, son conocidos como </a:t>
            </a:r>
            <a:r>
              <a:rPr lang="es-US" sz="2000" dirty="0" err="1">
                <a:effectLst/>
                <a:latin typeface="Calibri" panose="020F0502020204030204" pitchFamily="34" charset="0"/>
                <a:cs typeface="Calibri" panose="020F0502020204030204" pitchFamily="34" charset="0"/>
              </a:rPr>
              <a:t>posmilenarios</a:t>
            </a:r>
            <a:r>
              <a:rPr lang="es-US" sz="2000" dirty="0">
                <a:effectLst/>
                <a:latin typeface="Calibri" panose="020F0502020204030204" pitchFamily="34" charset="0"/>
                <a:cs typeface="Calibri" panose="020F0502020204030204" pitchFamily="34" charset="0"/>
              </a:rPr>
              <a:t>. Aun otros, denominados </a:t>
            </a:r>
            <a:r>
              <a:rPr lang="es-US" sz="2000" dirty="0" err="1">
                <a:effectLst/>
                <a:latin typeface="Calibri" panose="020F0502020204030204" pitchFamily="34" charset="0"/>
                <a:cs typeface="Calibri" panose="020F0502020204030204" pitchFamily="34" charset="0"/>
              </a:rPr>
              <a:t>amilenarios</a:t>
            </a:r>
            <a:r>
              <a:rPr lang="es-US" sz="2000" dirty="0">
                <a:effectLst/>
                <a:latin typeface="Calibri" panose="020F0502020204030204" pitchFamily="34" charset="0"/>
                <a:cs typeface="Calibri" panose="020F0502020204030204" pitchFamily="34" charset="0"/>
              </a:rPr>
              <a:t>, no creen que haya ningún reino terrenal de Cristo en absoluto e interpretan simbólicamente los mil años de Apocalipsis 20.</a:t>
            </a:r>
          </a:p>
          <a:p>
            <a:pPr algn="just"/>
            <a:br>
              <a:rPr lang="es-US" sz="2000" dirty="0">
                <a:effectLst/>
                <a:latin typeface="Calibri" panose="020F0502020204030204" pitchFamily="34" charset="0"/>
                <a:cs typeface="Calibri" panose="020F0502020204030204" pitchFamily="34" charset="0"/>
              </a:rPr>
            </a:br>
            <a:endParaRPr lang="es-US" sz="2000" dirty="0">
              <a:effectLst/>
              <a:latin typeface="Calibri" panose="020F0502020204030204" pitchFamily="34" charset="0"/>
              <a:cs typeface="Calibri" panose="020F0502020204030204" pitchFamily="34" charset="0"/>
            </a:endParaRPr>
          </a:p>
        </p:txBody>
      </p:sp>
      <p:pic>
        <p:nvPicPr>
          <p:cNvPr id="10" name="Audio 9">
            <a:extLst>
              <a:ext uri="{FF2B5EF4-FFF2-40B4-BE49-F238E27FC236}">
                <a16:creationId xmlns:a16="http://schemas.microsoft.com/office/drawing/2014/main" id="{700BBCA6-7FD0-BD7B-9F83-041E367781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86985896"/>
      </p:ext>
    </p:extLst>
  </p:cSld>
  <p:clrMapOvr>
    <a:masterClrMapping/>
  </p:clrMapOvr>
  <mc:AlternateContent xmlns:mc="http://schemas.openxmlformats.org/markup-compatibility/2006">
    <mc:Choice xmlns:p14="http://schemas.microsoft.com/office/powerpoint/2010/main" Requires="p14">
      <p:transition spd="slow" p14:dur="2000" advTm="66676"/>
    </mc:Choice>
    <mc:Fallback>
      <p:transition spd="slow" advTm="66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945D44-9DC0-5D54-9A00-CF5E38BE736C}"/>
              </a:ext>
            </a:extLst>
          </p:cNvPr>
          <p:cNvPicPr>
            <a:picLocks noChangeAspect="1"/>
          </p:cNvPicPr>
          <p:nvPr/>
        </p:nvPicPr>
        <p:blipFill rotWithShape="1">
          <a:blip r:embed="rId5"/>
          <a:srcRect l="86602" t="36648" b="8849"/>
          <a:stretch/>
        </p:blipFill>
        <p:spPr>
          <a:xfrm>
            <a:off x="10558463" y="1"/>
            <a:ext cx="1633536" cy="6857998"/>
          </a:xfrm>
          <a:prstGeom prst="rect">
            <a:avLst/>
          </a:prstGeom>
          <a:effectLst>
            <a:outerShdw blurRad="596900" dist="330200" dir="8820000" sx="87000" sy="87000" algn="ctr" rotWithShape="0">
              <a:srgbClr val="000000">
                <a:alpha val="29000"/>
              </a:srgbClr>
            </a:outerShdw>
          </a:effectLst>
        </p:spPr>
      </p:pic>
      <p:sp>
        <p:nvSpPr>
          <p:cNvPr id="3" name="CuadroTexto 2">
            <a:extLst>
              <a:ext uri="{FF2B5EF4-FFF2-40B4-BE49-F238E27FC236}">
                <a16:creationId xmlns:a16="http://schemas.microsoft.com/office/drawing/2014/main" id="{E888B199-75EE-D726-8458-FCE5017F8329}"/>
              </a:ext>
            </a:extLst>
          </p:cNvPr>
          <p:cNvSpPr txBox="1"/>
          <p:nvPr/>
        </p:nvSpPr>
        <p:spPr>
          <a:xfrm>
            <a:off x="10558464" y="6477488"/>
            <a:ext cx="1633536"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6</a:t>
            </a:fld>
            <a:endParaRPr lang="es-US" sz="800" dirty="0"/>
          </a:p>
        </p:txBody>
      </p:sp>
      <p:sp>
        <p:nvSpPr>
          <p:cNvPr id="4" name="CuadroTexto 3">
            <a:extLst>
              <a:ext uri="{FF2B5EF4-FFF2-40B4-BE49-F238E27FC236}">
                <a16:creationId xmlns:a16="http://schemas.microsoft.com/office/drawing/2014/main" id="{ADAABE04-DA6D-75B0-4774-C6D7F1B3EB4B}"/>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34392D16-DDC3-180A-E3E7-BCDEAD9BB684}"/>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A681603-CF80-AF07-7CAD-6F595EFE3B7C}"/>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F590262-AAC0-E930-C017-ADCFAF491B4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F838C5CD-E573-C249-AF99-ED2D740417B9}"/>
              </a:ext>
            </a:extLst>
          </p:cNvPr>
          <p:cNvSpPr txBox="1"/>
          <p:nvPr/>
        </p:nvSpPr>
        <p:spPr>
          <a:xfrm>
            <a:off x="591015" y="1473557"/>
            <a:ext cx="9419260" cy="4062651"/>
          </a:xfrm>
          <a:prstGeom prst="rect">
            <a:avLst/>
          </a:prstGeom>
          <a:noFill/>
        </p:spPr>
        <p:txBody>
          <a:bodyPr wrap="square">
            <a:spAutoFit/>
          </a:bodyPr>
          <a:lstStyle/>
          <a:p>
            <a:pPr algn="just"/>
            <a:br>
              <a:rPr lang="es-US" sz="2000" dirty="0">
                <a:effectLst/>
                <a:latin typeface="Calibri" panose="020F0502020204030204" pitchFamily="34" charset="0"/>
                <a:cs typeface="Calibri" panose="020F0502020204030204" pitchFamily="34" charset="0"/>
              </a:rPr>
            </a:br>
            <a:r>
              <a:rPr lang="es-US" sz="2000" b="1" dirty="0">
                <a:effectLst/>
                <a:latin typeface="Calibri" panose="020F0502020204030204" pitchFamily="34" charset="0"/>
                <a:cs typeface="Calibri" panose="020F0502020204030204" pitchFamily="34" charset="0"/>
              </a:rPr>
              <a:t>El milenio: tres enfoques.</a:t>
            </a:r>
          </a:p>
          <a:p>
            <a:pPr algn="just"/>
            <a:endParaRPr lang="es-US" sz="2000" dirty="0">
              <a:effectLst/>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Para efecto de análisis y explicación, las posiciones cristianas respecto al milenio pueden clasificarse como </a:t>
            </a:r>
            <a:r>
              <a:rPr lang="es-US" sz="2000" dirty="0" err="1">
                <a:effectLst/>
                <a:latin typeface="Calibri" panose="020F0502020204030204" pitchFamily="34" charset="0"/>
                <a:cs typeface="Calibri" panose="020F0502020204030204" pitchFamily="34" charset="0"/>
              </a:rPr>
              <a:t>premilenarismo</a:t>
            </a:r>
            <a:r>
              <a:rPr lang="es-US" sz="2000" dirty="0">
                <a:effectLst/>
                <a:latin typeface="Calibri" panose="020F0502020204030204" pitchFamily="34" charset="0"/>
                <a:cs typeface="Calibri" panose="020F0502020204030204" pitchFamily="34" charset="0"/>
              </a:rPr>
              <a:t>, </a:t>
            </a:r>
            <a:r>
              <a:rPr lang="es-US" sz="2000" dirty="0" err="1">
                <a:effectLst/>
                <a:latin typeface="Calibri" panose="020F0502020204030204" pitchFamily="34" charset="0"/>
                <a:cs typeface="Calibri" panose="020F0502020204030204" pitchFamily="34" charset="0"/>
              </a:rPr>
              <a:t>posmileninarismo</a:t>
            </a:r>
            <a:r>
              <a:rPr lang="es-US" sz="2000" dirty="0">
                <a:effectLst/>
                <a:latin typeface="Calibri" panose="020F0502020204030204" pitchFamily="34" charset="0"/>
                <a:cs typeface="Calibri" panose="020F0502020204030204" pitchFamily="34" charset="0"/>
              </a:rPr>
              <a:t> y </a:t>
            </a:r>
            <a:r>
              <a:rPr lang="es-US" sz="2000" dirty="0" err="1">
                <a:effectLst/>
                <a:latin typeface="Calibri" panose="020F0502020204030204" pitchFamily="34" charset="0"/>
                <a:cs typeface="Calibri" panose="020F0502020204030204" pitchFamily="34" charset="0"/>
              </a:rPr>
              <a:t>amilenarismo</a:t>
            </a:r>
            <a:r>
              <a:rPr lang="es-US" sz="2000" dirty="0">
                <a:effectLst/>
                <a:latin typeface="Calibri" panose="020F0502020204030204" pitchFamily="34" charset="0"/>
                <a:cs typeface="Calibri" panose="020F0502020204030204" pitchFamily="34" charset="0"/>
              </a:rPr>
              <a:t>. Estas categorías incluyen mucho más que el orden de los eventos que rodean el regreso de Cristo. El período de mil años que esperan los </a:t>
            </a:r>
            <a:r>
              <a:rPr lang="es-US" sz="2000" dirty="0" err="1">
                <a:effectLst/>
                <a:latin typeface="Calibri" panose="020F0502020204030204" pitchFamily="34" charset="0"/>
                <a:cs typeface="Calibri" panose="020F0502020204030204" pitchFamily="34" charset="0"/>
              </a:rPr>
              <a:t>premilenarios</a:t>
            </a:r>
            <a:r>
              <a:rPr lang="es-US" sz="2000" dirty="0">
                <a:effectLst/>
                <a:latin typeface="Calibri" panose="020F0502020204030204" pitchFamily="34" charset="0"/>
                <a:cs typeface="Calibri" panose="020F0502020204030204" pitchFamily="34" charset="0"/>
              </a:rPr>
              <a:t> difiere bastante del que anticipan los </a:t>
            </a:r>
            <a:r>
              <a:rPr lang="es-US" sz="2000" dirty="0" err="1">
                <a:effectLst/>
                <a:latin typeface="Calibri" panose="020F0502020204030204" pitchFamily="34" charset="0"/>
                <a:cs typeface="Calibri" panose="020F0502020204030204" pitchFamily="34" charset="0"/>
              </a:rPr>
              <a:t>posmilenarios</a:t>
            </a:r>
            <a:r>
              <a:rPr lang="es-US" sz="2000" dirty="0">
                <a:effectLst/>
                <a:latin typeface="Calibri" panose="020F0502020204030204" pitchFamily="34" charset="0"/>
                <a:cs typeface="Calibri" panose="020F0502020204030204" pitchFamily="34" charset="0"/>
              </a:rPr>
              <a:t>.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Por ejemplo, los primeros creen que el reino de Dios será inaugurado de manera catastrófica y que el control divino será ejercido de manera más sobrenatural de lo que suponen los segundos.</a:t>
            </a:r>
          </a:p>
          <a:p>
            <a:pPr algn="just"/>
            <a:endParaRPr lang="es-US" dirty="0">
              <a:effectLst/>
              <a:latin typeface="Times"/>
            </a:endParaRPr>
          </a:p>
        </p:txBody>
      </p:sp>
      <p:pic>
        <p:nvPicPr>
          <p:cNvPr id="10" name="Audio 9">
            <a:extLst>
              <a:ext uri="{FF2B5EF4-FFF2-40B4-BE49-F238E27FC236}">
                <a16:creationId xmlns:a16="http://schemas.microsoft.com/office/drawing/2014/main" id="{5AA31385-7AD2-6FB7-DA63-B84C3BA95B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31428252"/>
      </p:ext>
    </p:extLst>
  </p:cSld>
  <p:clrMapOvr>
    <a:masterClrMapping/>
  </p:clrMapOvr>
  <mc:AlternateContent xmlns:mc="http://schemas.openxmlformats.org/markup-compatibility/2006">
    <mc:Choice xmlns:p14="http://schemas.microsoft.com/office/powerpoint/2010/main" Requires="p14">
      <p:transition spd="slow" p14:dur="2000" advTm="41790"/>
    </mc:Choice>
    <mc:Fallback>
      <p:transition spd="slow" advTm="41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5"/>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615611" y="6455185"/>
            <a:ext cx="1576388" cy="215444"/>
          </a:xfrm>
          <a:prstGeom prst="rect">
            <a:avLst/>
          </a:prstGeom>
          <a:noFill/>
        </p:spPr>
        <p:txBody>
          <a:bodyPr wrap="square">
            <a:spAutoFit/>
          </a:bodyPr>
          <a:lstStyle/>
          <a:p>
            <a:r>
              <a:rPr lang="es-US" sz="800" dirty="0">
                <a:solidFill>
                  <a:schemeClr val="bg1"/>
                </a:solidFill>
              </a:rPr>
              <a:t>Doctrina de las últimas cosas </a:t>
            </a:r>
            <a:fld id="{A5EFF319-060E-F544-9BD3-8214FBF17433}" type="slidenum">
              <a:rPr lang="es-US" sz="800" smtClean="0">
                <a:solidFill>
                  <a:schemeClr val="bg1"/>
                </a:solidFill>
              </a:rPr>
              <a:pPr/>
              <a:t>7</a:t>
            </a:fld>
            <a:endParaRPr lang="es-US" sz="800" dirty="0">
              <a:solidFill>
                <a:schemeClr val="bg1"/>
              </a:solidFill>
            </a:endParaRPr>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CEC8B71F-BE33-108F-D58A-CB56FDFD1A74}"/>
              </a:ext>
            </a:extLst>
          </p:cNvPr>
          <p:cNvSpPr txBox="1"/>
          <p:nvPr/>
        </p:nvSpPr>
        <p:spPr>
          <a:xfrm>
            <a:off x="669073" y="1946185"/>
            <a:ext cx="9412938" cy="3477875"/>
          </a:xfrm>
          <a:prstGeom prst="rect">
            <a:avLst/>
          </a:prstGeom>
          <a:noFill/>
        </p:spPr>
        <p:txBody>
          <a:bodyPr wrap="square">
            <a:spAutoFit/>
          </a:bodyPr>
          <a:lstStyle/>
          <a:p>
            <a:pPr algn="just"/>
            <a:r>
              <a:rPr lang="es-US" sz="2000" dirty="0">
                <a:effectLst/>
                <a:latin typeface="Calibri" panose="020F0502020204030204" pitchFamily="34" charset="0"/>
                <a:cs typeface="Calibri" panose="020F0502020204030204" pitchFamily="34" charset="0"/>
              </a:rPr>
              <a:t>El </a:t>
            </a:r>
            <a:r>
              <a:rPr lang="es-US" sz="2000" b="1" dirty="0" err="1">
                <a:effectLst/>
                <a:latin typeface="Calibri" panose="020F0502020204030204" pitchFamily="34" charset="0"/>
                <a:cs typeface="Calibri" panose="020F0502020204030204" pitchFamily="34" charset="0"/>
              </a:rPr>
              <a:t>premilenarismo</a:t>
            </a:r>
            <a:r>
              <a:rPr lang="es-US" sz="2000" dirty="0">
                <a:effectLst/>
                <a:latin typeface="Calibri" panose="020F0502020204030204" pitchFamily="34" charset="0"/>
                <a:cs typeface="Calibri" panose="020F0502020204030204" pitchFamily="34" charset="0"/>
              </a:rPr>
              <a:t> sostiene que el regreso de Cristo será precedido por señales que incluyen guerras, hambrunas, terremotos, la predicación del evangelio a todas las naciones, una gran apostasía, la aparición del Anticristo y la gran tribulación. Estos eventos culminan en la segunda venida, y con ella un período de paz y justicia cuando Cristo y sus santos controlan el mundo.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Este dominio se establece repentinamente por métodos sobrenaturales, más que poco a poco durante un largo período de tiempo mediante la conversión individual. Los judíos participarán de manera significativa en la era venidera porque el </a:t>
            </a:r>
            <a:r>
              <a:rPr lang="es-US" sz="2000" dirty="0" err="1">
                <a:effectLst/>
                <a:latin typeface="Calibri" panose="020F0502020204030204" pitchFamily="34" charset="0"/>
                <a:cs typeface="Calibri" panose="020F0502020204030204" pitchFamily="34" charset="0"/>
              </a:rPr>
              <a:t>premilenario</a:t>
            </a:r>
            <a:r>
              <a:rPr lang="es-US" sz="2000" dirty="0">
                <a:effectLst/>
                <a:latin typeface="Calibri" panose="020F0502020204030204" pitchFamily="34" charset="0"/>
                <a:cs typeface="Calibri" panose="020F0502020204030204" pitchFamily="34" charset="0"/>
              </a:rPr>
              <a:t> cree que se convertirán en grandes cantidades y volverán a tener un lugar prominente en la obra de Dios. </a:t>
            </a:r>
          </a:p>
        </p:txBody>
      </p:sp>
      <p:pic>
        <p:nvPicPr>
          <p:cNvPr id="10" name="Audio 9">
            <a:extLst>
              <a:ext uri="{FF2B5EF4-FFF2-40B4-BE49-F238E27FC236}">
                <a16:creationId xmlns:a16="http://schemas.microsoft.com/office/drawing/2014/main" id="{6584485D-093A-80AF-80A9-8124B7550EB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10388280"/>
      </p:ext>
    </p:extLst>
  </p:cSld>
  <p:clrMapOvr>
    <a:masterClrMapping/>
  </p:clrMapOvr>
  <mc:AlternateContent xmlns:mc="http://schemas.openxmlformats.org/markup-compatibility/2006">
    <mc:Choice xmlns:p14="http://schemas.microsoft.com/office/powerpoint/2010/main" Requires="p14">
      <p:transition spd="slow" p14:dur="2000" advTm="53492"/>
    </mc:Choice>
    <mc:Fallback>
      <p:transition spd="slow" advTm="53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61859492-6AC9-D617-EEE1-5566518EEEAA}"/>
              </a:ext>
            </a:extLst>
          </p:cNvPr>
          <p:cNvPicPr>
            <a:picLocks noChangeAspect="1"/>
          </p:cNvPicPr>
          <p:nvPr/>
        </p:nvPicPr>
        <p:blipFill rotWithShape="1">
          <a:blip r:embed="rId5"/>
          <a:srcRect l="41748" r="43447" b="2"/>
          <a:stretch/>
        </p:blipFill>
        <p:spPr>
          <a:xfrm>
            <a:off x="10672763" y="-4762"/>
            <a:ext cx="1527320" cy="6886079"/>
          </a:xfrm>
          <a:custGeom>
            <a:avLst/>
            <a:gdLst/>
            <a:ahLst/>
            <a:cxnLst/>
            <a:rect l="l" t="t" r="r" b="b"/>
            <a:pathLst>
              <a:path w="3541857" h="6886079">
                <a:moveTo>
                  <a:pt x="1248072" y="0"/>
                </a:moveTo>
                <a:lnTo>
                  <a:pt x="3541857" y="0"/>
                </a:lnTo>
                <a:lnTo>
                  <a:pt x="3541857" y="6886079"/>
                </a:lnTo>
                <a:lnTo>
                  <a:pt x="0" y="6864521"/>
                </a:lnTo>
                <a:close/>
              </a:path>
            </a:pathLst>
          </a:custGeom>
        </p:spPr>
      </p:pic>
      <p:sp>
        <p:nvSpPr>
          <p:cNvPr id="3" name="CuadroTexto 2">
            <a:extLst>
              <a:ext uri="{FF2B5EF4-FFF2-40B4-BE49-F238E27FC236}">
                <a16:creationId xmlns:a16="http://schemas.microsoft.com/office/drawing/2014/main" id="{98755FF6-1993-EA34-EF4C-04D7C7396DB5}"/>
              </a:ext>
            </a:extLst>
          </p:cNvPr>
          <p:cNvSpPr txBox="1"/>
          <p:nvPr/>
        </p:nvSpPr>
        <p:spPr>
          <a:xfrm>
            <a:off x="10622384" y="6477487"/>
            <a:ext cx="1628078" cy="215444"/>
          </a:xfrm>
          <a:prstGeom prst="rect">
            <a:avLst/>
          </a:prstGeom>
          <a:noFill/>
        </p:spPr>
        <p:txBody>
          <a:bodyPr wrap="square">
            <a:spAutoFit/>
          </a:bodyPr>
          <a:lstStyle/>
          <a:p>
            <a:r>
              <a:rPr lang="es-US" sz="800" dirty="0"/>
              <a:t>Doctrina de las últimas cosas </a:t>
            </a:r>
            <a:fld id="{A5EFF319-060E-F544-9BD3-8214FBF17433}" type="slidenum">
              <a:rPr lang="es-US" sz="800" smtClean="0"/>
              <a:pPr/>
              <a:t>8</a:t>
            </a:fld>
            <a:endParaRPr lang="es-US" sz="800" dirty="0"/>
          </a:p>
        </p:txBody>
      </p:sp>
      <p:sp>
        <p:nvSpPr>
          <p:cNvPr id="4" name="CuadroTexto 3">
            <a:extLst>
              <a:ext uri="{FF2B5EF4-FFF2-40B4-BE49-F238E27FC236}">
                <a16:creationId xmlns:a16="http://schemas.microsoft.com/office/drawing/2014/main" id="{CE5B286F-5AE4-FA37-F7F7-728F9DB5CBE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6689C8C-A980-1FC0-299F-7793C0EEE4F1}"/>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E5773DDB-1E53-30CA-A4F9-920F78458D35}"/>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BC46C1BC-F747-9BCF-29AA-19CC6B577CCF}"/>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5668F04E-FB09-2FC4-3BD5-D5FAC9027C35}"/>
              </a:ext>
            </a:extLst>
          </p:cNvPr>
          <p:cNvSpPr txBox="1"/>
          <p:nvPr/>
        </p:nvSpPr>
        <p:spPr>
          <a:xfrm>
            <a:off x="978519" y="1868616"/>
            <a:ext cx="8946066" cy="3170099"/>
          </a:xfrm>
          <a:prstGeom prst="rect">
            <a:avLst/>
          </a:prstGeom>
          <a:noFill/>
        </p:spPr>
        <p:txBody>
          <a:bodyPr wrap="square">
            <a:spAutoFit/>
          </a:bodyPr>
          <a:lstStyle/>
          <a:p>
            <a:pPr algn="just"/>
            <a:r>
              <a:rPr lang="es-US" sz="2000" dirty="0">
                <a:effectLst/>
                <a:latin typeface="Calibri" panose="020F0502020204030204" pitchFamily="34" charset="0"/>
                <a:cs typeface="Calibri" panose="020F0502020204030204" pitchFamily="34" charset="0"/>
              </a:rPr>
              <a:t>Será quitada la maldición que pesa sobre la creación, e incluso el desierto volverá a producir abundantes cosechas. Cristo restringirá el mal durante esta edad por el empleo de poder autoritario. A pesar de las condiciones idílicas de esta época de oro, hay una rebelión final de gente impía contra Cristo y sus santos. </a:t>
            </a:r>
          </a:p>
          <a:p>
            <a:pPr algn="just"/>
            <a:endParaRPr lang="es-US" sz="2000" dirty="0">
              <a:latin typeface="Calibri" panose="020F0502020204030204" pitchFamily="34" charset="0"/>
              <a:cs typeface="Calibri" panose="020F0502020204030204" pitchFamily="34" charset="0"/>
            </a:endParaRPr>
          </a:p>
          <a:p>
            <a:pPr algn="just"/>
            <a:r>
              <a:rPr lang="es-US" sz="2000" dirty="0">
                <a:effectLst/>
                <a:latin typeface="Calibri" panose="020F0502020204030204" pitchFamily="34" charset="0"/>
                <a:cs typeface="Calibri" panose="020F0502020204030204" pitchFamily="34" charset="0"/>
              </a:rPr>
              <a:t>Dios finalmente aplasta esta irrupción de maldad, los muertos no cristianos resucitan, se realiza el juicio final, y se establece el estado eterno del cielo y el infierno. Muchos </a:t>
            </a:r>
            <a:r>
              <a:rPr lang="es-US" sz="2000" dirty="0" err="1">
                <a:effectLst/>
                <a:latin typeface="Calibri" panose="020F0502020204030204" pitchFamily="34" charset="0"/>
                <a:cs typeface="Calibri" panose="020F0502020204030204" pitchFamily="34" charset="0"/>
              </a:rPr>
              <a:t>premilenarios</a:t>
            </a:r>
            <a:r>
              <a:rPr lang="es-US" sz="2000" dirty="0">
                <a:effectLst/>
                <a:latin typeface="Calibri" panose="020F0502020204030204" pitchFamily="34" charset="0"/>
                <a:cs typeface="Calibri" panose="020F0502020204030204" pitchFamily="34" charset="0"/>
              </a:rPr>
              <a:t> han enseñado que en el milenio los creyentes muertos o martirizados resucitarán con cuerpos glorificados para mezclarse con otros habitantes de la tierra.</a:t>
            </a:r>
            <a:endParaRPr lang="es-US" sz="2000" dirty="0">
              <a:latin typeface="Calibri" panose="020F0502020204030204" pitchFamily="34" charset="0"/>
              <a:cs typeface="Calibri" panose="020F0502020204030204" pitchFamily="34" charset="0"/>
            </a:endParaRPr>
          </a:p>
        </p:txBody>
      </p:sp>
      <p:pic>
        <p:nvPicPr>
          <p:cNvPr id="10" name="Audio 9">
            <a:extLst>
              <a:ext uri="{FF2B5EF4-FFF2-40B4-BE49-F238E27FC236}">
                <a16:creationId xmlns:a16="http://schemas.microsoft.com/office/drawing/2014/main" id="{8AEEF895-E7B1-50F4-6D60-21B7B78229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9769035"/>
      </p:ext>
    </p:extLst>
  </p:cSld>
  <p:clrMapOvr>
    <a:masterClrMapping/>
  </p:clrMapOvr>
  <mc:AlternateContent xmlns:mc="http://schemas.openxmlformats.org/markup-compatibility/2006">
    <mc:Choice xmlns:p14="http://schemas.microsoft.com/office/powerpoint/2010/main" Requires="p14">
      <p:transition spd="slow" p14:dur="2000" advTm="49044"/>
    </mc:Choice>
    <mc:Fallback>
      <p:transition spd="slow" advTm="49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5"/>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793863" y="6488639"/>
            <a:ext cx="1398137" cy="338554"/>
          </a:xfrm>
          <a:prstGeom prst="rect">
            <a:avLst/>
          </a:prstGeom>
          <a:noFill/>
        </p:spPr>
        <p:txBody>
          <a:bodyPr wrap="square">
            <a:spAutoFit/>
          </a:bodyPr>
          <a:lstStyle/>
          <a:p>
            <a:r>
              <a:rPr lang="es-US" sz="800" dirty="0">
                <a:solidFill>
                  <a:schemeClr val="bg1"/>
                </a:solidFill>
              </a:rPr>
              <a:t>Doctrina de las últimas cosas </a:t>
            </a:r>
            <a:fld id="{A5EFF319-060E-F544-9BD3-8214FBF17433}" type="slidenum">
              <a:rPr lang="es-US" sz="800" smtClean="0">
                <a:solidFill>
                  <a:schemeClr val="bg1"/>
                </a:solidFill>
              </a:rPr>
              <a:pPr/>
              <a:t>9</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031D1B0C-E4C6-0275-8B47-466385479EB3}"/>
              </a:ext>
            </a:extLst>
          </p:cNvPr>
          <p:cNvSpPr txBox="1"/>
          <p:nvPr/>
        </p:nvSpPr>
        <p:spPr>
          <a:xfrm>
            <a:off x="1038917" y="2285418"/>
            <a:ext cx="9246270" cy="2554545"/>
          </a:xfrm>
          <a:prstGeom prst="rect">
            <a:avLst/>
          </a:prstGeom>
          <a:noFill/>
        </p:spPr>
        <p:txBody>
          <a:bodyPr wrap="square">
            <a:spAutoFit/>
          </a:bodyPr>
          <a:lstStyle/>
          <a:p>
            <a:pPr algn="just"/>
            <a:r>
              <a:rPr lang="es-US" sz="2000" dirty="0">
                <a:effectLst/>
                <a:latin typeface="Calibri" panose="020F0502020204030204" pitchFamily="34" charset="0"/>
                <a:cs typeface="Calibri" panose="020F0502020204030204" pitchFamily="34" charset="0"/>
              </a:rPr>
              <a:t>El </a:t>
            </a:r>
            <a:r>
              <a:rPr lang="es-US" sz="2000" b="1" dirty="0" err="1">
                <a:effectLst/>
                <a:latin typeface="Calibri" panose="020F0502020204030204" pitchFamily="34" charset="0"/>
                <a:cs typeface="Calibri" panose="020F0502020204030204" pitchFamily="34" charset="0"/>
              </a:rPr>
              <a:t>posmilenarismo</a:t>
            </a:r>
            <a:r>
              <a:rPr lang="es-US" sz="2000" dirty="0">
                <a:effectLst/>
                <a:latin typeface="Calibri" panose="020F0502020204030204" pitchFamily="34" charset="0"/>
                <a:cs typeface="Calibri" panose="020F0502020204030204" pitchFamily="34" charset="0"/>
              </a:rPr>
              <a:t> enfatiza los aspectos presentes del reino de Dios, que fructificarán en el futuro. Enseña que el milenio vendrá mediante la predicación y la enseñanza cristianas. Esta actividad se traducirá en un mundo más piadoso, pacífico y próspero. La nueva edad no será esencialmente diferente de la presente y se manifestará a medida que haya más gente que se convierta a Cristo. El mal no será totalmente eliminado durante el milenio, pero se reducirá al mínimo cuando se incremente la influencia moral y espiritual de los cristianos. </a:t>
            </a:r>
          </a:p>
          <a:p>
            <a:pPr algn="just"/>
            <a:endParaRPr lang="es-US" sz="2000" dirty="0">
              <a:latin typeface="Calibri" panose="020F0502020204030204" pitchFamily="34" charset="0"/>
              <a:cs typeface="Calibri" panose="020F0502020204030204" pitchFamily="34" charset="0"/>
            </a:endParaRPr>
          </a:p>
        </p:txBody>
      </p:sp>
      <p:pic>
        <p:nvPicPr>
          <p:cNvPr id="10" name="Audio 9">
            <a:extLst>
              <a:ext uri="{FF2B5EF4-FFF2-40B4-BE49-F238E27FC236}">
                <a16:creationId xmlns:a16="http://schemas.microsoft.com/office/drawing/2014/main" id="{21C2CC2A-F58D-97B1-654D-CEAFC78E454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16572022"/>
      </p:ext>
    </p:extLst>
  </p:cSld>
  <p:clrMapOvr>
    <a:masterClrMapping/>
  </p:clrMapOvr>
  <mc:AlternateContent xmlns:mc="http://schemas.openxmlformats.org/markup-compatibility/2006">
    <mc:Choice xmlns:p14="http://schemas.microsoft.com/office/powerpoint/2010/main" Requires="p14">
      <p:transition spd="slow" p14:dur="2000" advTm="62718"/>
    </mc:Choice>
    <mc:Fallback>
      <p:transition spd="slow" advTm="62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2078</Words>
  <Application>Microsoft Macintosh PowerPoint</Application>
  <PresentationFormat>Panorámica</PresentationFormat>
  <Paragraphs>133</Paragraphs>
  <Slides>15</Slides>
  <Notes>14</Notes>
  <HiddenSlides>0</HiddenSlides>
  <MMClips>15</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Aptos</vt:lpstr>
      <vt:lpstr>Aptos Display</vt:lpstr>
      <vt:lpstr>Arial</vt:lpstr>
      <vt:lpstr>Calibri</vt:lpstr>
      <vt:lpstr>Helvetica</vt:lpstr>
      <vt:lpstr>Times</vt:lpstr>
      <vt:lpstr>Times New Roman</vt:lpstr>
      <vt:lpstr>Tema de Office</vt:lpstr>
      <vt:lpstr>Doctrina de las últimas cosas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Rubén Posligua Morales</dc:creator>
  <cp:lastModifiedBy>Rubén Posligua Morales</cp:lastModifiedBy>
  <cp:revision>10</cp:revision>
  <dcterms:created xsi:type="dcterms:W3CDTF">2024-06-25T18:10:22Z</dcterms:created>
  <dcterms:modified xsi:type="dcterms:W3CDTF">2024-07-02T18:14:49Z</dcterms:modified>
</cp:coreProperties>
</file>