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1"/>
  </p:notesMasterIdLst>
  <p:sldIdLst>
    <p:sldId id="426"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93" r:id="rId58"/>
    <p:sldId id="394" r:id="rId59"/>
    <p:sldId id="395" r:id="rId60"/>
    <p:sldId id="396" r:id="rId61"/>
    <p:sldId id="397" r:id="rId62"/>
    <p:sldId id="398" r:id="rId63"/>
    <p:sldId id="399" r:id="rId64"/>
    <p:sldId id="400" r:id="rId65"/>
    <p:sldId id="401" r:id="rId66"/>
    <p:sldId id="402" r:id="rId67"/>
    <p:sldId id="403" r:id="rId68"/>
    <p:sldId id="404" r:id="rId69"/>
    <p:sldId id="405" r:id="rId70"/>
    <p:sldId id="406" r:id="rId71"/>
    <p:sldId id="407" r:id="rId72"/>
    <p:sldId id="408" r:id="rId73"/>
    <p:sldId id="409" r:id="rId74"/>
    <p:sldId id="410" r:id="rId75"/>
    <p:sldId id="411" r:id="rId76"/>
    <p:sldId id="412" r:id="rId77"/>
    <p:sldId id="413" r:id="rId78"/>
    <p:sldId id="414" r:id="rId79"/>
    <p:sldId id="415" r:id="rId80"/>
    <p:sldId id="416" r:id="rId81"/>
    <p:sldId id="417" r:id="rId82"/>
    <p:sldId id="418" r:id="rId83"/>
    <p:sldId id="419" r:id="rId84"/>
    <p:sldId id="420" r:id="rId85"/>
    <p:sldId id="421" r:id="rId86"/>
    <p:sldId id="422" r:id="rId87"/>
    <p:sldId id="423" r:id="rId88"/>
    <p:sldId id="424" r:id="rId89"/>
    <p:sldId id="425" r:id="rId90"/>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62"/>
    <p:restoredTop sz="94632"/>
  </p:normalViewPr>
  <p:slideViewPr>
    <p:cSldViewPr snapToGrid="0">
      <p:cViewPr varScale="1">
        <p:scale>
          <a:sx n="58" d="100"/>
          <a:sy n="58" d="100"/>
        </p:scale>
        <p:origin x="200" y="1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F49447-1173-AA41-8C6B-D84014709D28}" type="datetimeFigureOut">
              <a:rPr lang="es-US" smtClean="0"/>
              <a:t>11/18/24</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FF6DE-DDCD-1043-A233-303060754757}" type="slidenum">
              <a:rPr lang="es-US" smtClean="0"/>
              <a:t>‹Nº›</a:t>
            </a:fld>
            <a:endParaRPr lang="es-US"/>
          </a:p>
        </p:txBody>
      </p:sp>
    </p:spTree>
    <p:extLst>
      <p:ext uri="{BB962C8B-B14F-4D97-AF65-F5344CB8AC3E}">
        <p14:creationId xmlns:p14="http://schemas.microsoft.com/office/powerpoint/2010/main" val="248363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En este curso, vamos a ver la historia de la herejía. Vamos a ver a los chicos y a las chicas malas de la historia cristiana. Exploraremos a los teólogos que fueron expulsados de la isla, a los pastores y sacerdotes a los que se les mostró la puerta, y a las creencias sobre Dios y Jesús que terminaron en el bote de la basura.</a:t>
            </a:r>
          </a:p>
          <a:p>
            <a:pPr algn="just"/>
            <a:r>
              <a:rPr lang="es-US" dirty="0">
                <a:effectLst/>
                <a:latin typeface="Helvetica" pitchFamily="2" charset="0"/>
              </a:rPr>
              <a:t>Para adelantarnos, en este curso vamos a estudiar varias cosas: Vamos a discutir los conceptos de herejía y ortodoxia, vamos a ver la religión y la filosofía grecorromana, vamos a tocar un poco la noción de apostasía en el judaísmo antiguo, y luego vamos a entrar en las herejías florecientes en el </a:t>
            </a:r>
            <a:r>
              <a:rPr lang="es-US" dirty="0" err="1">
                <a:effectLst/>
                <a:latin typeface="Helvetica" pitchFamily="2" charset="0"/>
              </a:rPr>
              <a:t>nt</a:t>
            </a:r>
            <a:r>
              <a:rPr lang="es-US" dirty="0">
                <a:effectLst/>
                <a:latin typeface="Helvetica" pitchFamily="2" charset="0"/>
              </a:rPr>
              <a:t>. Vamos a hablar de algunos de los oponentes de Pablo, y por qué tuvo algunos desacuerdos realmente fuertes o incluso amargos con ellos. Y, también, vamos a ver otras cosas, como los </a:t>
            </a:r>
            <a:r>
              <a:rPr lang="es-US" dirty="0" err="1">
                <a:effectLst/>
                <a:latin typeface="Helvetica" pitchFamily="2" charset="0"/>
              </a:rPr>
              <a:t>docetistas</a:t>
            </a:r>
            <a:r>
              <a:rPr lang="es-US" dirty="0">
                <a:effectLst/>
                <a:latin typeface="Helvetica" pitchFamily="2" charset="0"/>
              </a:rPr>
              <a:t>, que encontramos al acecho tras las Epístolas de Juan y las Epístolas de Ignacio.</a:t>
            </a:r>
          </a:p>
          <a:p>
            <a:pPr algn="just"/>
            <a:r>
              <a:rPr lang="es-US" dirty="0">
                <a:effectLst/>
                <a:latin typeface="Helvetica" pitchFamily="2" charset="0"/>
              </a:rPr>
              <a:t>Y luego, especialmente, cuando nos adentremos al siglo II—cuando hablemos de la explosión del cristianismo durante esa época y de los diversos grupos que surgieron (como los marcionitas, los montanistas y los </a:t>
            </a:r>
            <a:r>
              <a:rPr lang="es-US" dirty="0" err="1">
                <a:effectLst/>
                <a:latin typeface="Helvetica" pitchFamily="2" charset="0"/>
              </a:rPr>
              <a:t>modalistas</a:t>
            </a:r>
            <a:r>
              <a:rPr lang="es-US" dirty="0">
                <a:effectLst/>
                <a:latin typeface="Helvetica" pitchFamily="2" charset="0"/>
              </a:rPr>
              <a:t>)—veremos cómo surgen tantos grupos diferentes y por qué todos estos grupos afirmaron que tenían la verdad, y que sólo ellos tenían la verdad. Pero finalmente, en gran medida, no lograron el consenso, y fueron considerados como una forma desviada o disidente de la fe.</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a:t>
            </a:fld>
            <a:endParaRPr lang="es-US"/>
          </a:p>
        </p:txBody>
      </p:sp>
    </p:spTree>
    <p:extLst>
      <p:ext uri="{BB962C8B-B14F-4D97-AF65-F5344CB8AC3E}">
        <p14:creationId xmlns:p14="http://schemas.microsoft.com/office/powerpoint/2010/main" val="3770640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Esto era particularmente fácil de hacer si uno era un filósofo estoico. En la filosofía estoica, todo es uno. Por lo tanto, es obvio que sólo hay un Dios al que adorar, independientemente de cuántos dioses se nombren y qué nombres se les dé. Por lo tanto, el politeísmo era inherentemente pluralista.</a:t>
            </a:r>
          </a:p>
          <a:p>
            <a:pPr algn="just"/>
            <a:r>
              <a:rPr lang="es-US" dirty="0">
                <a:effectLst/>
                <a:latin typeface="Helvetica" pitchFamily="2" charset="0"/>
              </a:rPr>
              <a:t>Para dar un ejemplo de ello, hubo un filósofo llamado Celso–él mismo una especie de monoteísta pagano—que escribió una crítica mordaz del cristianismo a finales del siglo II. Decía que Dios puede tener varios nombres. Él dice, ya sabes: “No hace ninguna diferencia si uno invoca al Dios más alto o a Zeus o a Adonai o a </a:t>
            </a:r>
            <a:r>
              <a:rPr lang="es-US" dirty="0" err="1">
                <a:effectLst/>
                <a:latin typeface="Helvetica" pitchFamily="2" charset="0"/>
              </a:rPr>
              <a:t>Sabaoth</a:t>
            </a:r>
            <a:r>
              <a:rPr lang="es-US" dirty="0">
                <a:effectLst/>
                <a:latin typeface="Helvetica" pitchFamily="2" charset="0"/>
              </a:rPr>
              <a:t> o a Amón, como hacen los egipcios, o </a:t>
            </a:r>
            <a:r>
              <a:rPr lang="es-US" dirty="0" err="1">
                <a:effectLst/>
                <a:latin typeface="Helvetica" pitchFamily="2" charset="0"/>
              </a:rPr>
              <a:t>Papaios</a:t>
            </a:r>
            <a:r>
              <a:rPr lang="es-US" dirty="0">
                <a:effectLst/>
                <a:latin typeface="Helvetica" pitchFamily="2" charset="0"/>
              </a:rPr>
              <a:t> como hacen los escitas”.</a:t>
            </a:r>
          </a:p>
          <a:p>
            <a:pPr algn="just"/>
            <a:r>
              <a:rPr lang="es-US" dirty="0">
                <a:effectLst/>
                <a:latin typeface="Helvetica" pitchFamily="2" charset="0"/>
              </a:rPr>
              <a:t>Y, del mismo modo, de los judíos de Egipto, inmersos en la cultura griega, tenemos un escrito llamado la Carta de </a:t>
            </a:r>
            <a:r>
              <a:rPr lang="es-US" dirty="0" err="1">
                <a:effectLst/>
                <a:latin typeface="Helvetica" pitchFamily="2" charset="0"/>
              </a:rPr>
              <a:t>Aristeas</a:t>
            </a:r>
            <a:r>
              <a:rPr lang="es-US" dirty="0">
                <a:effectLst/>
                <a:latin typeface="Helvetica" pitchFamily="2" charset="0"/>
              </a:rPr>
              <a:t>, que describe a las élites alejandrinas—las élites judías de allí–como creyendo que los judíos y los paganos adoraban básicamente al mismo Dios sólo que con un nombre diferente. Una de estas élites dice: “Estas personas adoran a Dios, el supervisor y creador de todo, a quien todos los hombres adoran incluyendo a nosotros, oh rey, excepto que nosotros tenemos un nombre diferente. Su nombre para él es Zeus y Jove. Los hombres primitivos, en consonancia con esto, demostraron que aquel por quien todos los vivos son creados es el amo y señor de todo”. Así pues, el politeísmo se presta a un pluralismo.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11</a:t>
            </a:fld>
            <a:endParaRPr lang="es-US"/>
          </a:p>
        </p:txBody>
      </p:sp>
    </p:spTree>
    <p:extLst>
      <p:ext uri="{BB962C8B-B14F-4D97-AF65-F5344CB8AC3E}">
        <p14:creationId xmlns:p14="http://schemas.microsoft.com/office/powerpoint/2010/main" val="2107902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Sin embargo, yo diría a eso, que los antiguos paganos no eran directamente pluralistas en materia de religión, no del todo. Daban mucha importancia a la ejecución exacta de los rituales consagrados, a la redacción precisa de las oraciones, y a menudo se preocupaban por proteger las religiones antiguas que podían ser eclipsadas por las nuevas de moda que llegaban a la escena y recibían mucha atención.</a:t>
            </a:r>
          </a:p>
          <a:p>
            <a:pPr algn="just"/>
            <a:r>
              <a:rPr lang="es-US" dirty="0">
                <a:effectLst/>
                <a:latin typeface="Helvetica" pitchFamily="2" charset="0"/>
              </a:rPr>
              <a:t>Por tanto, había tipos de </a:t>
            </a:r>
            <a:r>
              <a:rPr lang="es-US" dirty="0" err="1">
                <a:effectLst/>
                <a:latin typeface="Helvetica" pitchFamily="2" charset="0"/>
              </a:rPr>
              <a:t>religio</a:t>
            </a:r>
            <a:r>
              <a:rPr lang="es-US" dirty="0">
                <a:effectLst/>
                <a:latin typeface="Helvetica" pitchFamily="2" charset="0"/>
              </a:rPr>
              <a:t> equivocados o malos. Uno podía descuidar los ritos, eso era </a:t>
            </a:r>
            <a:r>
              <a:rPr lang="es-US" dirty="0" err="1">
                <a:effectLst/>
                <a:latin typeface="Helvetica" pitchFamily="2" charset="0"/>
              </a:rPr>
              <a:t>impietas</a:t>
            </a:r>
            <a:r>
              <a:rPr lang="es-US" dirty="0">
                <a:effectLst/>
                <a:latin typeface="Helvetica" pitchFamily="2" charset="0"/>
              </a:rPr>
              <a:t>; uno podía adoptar la religión o prácticas extrañas, eso es </a:t>
            </a:r>
            <a:r>
              <a:rPr lang="es-US" dirty="0" err="1">
                <a:effectLst/>
                <a:latin typeface="Helvetica" pitchFamily="2" charset="0"/>
              </a:rPr>
              <a:t>superstitio</a:t>
            </a:r>
            <a:r>
              <a:rPr lang="es-US" dirty="0">
                <a:effectLst/>
                <a:latin typeface="Helvetica" pitchFamily="2" charset="0"/>
              </a:rPr>
              <a:t>, o incluso, ofender a los dioses romanos y al estado de alguna manera, ese es el problema de la </a:t>
            </a:r>
            <a:r>
              <a:rPr lang="es-US" dirty="0" err="1">
                <a:effectLst/>
                <a:latin typeface="Helvetica" pitchFamily="2" charset="0"/>
              </a:rPr>
              <a:t>maiestas</a:t>
            </a:r>
            <a:r>
              <a:rPr lang="es-US" dirty="0">
                <a:effectLst/>
                <a:latin typeface="Helvetica" pitchFamily="2" charset="0"/>
              </a:rPr>
              <a:t>.</a:t>
            </a:r>
          </a:p>
          <a:p>
            <a:r>
              <a:rPr lang="es-US" b="1" dirty="0" err="1">
                <a:effectLst/>
                <a:latin typeface="Times"/>
              </a:rPr>
              <a:t>Impietas</a:t>
            </a:r>
            <a:r>
              <a:rPr lang="es-US" b="1" dirty="0">
                <a:effectLst/>
                <a:latin typeface="Times"/>
              </a:rPr>
              <a:t>: Descuidar los ritos</a:t>
            </a:r>
            <a:endParaRPr lang="es-US" dirty="0">
              <a:effectLst/>
              <a:latin typeface="Times"/>
            </a:endParaRPr>
          </a:p>
          <a:p>
            <a:pPr algn="just"/>
            <a:r>
              <a:rPr lang="es-US" dirty="0">
                <a:effectLst/>
                <a:latin typeface="Helvetica" pitchFamily="2" charset="0"/>
              </a:rPr>
              <a:t>Veamos esos errores: En primer lugar, la impiedad es una categoría amplia que puede implicar atacar físicamente a los sacerdotes, destruir una estatua o un templo, o hacer algo malo con las observancias religiosas. No llevar a cabo actos piadosos populares—como la asistencia a las grandes fiestas, o ciertos ritos especializados como los de las vestales—era impiedad y podía acarrear penas severas para las personas implicadas. La razón por la que Sócrates fue condenado a muerte—usted lo conoce, el filósofo griego Sócrates—incluía el cargo de impiedad. Se le acusó de no honrar a los dioses atenienses. Se decía que había introducido nuevas deidades en Atenas y que era culpable de pervertir a la juventud. Aunque las leyes atenienses sobre la impiedad eran bastante vagas, resultaron ser el medio por el que los enemigos de Sócrates pudieron conseguir un veredicto de culpabilidad contra él.</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12</a:t>
            </a:fld>
            <a:endParaRPr lang="es-US"/>
          </a:p>
        </p:txBody>
      </p:sp>
    </p:spTree>
    <p:extLst>
      <p:ext uri="{BB962C8B-B14F-4D97-AF65-F5344CB8AC3E}">
        <p14:creationId xmlns:p14="http://schemas.microsoft.com/office/powerpoint/2010/main" val="3278193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En otras circunstancias, la </a:t>
            </a:r>
            <a:r>
              <a:rPr lang="es-US" dirty="0" err="1">
                <a:effectLst/>
                <a:latin typeface="Helvetica" pitchFamily="2" charset="0"/>
              </a:rPr>
              <a:t>religio</a:t>
            </a:r>
            <a:r>
              <a:rPr lang="es-US" dirty="0">
                <a:effectLst/>
                <a:latin typeface="Helvetica" pitchFamily="2" charset="0"/>
              </a:rPr>
              <a:t> se convierte en </a:t>
            </a:r>
            <a:r>
              <a:rPr lang="es-US" dirty="0" err="1">
                <a:effectLst/>
                <a:latin typeface="Helvetica" pitchFamily="2" charset="0"/>
              </a:rPr>
              <a:t>superstitio</a:t>
            </a:r>
            <a:r>
              <a:rPr lang="es-US" dirty="0">
                <a:effectLst/>
                <a:latin typeface="Helvetica" pitchFamily="2" charset="0"/>
              </a:rPr>
              <a:t> si se pretende que tenga un efecto negativo, como echar una maldición a alguien, por lo que la magia se consideraba a menudo </a:t>
            </a:r>
            <a:r>
              <a:rPr lang="es-US" dirty="0" err="1">
                <a:effectLst/>
                <a:latin typeface="Helvetica" pitchFamily="2" charset="0"/>
              </a:rPr>
              <a:t>superstitio</a:t>
            </a:r>
            <a:r>
              <a:rPr lang="es-US" dirty="0">
                <a:effectLst/>
                <a:latin typeface="Helvetica" pitchFamily="2" charset="0"/>
              </a:rPr>
              <a:t>. En las fuentes romanas, vemos otra dimensión, en la que la </a:t>
            </a:r>
            <a:r>
              <a:rPr lang="es-US" dirty="0" err="1">
                <a:effectLst/>
                <a:latin typeface="Helvetica" pitchFamily="2" charset="0"/>
              </a:rPr>
              <a:t>superstitio</a:t>
            </a:r>
            <a:r>
              <a:rPr lang="es-US" dirty="0">
                <a:effectLst/>
                <a:latin typeface="Helvetica" pitchFamily="2" charset="0"/>
              </a:rPr>
              <a:t> se asocia con deidades y ritos extranjeros, y se considera una amenaza política y cultural para Roma. Es la religión que está fuera del imperio y, que, a menudo, se piensa que se opone al imperio.</a:t>
            </a:r>
          </a:p>
          <a:p>
            <a:pPr algn="just"/>
            <a:r>
              <a:rPr lang="es-US" dirty="0">
                <a:effectLst/>
                <a:latin typeface="Helvetica" pitchFamily="2" charset="0"/>
              </a:rPr>
              <a:t>La razón por la que los romanos prohibieron los ritos de Baco fue tanto por su novedad como por su supuesta inmoralidad y su carácter no romano. Además, los judíos fueron expulsados de Roma no menos de tres veces -139 a.C., 19 d.C. y 49 d.C.-, en parte debido a la creciente prevalencia de la observación de los ritos judíos en Roma, que supuestamente fomentaba el abandono de los ritos locales, por lo que era </a:t>
            </a:r>
            <a:r>
              <a:rPr lang="es-US" dirty="0" err="1">
                <a:effectLst/>
                <a:latin typeface="Helvetica" pitchFamily="2" charset="0"/>
              </a:rPr>
              <a:t>antirromano</a:t>
            </a:r>
            <a:r>
              <a:rPr lang="es-US" dirty="0">
                <a:effectLst/>
                <a:latin typeface="Helvetica" pitchFamily="2" charset="0"/>
              </a:rPr>
              <a:t>.</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13</a:t>
            </a:fld>
            <a:endParaRPr lang="es-US"/>
          </a:p>
        </p:txBody>
      </p:sp>
    </p:spTree>
    <p:extLst>
      <p:ext uri="{BB962C8B-B14F-4D97-AF65-F5344CB8AC3E}">
        <p14:creationId xmlns:p14="http://schemas.microsoft.com/office/powerpoint/2010/main" val="3233102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Así pues, los tres tipos de cosas que se pueden hacer mal en cuanto a las prácticas religiosas son: </a:t>
            </a:r>
            <a:r>
              <a:rPr lang="es-US" i="1" dirty="0" err="1">
                <a:effectLst/>
                <a:latin typeface="Helvetica" pitchFamily="2" charset="0"/>
              </a:rPr>
              <a:t>impietas</a:t>
            </a:r>
            <a:r>
              <a:rPr lang="es-US" dirty="0">
                <a:effectLst/>
                <a:latin typeface="Helvetica" pitchFamily="2" charset="0"/>
              </a:rPr>
              <a:t>, es decir, no hacerlas o hacerlas mal; </a:t>
            </a:r>
            <a:r>
              <a:rPr lang="es-US" i="1" dirty="0" err="1">
                <a:effectLst/>
                <a:latin typeface="Helvetica" pitchFamily="2" charset="0"/>
              </a:rPr>
              <a:t>superstitio</a:t>
            </a:r>
            <a:r>
              <a:rPr lang="es-US" dirty="0">
                <a:effectLst/>
                <a:latin typeface="Helvetica" pitchFamily="2" charset="0"/>
              </a:rPr>
              <a:t>, hacerlas de forma loca o extraña; y luego está </a:t>
            </a:r>
            <a:r>
              <a:rPr lang="es-US" i="1" dirty="0" err="1">
                <a:effectLst/>
                <a:latin typeface="Helvetica" pitchFamily="2" charset="0"/>
              </a:rPr>
              <a:t>maiestas</a:t>
            </a:r>
            <a:r>
              <a:rPr lang="es-US" dirty="0">
                <a:effectLst/>
                <a:latin typeface="Helvetica" pitchFamily="2" charset="0"/>
              </a:rPr>
              <a:t>, que es insultar a Roma con lo que se hace.</a:t>
            </a:r>
          </a:p>
          <a:p>
            <a:pPr algn="just"/>
            <a:r>
              <a:rPr lang="es-US" dirty="0">
                <a:effectLst/>
                <a:latin typeface="Helvetica" pitchFamily="2" charset="0"/>
              </a:rPr>
              <a:t>El gran motor de las malas estimaciones de la religión era la religión hecha fuera o en oposición al imperio, el Imperio Romano. Por eso los romanos buscaban romanizar la religión de cualquiera de los territorios que conquistaban, e imponían, de alguna forma, la devoción a la familia imperial.</a:t>
            </a:r>
          </a:p>
          <a:p>
            <a:pPr algn="just"/>
            <a:r>
              <a:rPr lang="es-US" dirty="0">
                <a:effectLst/>
                <a:latin typeface="Helvetica" pitchFamily="2" charset="0"/>
              </a:rPr>
              <a:t>Para dar un ejemplo concreto de la intolerancia romana hacia la religión, fue un noble romano llamado Mecenas, que, supuestamente, aconsejó al joven Octavio que se convertiría en el emperador Augusto. Le aconsejó sobre sus deberes en materia de religión como líder político. Las observaciones de Mecenas muestran cómo la ideología imperial y la supresión religiosa van de la mano. Esto es lo que le dijo al joven Octavio:</a:t>
            </a:r>
          </a:p>
          <a:p>
            <a:pPr algn="just"/>
            <a:r>
              <a:rPr lang="es-US" dirty="0">
                <a:effectLst/>
                <a:latin typeface="Helvetica" pitchFamily="2" charset="0"/>
              </a:rPr>
              <a:t>“No sólo debes adorar a la divinidad en todas partes y de todas las maneras de acuerdo con nuestras tradiciones ancestrales, sino también obligar […] a los demás a honrarla. A los que intentan distorsionar nuestra religión con ritos extraños, debéis odiarlos y castigarlos, no sólo por el bien de los dioses […] sino también porque tales personas, al traer nuevas divinidades, persuaden a mucha gente a adoptar prácticas extranjeras, que conducen a conspiraciones, revueltas y facciones, que son totalmente inadecuadas para la monarquía”.</a:t>
            </a:r>
          </a:p>
          <a:p>
            <a:pPr algn="just"/>
            <a:r>
              <a:rPr lang="es-US" dirty="0">
                <a:effectLst/>
                <a:latin typeface="Helvetica" pitchFamily="2" charset="0"/>
              </a:rPr>
              <a:t>Son palabras fuertes. Así pues, la religión antigua era pluralista, pero no necesariamente tolerante.</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14</a:t>
            </a:fld>
            <a:endParaRPr lang="es-US"/>
          </a:p>
        </p:txBody>
      </p:sp>
    </p:spTree>
    <p:extLst>
      <p:ext uri="{BB962C8B-B14F-4D97-AF65-F5344CB8AC3E}">
        <p14:creationId xmlns:p14="http://schemas.microsoft.com/office/powerpoint/2010/main" val="2364561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a:effectLst/>
                <a:latin typeface="Times"/>
              </a:rPr>
              <a:t>Errores religiosos identificados por Platón</a:t>
            </a:r>
            <a:endParaRPr lang="es-US" dirty="0">
              <a:effectLst/>
              <a:latin typeface="Times"/>
            </a:endParaRPr>
          </a:p>
          <a:p>
            <a:pPr algn="just"/>
            <a:r>
              <a:rPr lang="es-US" dirty="0">
                <a:effectLst/>
                <a:latin typeface="Helvetica" pitchFamily="2" charset="0"/>
              </a:rPr>
              <a:t>En el libro 10 de las </a:t>
            </a:r>
            <a:r>
              <a:rPr lang="es-US" i="1" dirty="0">
                <a:effectLst/>
                <a:latin typeface="Helvetica" pitchFamily="2" charset="0"/>
              </a:rPr>
              <a:t>Leyes</a:t>
            </a:r>
            <a:r>
              <a:rPr lang="es-US" dirty="0">
                <a:effectLst/>
                <a:latin typeface="Helvetica" pitchFamily="2" charset="0"/>
              </a:rPr>
              <a:t> de Platón, él ve tres tipos principales de error religioso, que podríamos llamar herejía. En primer lugar, el ateísmo (en el que no hay dioses), el indiferentismo (que los dioses son indiferentes al comportamiento y a las necesidades humanas), y luego, el oportunismo (que el juicio divino se puede eludir ofreciendo sacrificios).</a:t>
            </a:r>
          </a:p>
          <a:p>
            <a:r>
              <a:rPr lang="es-US" b="1" dirty="0">
                <a:effectLst/>
                <a:latin typeface="Times"/>
              </a:rPr>
              <a:t>Cuestiones de herejía en las escuelas filosóficas</a:t>
            </a:r>
            <a:endParaRPr lang="es-US" dirty="0">
              <a:effectLst/>
              <a:latin typeface="Times"/>
            </a:endParaRPr>
          </a:p>
          <a:p>
            <a:pPr algn="just"/>
            <a:r>
              <a:rPr lang="es-US" dirty="0">
                <a:effectLst/>
                <a:latin typeface="Helvetica" pitchFamily="2" charset="0"/>
              </a:rPr>
              <a:t>Dado que las creencias sobre los dioses y su relación con los humanos eran una parte importante de la filosofía, se pueden ver cuestiones de herejía que surgen en la filosofía de dos maneras. Primero, en una escuela filosófica siempre existía la cuestión de qué estudiante o estudiantes continuaban el legado del gran maestro. Entonces, ya sea Platón o Pitágoras, ¿cuál de sus estudiantes está siguiendo al maestro? ¿Y qué alumno se aleja de ellos? Se podría argumentar que las escuelas filosóficas tenían su propio lenguaje sobre las creencias correctas e incorrectas cuando se trataba de preservar el legado de su maestro. Las escuelas filosóficas se enfrentaban a cuestiones de continuidad, herencia y unidad entre un maestro y sus alumnos posteriores.</a:t>
            </a:r>
          </a:p>
          <a:p>
            <a:pPr algn="just"/>
            <a:r>
              <a:rPr lang="es-US" dirty="0">
                <a:effectLst/>
                <a:latin typeface="Helvetica" pitchFamily="2" charset="0"/>
              </a:rPr>
              <a:t>En segundo lugar, los alumnos podían ser algo promiscuos a la hora de seguir una filosofía y un maestro. Podían quedarse con una filosofía durante un tiempo, y luego, abandonarla por otra. Si uno abandona a Platón por Diógenes, entonces ha apostatado efectivamente de la escuela platónica y se ha unido a un grupo de filósofos desviados.</a:t>
            </a:r>
          </a:p>
          <a:p>
            <a:pPr algn="just"/>
            <a:r>
              <a:rPr lang="es-US" dirty="0">
                <a:effectLst/>
                <a:latin typeface="Helvetica" pitchFamily="2" charset="0"/>
              </a:rPr>
              <a:t>Así que, aunque la filosofía antigua no operaba con términos idénticos a los de herejía y la ortodoxia, sin embargo, la rivalidad dentro de las escuelas filosóficas y la competencia entre las escuelas filosóficas podría prestarse a un modelo, en el que se tiene a la gente bordeando posiciones que se consideran creencias falsas y creencias defectuosas y opuestas, o puntos de vista equivocados.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15</a:t>
            </a:fld>
            <a:endParaRPr lang="es-US"/>
          </a:p>
        </p:txBody>
      </p:sp>
    </p:spTree>
    <p:extLst>
      <p:ext uri="{BB962C8B-B14F-4D97-AF65-F5344CB8AC3E}">
        <p14:creationId xmlns:p14="http://schemas.microsoft.com/office/powerpoint/2010/main" val="4230351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Sin embargo, podemos detectar que conocían la diferencia entre la buena </a:t>
            </a:r>
            <a:r>
              <a:rPr lang="es-US" i="1" dirty="0" err="1">
                <a:effectLst/>
                <a:latin typeface="Helvetica" pitchFamily="2" charset="0"/>
              </a:rPr>
              <a:t>religio</a:t>
            </a:r>
            <a:r>
              <a:rPr lang="es-US" dirty="0">
                <a:effectLst/>
                <a:latin typeface="Helvetica" pitchFamily="2" charset="0"/>
              </a:rPr>
              <a:t> y la mala </a:t>
            </a:r>
            <a:r>
              <a:rPr lang="es-US" i="1" dirty="0" err="1">
                <a:effectLst/>
                <a:latin typeface="Helvetica" pitchFamily="2" charset="0"/>
              </a:rPr>
              <a:t>religio</a:t>
            </a:r>
            <a:r>
              <a:rPr lang="es-US" dirty="0">
                <a:effectLst/>
                <a:latin typeface="Helvetica" pitchFamily="2" charset="0"/>
              </a:rPr>
              <a:t>. La </a:t>
            </a:r>
            <a:r>
              <a:rPr lang="es-US" i="1" dirty="0" err="1">
                <a:effectLst/>
                <a:latin typeface="Helvetica" pitchFamily="2" charset="0"/>
              </a:rPr>
              <a:t>religio</a:t>
            </a:r>
            <a:r>
              <a:rPr lang="es-US" dirty="0">
                <a:effectLst/>
                <a:latin typeface="Helvetica" pitchFamily="2" charset="0"/>
              </a:rPr>
              <a:t> que se hacía mal era impía, era un tipo de superstición, en algunos casos incluso afrentosa para el estado romano, su emperador y sus dioses. Los cristianos parecen haber sido acusados de las tres cosas en algún momento. Una de las cosas que preocupaba a los romanos era la religión dentro del ámbito del imperio, la religión del imperio y la religión para el imperio. Si era extranjera, inmoral, opuesta al imperio, entonces era una religión que debía ser suprimida. Y esto es lo que ocurrió con los druidas, con los cristianos, e incluso espasmódicamente con los judíos.</a:t>
            </a:r>
          </a:p>
          <a:p>
            <a:pPr algn="just"/>
            <a:r>
              <a:rPr lang="es-US" dirty="0">
                <a:effectLst/>
                <a:latin typeface="Helvetica" pitchFamily="2" charset="0"/>
              </a:rPr>
              <a:t>También hemos visto que la filosofía antigua se ocupaba de las creencias correctas sobre las cosas, incluidos los dioses, y se podía utilizar un lenguaje análogo al de la herejía y la ortodoxia en relación con los debates para mantener la pureza de una filosofía y con respecto a la deserción de los estudiantes a otras filosofías.</a:t>
            </a:r>
          </a:p>
          <a:p>
            <a:r>
              <a:rPr lang="es-US" b="1" dirty="0">
                <a:effectLst/>
                <a:latin typeface="Times"/>
              </a:rPr>
              <a:t>Conclusión</a:t>
            </a:r>
            <a:endParaRPr lang="es-US" dirty="0">
              <a:effectLst/>
              <a:latin typeface="Times"/>
            </a:endParaRPr>
          </a:p>
          <a:p>
            <a:pPr algn="just"/>
            <a:r>
              <a:rPr lang="es-US" dirty="0">
                <a:effectLst/>
                <a:latin typeface="Helvetica" pitchFamily="2" charset="0"/>
              </a:rPr>
              <a:t>Lo que espero que esto demuestre es que la idea de la mala religión, la religión equivocada y las creencias incorrectas en relación con los dioses no es algo totalmente exclusivo del cristianismo y el judaísmo. Si bien la religión antigua no era en gran medida ideacional, preocupada por el asentimiento cognitivo de las cosas sobre lo divino, no obstante, podían censurar las creencias y prácticas que consideraban erróneas o perjudiciales. En el caso de la filosofía antigua, se hace hincapié en las creencias, y apartarse de ellas podía considerarse un tipo de herejía y abandonar ciertas creencias por otras podía considerarse un tipo de apostasía.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16</a:t>
            </a:fld>
            <a:endParaRPr lang="es-US"/>
          </a:p>
        </p:txBody>
      </p:sp>
    </p:spTree>
    <p:extLst>
      <p:ext uri="{BB962C8B-B14F-4D97-AF65-F5344CB8AC3E}">
        <p14:creationId xmlns:p14="http://schemas.microsoft.com/office/powerpoint/2010/main" val="18686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Ahora vamos a ver la idea de herejía en relación con el judaísmo antiguo. En muchos sentidos, tenemos un problema similar al de la religión grecorromana, en la medida en que el judaísmo no se preocupaba por la ortodoxia, sino por la </a:t>
            </a:r>
            <a:r>
              <a:rPr lang="es-US" dirty="0" err="1">
                <a:effectLst/>
                <a:latin typeface="Helvetica" pitchFamily="2" charset="0"/>
              </a:rPr>
              <a:t>ortopraxis</a:t>
            </a:r>
            <a:r>
              <a:rPr lang="es-US" dirty="0">
                <a:effectLst/>
                <a:latin typeface="Helvetica" pitchFamily="2" charset="0"/>
              </a:rPr>
              <a:t>; no tanto por las creencias, sino por los comportamientos y la realización de los rituales, la participación en las fiestas y el mantenimiento de la pureza ritual.</a:t>
            </a:r>
          </a:p>
          <a:p>
            <a:r>
              <a:rPr lang="es-US" b="1" dirty="0">
                <a:effectLst/>
                <a:latin typeface="Times"/>
              </a:rPr>
              <a:t>El judaísmo común</a:t>
            </a:r>
            <a:endParaRPr lang="es-US" dirty="0">
              <a:effectLst/>
              <a:latin typeface="Times"/>
            </a:endParaRPr>
          </a:p>
          <a:p>
            <a:pPr algn="just"/>
            <a:r>
              <a:rPr lang="es-US" dirty="0">
                <a:effectLst/>
                <a:latin typeface="Helvetica" pitchFamily="2" charset="0"/>
              </a:rPr>
              <a:t>Debemos recordar que el judaísmo no era una religión en el sentido de algo separado del resto de su vida e identidad. Más bien, el judaísmo era una mezcla de nacionalidad, política, actividades religiosas (como el culto en el templo) y etnicidad. Me gusta cómo John </a:t>
            </a:r>
            <a:r>
              <a:rPr lang="es-US" dirty="0" err="1">
                <a:effectLst/>
                <a:latin typeface="Helvetica" pitchFamily="2" charset="0"/>
              </a:rPr>
              <a:t>Barclay</a:t>
            </a:r>
            <a:r>
              <a:rPr lang="es-US" dirty="0">
                <a:effectLst/>
                <a:latin typeface="Helvetica" pitchFamily="2" charset="0"/>
              </a:rPr>
              <a:t> llama al judaísmo una red de creencias y costumbres compartidas, que podríamos decir que se entrelazaba en un sentido de parentesco con límites de grupo bien definidos que separaban a los de dentro y a los de fuera. El resultado es lo que E. P. Sanders ha denominado “judaísmo común”, que eran las convicciones y comportamientos compartidos que conformaban el modo de vida judaico.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17</a:t>
            </a:fld>
            <a:endParaRPr lang="es-US"/>
          </a:p>
        </p:txBody>
      </p:sp>
    </p:spTree>
    <p:extLst>
      <p:ext uri="{BB962C8B-B14F-4D97-AF65-F5344CB8AC3E}">
        <p14:creationId xmlns:p14="http://schemas.microsoft.com/office/powerpoint/2010/main" val="3815396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Y lo que es más, Dios es uno, por lo que hay una unidad en Dios, y en lenguaje filosófico posterior, se podría decir una simplicidad en Dios. La implicación más importante del monoteísmo, por supuesto, era la </a:t>
            </a:r>
            <a:r>
              <a:rPr lang="es-US" dirty="0" err="1">
                <a:effectLst/>
                <a:latin typeface="Helvetica" pitchFamily="2" charset="0"/>
              </a:rPr>
              <a:t>monolatría</a:t>
            </a:r>
            <a:r>
              <a:rPr lang="es-US" dirty="0">
                <a:effectLst/>
                <a:latin typeface="Helvetica" pitchFamily="2" charset="0"/>
              </a:rPr>
              <a:t>, la adoración de un solo Dios. Esto es axiomático para el judaísmo, e incluso, los observadores paganos, griegos y romanos, podían darse cuenta del hecho de que los judíos sólo adoraban a un Dios, no a un panteón de dioses, sólo a un Dios, y este Dios no podía ser representado en imágenes o ídolos. Y creo que el historiador Tácito lo llamó algo así como un “monoteísmo espiritual”.</a:t>
            </a:r>
          </a:p>
          <a:p>
            <a:r>
              <a:rPr lang="es-US" b="1" dirty="0">
                <a:effectLst/>
                <a:latin typeface="Times"/>
              </a:rPr>
              <a:t>Elección</a:t>
            </a:r>
            <a:endParaRPr lang="es-US" dirty="0">
              <a:effectLst/>
              <a:latin typeface="Times"/>
            </a:endParaRPr>
          </a:p>
          <a:p>
            <a:pPr algn="just"/>
            <a:r>
              <a:rPr lang="es-US" dirty="0">
                <a:effectLst/>
                <a:latin typeface="Helvetica" pitchFamily="2" charset="0"/>
              </a:rPr>
              <a:t>La segunda creencia principal en estos pilares del judaísmo: Es la elección, la creencia de que Dios había elegido a Israel entre las naciones del mundo. La elección de Israel no fue por los méritos de los hebreos (ver </a:t>
            </a:r>
            <a:r>
              <a:rPr lang="es-US" dirty="0" err="1">
                <a:effectLst/>
                <a:latin typeface="Helvetica" pitchFamily="2" charset="0"/>
              </a:rPr>
              <a:t>Dt</a:t>
            </a:r>
            <a:r>
              <a:rPr lang="es-US" dirty="0">
                <a:effectLst/>
                <a:latin typeface="Helvetica" pitchFamily="2" charset="0"/>
              </a:rPr>
              <a:t> 9 para eso), sino en base a las promesas de Dios a los patriarcas como Abraham, Isaac, Jacob y José. Dios liberó a los hebreos de Egipto e hizo un pacto con ellos y les dio sus leyes para que fueran un reino de sacerdotes y una luz para las naciones. Si se lee </a:t>
            </a:r>
            <a:r>
              <a:rPr lang="es-US" dirty="0" err="1">
                <a:effectLst/>
                <a:latin typeface="Helvetica" pitchFamily="2" charset="0"/>
              </a:rPr>
              <a:t>Dt</a:t>
            </a:r>
            <a:r>
              <a:rPr lang="es-US" dirty="0">
                <a:effectLst/>
                <a:latin typeface="Helvetica" pitchFamily="2" charset="0"/>
              </a:rPr>
              <a:t> 26, se tiene una idea de la narrativa en funcionamiento en la idea de que Dios eligió a Israel para ser su pueblo. Y para los judíos era importante la elección de Israel por parte de Dios, su pacto con ellos, que aseguraba su fidelidad y la vocación de santidad, una vocación que creaba problemas externos de cómo relacionarse con las naciones gentiles y el problema interno de qué idea de santidad y pureza debía prevalecer dentro de la nación.</a:t>
            </a:r>
          </a:p>
          <a:p>
            <a:r>
              <a:rPr lang="es-US" b="1" dirty="0">
                <a:effectLst/>
                <a:latin typeface="Times"/>
              </a:rPr>
              <a:t>Templo</a:t>
            </a:r>
            <a:endParaRPr lang="es-US" dirty="0">
              <a:effectLst/>
              <a:latin typeface="Times"/>
            </a:endParaRPr>
          </a:p>
          <a:p>
            <a:pPr algn="just"/>
            <a:r>
              <a:rPr lang="es-US" dirty="0">
                <a:effectLst/>
                <a:latin typeface="Helvetica" pitchFamily="2" charset="0"/>
              </a:rPr>
              <a:t>Un tercer pilar es el templo. El templo era el centro de la vida religiosa y política de Israel, por lo que su destrucción por parte de los babilonios fue un problema tan grande y su reconstrucción por parte de Esdras y Nehemías también lo fue. Es decir, porque el templo era el lugar donde residía el nombre de Dios, era un punto focal para el encuentro humano con Dios, y el lugar prescrito para el sacrificio y la adoración.</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18</a:t>
            </a:fld>
            <a:endParaRPr lang="es-US"/>
          </a:p>
        </p:txBody>
      </p:sp>
    </p:spTree>
    <p:extLst>
      <p:ext uri="{BB962C8B-B14F-4D97-AF65-F5344CB8AC3E}">
        <p14:creationId xmlns:p14="http://schemas.microsoft.com/office/powerpoint/2010/main" val="289976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Precisamente, debido a que la Torá prescribía el modo de vida nacional, se produjeron viciosos y vitriólicos debates sobre cómo interpretarla, debates que tomaron la forma de sectarismo e, incluso, de violencia. Ya sabe, en el primer siglo los </a:t>
            </a:r>
            <a:r>
              <a:rPr lang="es-US" dirty="0" err="1">
                <a:effectLst/>
                <a:latin typeface="Helvetica" pitchFamily="2" charset="0"/>
              </a:rPr>
              <a:t>Qumranitas</a:t>
            </a:r>
            <a:r>
              <a:rPr lang="es-US" dirty="0">
                <a:effectLst/>
                <a:latin typeface="Helvetica" pitchFamily="2" charset="0"/>
              </a:rPr>
              <a:t> disentían de los Fariseos, los Fariseos disentían de los Saduceos, y los Saduceos básicamente disentían de todos.</a:t>
            </a:r>
          </a:p>
          <a:p>
            <a:r>
              <a:rPr lang="es-US" b="1" dirty="0">
                <a:effectLst/>
                <a:latin typeface="Times"/>
              </a:rPr>
              <a:t>Territorio</a:t>
            </a:r>
            <a:endParaRPr lang="es-US" dirty="0">
              <a:effectLst/>
              <a:latin typeface="Times"/>
            </a:endParaRPr>
          </a:p>
          <a:p>
            <a:pPr algn="just"/>
            <a:r>
              <a:rPr lang="es-US" dirty="0">
                <a:effectLst/>
                <a:latin typeface="Helvetica" pitchFamily="2" charset="0"/>
              </a:rPr>
              <a:t>En quinto y último lugar, está el territorio o la tierra. Un aspecto central de las promesas del pacto es que Dios daría a Abraham y a sus descendientes una patria, parte de Canaán, y sería su herencia. Por eso el Shemá va precedido de la promesa: “Escucha, […] Oh Israel, y cuida de obedecer para que te vaya bien y te multipliques en gran manera en una tierra que fluye leche y miel, tal como el Señor, [tu Dios] lo prometió [a tus antepasados]”. Así que, también había una profunda conexión con la tierra.</a:t>
            </a:r>
          </a:p>
          <a:p>
            <a:r>
              <a:rPr lang="es-US" b="1" dirty="0">
                <a:effectLst/>
                <a:latin typeface="Times"/>
              </a:rPr>
              <a:t>Dos tipos principales de herejía</a:t>
            </a:r>
            <a:endParaRPr lang="es-US" dirty="0">
              <a:effectLst/>
              <a:latin typeface="Times"/>
            </a:endParaRPr>
          </a:p>
          <a:p>
            <a:pPr algn="just"/>
            <a:r>
              <a:rPr lang="es-US" dirty="0">
                <a:effectLst/>
                <a:latin typeface="Helvetica" pitchFamily="2" charset="0"/>
              </a:rPr>
              <a:t>Teniendo en cuenta esos cinco pilares—recuérdelos: monoteísmo, elección, templo, Torá, territorio—está claro que el judaísmo tenía una dimensión teológica. Por tanto, es perfectamente comprensible que se puedan encontrar algunas indicaciones de que ciertas creencias y prácticas no debían ser toleradas.</a:t>
            </a:r>
          </a:p>
          <a:p>
            <a:pPr algn="just"/>
            <a:r>
              <a:rPr lang="es-US" dirty="0">
                <a:effectLst/>
                <a:latin typeface="Helvetica" pitchFamily="2" charset="0"/>
              </a:rPr>
              <a:t>Por ejemplo, en </a:t>
            </a:r>
            <a:r>
              <a:rPr lang="es-US" dirty="0" err="1">
                <a:effectLst/>
                <a:latin typeface="Helvetica" pitchFamily="2" charset="0"/>
              </a:rPr>
              <a:t>Lv</a:t>
            </a:r>
            <a:r>
              <a:rPr lang="es-US" dirty="0">
                <a:effectLst/>
                <a:latin typeface="Helvetica" pitchFamily="2" charset="0"/>
              </a:rPr>
              <a:t> 10, se nos dice que </a:t>
            </a:r>
            <a:r>
              <a:rPr lang="es-US" dirty="0" err="1">
                <a:effectLst/>
                <a:latin typeface="Helvetica" pitchFamily="2" charset="0"/>
              </a:rPr>
              <a:t>Nadab</a:t>
            </a:r>
            <a:r>
              <a:rPr lang="es-US" dirty="0">
                <a:effectLst/>
                <a:latin typeface="Helvetica" pitchFamily="2" charset="0"/>
              </a:rPr>
              <a:t> y </a:t>
            </a:r>
            <a:r>
              <a:rPr lang="es-US" dirty="0" err="1">
                <a:effectLst/>
                <a:latin typeface="Helvetica" pitchFamily="2" charset="0"/>
              </a:rPr>
              <a:t>Abiú</a:t>
            </a:r>
            <a:r>
              <a:rPr lang="es-US" dirty="0">
                <a:effectLst/>
                <a:latin typeface="Helvetica" pitchFamily="2" charset="0"/>
              </a:rPr>
              <a:t>, de los hijos de Aarón, “ofrecieron fuego extraño ante Jehová” en el templo, lo que implica que algunos tipos de ofrendas eran inapropiados e incluso merecían el juicio divino. También hay constantes advertencias en la Torá de que si Israel, corporativa o individualmente, adoraba a cualquier otro dios o hacía imágenes esculpidas de Dios, debían ser ejecutados o la nación sería amenazada con varias maldiciones, como el exilio. El principal peligro, por así decirlo, era la corrupción del culto a través de la idolatría y la contaminación de la nación a través de pecados como la explotación de los pobres.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19</a:t>
            </a:fld>
            <a:endParaRPr lang="es-US"/>
          </a:p>
        </p:txBody>
      </p:sp>
    </p:spTree>
    <p:extLst>
      <p:ext uri="{BB962C8B-B14F-4D97-AF65-F5344CB8AC3E}">
        <p14:creationId xmlns:p14="http://schemas.microsoft.com/office/powerpoint/2010/main" val="1628244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effectLst/>
                <a:latin typeface="Helvetica" pitchFamily="2" charset="0"/>
              </a:rPr>
              <a:t>El judaísmo no fue inmune a esto y muchos judíos se vieron tentados a abandonar el judaísmo por el helenismo o a emprender algún tipo de síntesis creativa entre ambos. De hecho, el término “judaísmo” surgió primero como antítesis del helenismo. Y debo añadir que el helenismo no era necesariamente hostil al judaísmo, ya que a menudo le daba una nueva expresión, pero existía un conflicto entre ambos, entre el modo de vida helenístico y el judío, y de ahí surgen una serie de enfrentamientos entre los judíos y los señores griegos que crearon problemas que, de alguna manera, definieron el judaísmo durante los dos siglos siguientes.</a:t>
            </a:r>
          </a:p>
          <a:p>
            <a:r>
              <a:rPr lang="es-US" dirty="0">
                <a:effectLst/>
                <a:latin typeface="Times"/>
              </a:rPr>
              <a:t> </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20</a:t>
            </a:fld>
            <a:endParaRPr lang="es-US"/>
          </a:p>
        </p:txBody>
      </p:sp>
    </p:spTree>
    <p:extLst>
      <p:ext uri="{BB962C8B-B14F-4D97-AF65-F5344CB8AC3E}">
        <p14:creationId xmlns:p14="http://schemas.microsoft.com/office/powerpoint/2010/main" val="1215224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a:effectLst/>
                <a:latin typeface="Times"/>
              </a:rPr>
              <a:t>Conocer nuestra herencia teológica</a:t>
            </a:r>
            <a:endParaRPr lang="es-US" dirty="0">
              <a:effectLst/>
              <a:latin typeface="Times"/>
            </a:endParaRPr>
          </a:p>
          <a:p>
            <a:pPr algn="just"/>
            <a:r>
              <a:rPr lang="es-US" dirty="0">
                <a:effectLst/>
                <a:latin typeface="Helvetica" pitchFamily="2" charset="0"/>
              </a:rPr>
              <a:t>Se me ocurren varias razones: En primer lugar, la historia de la Iglesia es la historia de la discusión y los debates sobre quién es Dios y quién es Dios para nosotros en Jesucristo. A lo largo de los tiempos, la Iglesia ha ganado claridad y precisión en su pensamiento a través de algunos de los profundos, y, a menudo, divisivos debates sobre la naturaleza de Dios, de Jesús, la relación entre ambos y la eficacia de la gracia divina hacia nosotros. La historia de la herejía nos informa de cómo hemos llegado a ser la familia de la fe que somos. Conocer la herejía, o saber sobre herejía, nos ayuda a conocer nuestra herencia teológica y cómo hemos formado nuestra identidad cristiana.</a:t>
            </a:r>
          </a:p>
          <a:p>
            <a:r>
              <a:rPr lang="es-US" b="1" dirty="0">
                <a:effectLst/>
                <a:latin typeface="Times"/>
              </a:rPr>
              <a:t>Prevención de la reaparición de viejas herejías</a:t>
            </a:r>
            <a:endParaRPr lang="es-US" dirty="0">
              <a:effectLst/>
              <a:latin typeface="Times"/>
            </a:endParaRPr>
          </a:p>
          <a:p>
            <a:pPr algn="just"/>
            <a:r>
              <a:rPr lang="es-US" dirty="0">
                <a:effectLst/>
                <a:latin typeface="Helvetica" pitchFamily="2" charset="0"/>
              </a:rPr>
              <a:t>En segundo lugar, los que olvidan el pasado están condenados a repetirlo. Si no recordamos las brutales y amargas rupturas por las que ha pasado la iglesia—como la separación de caminos con el judaísmo, la censura del gnosticismo, el rechazo del arrianismo y el </a:t>
            </a:r>
            <a:r>
              <a:rPr lang="es-US" dirty="0" err="1">
                <a:effectLst/>
                <a:latin typeface="Helvetica" pitchFamily="2" charset="0"/>
              </a:rPr>
              <a:t>semiarrianismo</a:t>
            </a:r>
            <a:r>
              <a:rPr lang="es-US" dirty="0">
                <a:effectLst/>
                <a:latin typeface="Helvetica" pitchFamily="2" charset="0"/>
              </a:rPr>
              <a:t>, y todas esas cosas–, si lo olvidamos, entonces podríamos estar condenados a repetir los viejos errores.</a:t>
            </a:r>
          </a:p>
          <a:p>
            <a:pPr algn="just"/>
            <a:r>
              <a:rPr lang="es-US" dirty="0">
                <a:effectLst/>
                <a:latin typeface="Helvetica" pitchFamily="2" charset="0"/>
              </a:rPr>
              <a:t>El hecho es que no hay nuevas herejías. Sea que se trate de los Testigos de Jehová o de los pentecostalistas </a:t>
            </a:r>
            <a:r>
              <a:rPr lang="es-US" dirty="0" err="1">
                <a:effectLst/>
                <a:latin typeface="Helvetica" pitchFamily="2" charset="0"/>
              </a:rPr>
              <a:t>unicitarios</a:t>
            </a:r>
            <a:r>
              <a:rPr lang="es-US" dirty="0">
                <a:effectLst/>
                <a:latin typeface="Helvetica" pitchFamily="2" charset="0"/>
              </a:rPr>
              <a:t> o unitarios, muchas de estas cosas han pasado por el colador muchas veces antes. Estudiar la historia de la herejía en el pasado nos da recursos para defender y articular la ortodoxia cristiana en el presente. Es aún más importante cuando la gente en la iglesia puede encontrar fácilmente un podcast o un clip de YouTube vinculado a todo tipo de ideas locas. Y la gente que es inmadura en su fe o que está mal entrenada para discernir la verdad del error puede ser fácilmente engañada o seducida. Estoy seguro de que ha oído hablar de personas que han pasado por cosas así.</a:t>
            </a:r>
          </a:p>
          <a:p>
            <a:pPr algn="just"/>
            <a:r>
              <a:rPr lang="es-US" dirty="0">
                <a:effectLst/>
                <a:latin typeface="Helvetica" pitchFamily="2" charset="0"/>
              </a:rPr>
              <a:t>Por eso, un estudio como éste es una buena manera de salar la tierra para asegurarse de que las viejas herejías no vuelvan a aparecer. El estudio de las herejías nos pone alerta y nos hace sensibles a cómo el lenguaje impreciso, la mala redacción de las pruebas, o la compra de alguna filosofía novedosa en el presente pueden llevar a que las viejas herejías surjan con un nuevo disfraz.</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3</a:t>
            </a:fld>
            <a:endParaRPr lang="es-US"/>
          </a:p>
        </p:txBody>
      </p:sp>
    </p:spTree>
    <p:extLst>
      <p:ext uri="{BB962C8B-B14F-4D97-AF65-F5344CB8AC3E}">
        <p14:creationId xmlns:p14="http://schemas.microsoft.com/office/powerpoint/2010/main" val="21047360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a:effectLst/>
                <a:latin typeface="Times"/>
              </a:rPr>
              <a:t>Antíoco IV Epífanes</a:t>
            </a:r>
            <a:endParaRPr lang="es-US" dirty="0">
              <a:effectLst/>
              <a:latin typeface="Times"/>
            </a:endParaRPr>
          </a:p>
          <a:p>
            <a:pPr algn="just"/>
            <a:r>
              <a:rPr lang="es-US" dirty="0">
                <a:effectLst/>
                <a:latin typeface="Helvetica" pitchFamily="2" charset="0"/>
              </a:rPr>
              <a:t>En este mundo helenístico, alrededor del año 168 a.C., el rey sirio Antíoco IV Epífanes trató de obligar a todos en el reino seléucida a abandonar sus prácticas religiosas nativas y autóctonas y a abrazar la religión griega. En el caso de Judea, Antíoco profanó el Lugar Santísimo en el templo; prohibió la circuncisión, trató de quemar todas las copias de la Torá y exigió a los </a:t>
            </a:r>
            <a:r>
              <a:rPr lang="es-US" dirty="0" err="1">
                <a:effectLst/>
                <a:latin typeface="Helvetica" pitchFamily="2" charset="0"/>
              </a:rPr>
              <a:t>judeanos</a:t>
            </a:r>
            <a:r>
              <a:rPr lang="es-US" dirty="0">
                <a:effectLst/>
                <a:latin typeface="Helvetica" pitchFamily="2" charset="0"/>
              </a:rPr>
              <a:t> que sacrificaran a una deidad pagana. Ahora bien, algunos </a:t>
            </a:r>
            <a:r>
              <a:rPr lang="es-US" dirty="0" err="1">
                <a:effectLst/>
                <a:latin typeface="Helvetica" pitchFamily="2" charset="0"/>
              </a:rPr>
              <a:t>judeanos</a:t>
            </a:r>
            <a:r>
              <a:rPr lang="es-US" dirty="0">
                <a:effectLst/>
                <a:latin typeface="Helvetica" pitchFamily="2" charset="0"/>
              </a:rPr>
              <a:t> aceptaron el decreto y abandonaron su fe; apostataron en efecto, mientras otros se resistieron activamente, culminando en la revuelta macabea que finalmente ganó la independencia de Israel y la libertad de practicar la religión </a:t>
            </a:r>
            <a:r>
              <a:rPr lang="es-US" dirty="0" err="1">
                <a:effectLst/>
                <a:latin typeface="Helvetica" pitchFamily="2" charset="0"/>
              </a:rPr>
              <a:t>judeana</a:t>
            </a:r>
            <a:r>
              <a:rPr lang="es-US" dirty="0">
                <a:effectLst/>
                <a:latin typeface="Helvetica" pitchFamily="2" charset="0"/>
              </a:rPr>
              <a:t>. Esto sirvió para establecer un contraste en un nivel entre el helenismo, por un lado, y el judaísmo, por otro.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21</a:t>
            </a:fld>
            <a:endParaRPr lang="es-US"/>
          </a:p>
        </p:txBody>
      </p:sp>
    </p:spTree>
    <p:extLst>
      <p:ext uri="{BB962C8B-B14F-4D97-AF65-F5344CB8AC3E}">
        <p14:creationId xmlns:p14="http://schemas.microsoft.com/office/powerpoint/2010/main" val="324449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Algunos judíos, como Filón de Alejandría, intentaron expresar el judaísmo utilizando los recursos filosóficos del helenismo. Podía imaginar que entre Dios y el mundo estaba el </a:t>
            </a:r>
            <a:r>
              <a:rPr lang="es-US" i="1" dirty="0">
                <a:effectLst/>
                <a:latin typeface="Helvetica" pitchFamily="2" charset="0"/>
              </a:rPr>
              <a:t>logos</a:t>
            </a:r>
            <a:r>
              <a:rPr lang="es-US" dirty="0">
                <a:effectLst/>
                <a:latin typeface="Helvetica" pitchFamily="2" charset="0"/>
              </a:rPr>
              <a:t>, que es una idea tomada de la filosofía estoica sobre un principio cósmico, que es una especie de piloto del universo. Filón podía utilizar la alegoría o el simbolismo como forma de interpretar la Torá. Podía argumentar que, junto al Israel étnico, está el Israel que ve a Dios, que se refiere a cualquier monoteísta, que es éticamente recto, </a:t>
            </a:r>
            <a:r>
              <a:rPr lang="es-US" dirty="0" err="1">
                <a:effectLst/>
                <a:latin typeface="Helvetica" pitchFamily="2" charset="0"/>
              </a:rPr>
              <a:t>incluídos</a:t>
            </a:r>
            <a:r>
              <a:rPr lang="es-US" dirty="0">
                <a:effectLst/>
                <a:latin typeface="Helvetica" pitchFamily="2" charset="0"/>
              </a:rPr>
              <a:t> los gentiles.</a:t>
            </a:r>
          </a:p>
          <a:p>
            <a:pPr algn="just"/>
            <a:r>
              <a:rPr lang="es-US" dirty="0">
                <a:effectLst/>
                <a:latin typeface="Helvetica" pitchFamily="2" charset="0"/>
              </a:rPr>
              <a:t>Algunos judíos helenistas podrían ir aún más lejos, no sólo adoptando algunos elementos de la filosofía griega con su judaísmo, sino abandonando el judaísmo por completo, como el sobrino de Filón, Tiberio Alejandro, que con el tiempo se convirtió en una figura principal de la dinastía Flavia de emperadores romanos.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22</a:t>
            </a:fld>
            <a:endParaRPr lang="es-US"/>
          </a:p>
        </p:txBody>
      </p:sp>
    </p:spTree>
    <p:extLst>
      <p:ext uri="{BB962C8B-B14F-4D97-AF65-F5344CB8AC3E}">
        <p14:creationId xmlns:p14="http://schemas.microsoft.com/office/powerpoint/2010/main" val="3412086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effectLst/>
                <a:latin typeface="Helvetica" pitchFamily="2" charset="0"/>
              </a:rPr>
              <a:t>Saulo de Tarso persiguió a la iglesia por su celo en proteger la santidad y el carácter sagrado del estilo de vida judío. Los cristianos</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23</a:t>
            </a:fld>
            <a:endParaRPr lang="es-US"/>
          </a:p>
        </p:txBody>
      </p:sp>
    </p:spTree>
    <p:extLst>
      <p:ext uri="{BB962C8B-B14F-4D97-AF65-F5344CB8AC3E}">
        <p14:creationId xmlns:p14="http://schemas.microsoft.com/office/powerpoint/2010/main" val="1408515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effectLst/>
                <a:latin typeface="Helvetica" pitchFamily="2" charset="0"/>
              </a:rPr>
              <a:t>El problema principal era que, si Jesús era un hombre que había sido deificado después de la muerte, entonces era una blasfemia, porque era muy parecido a los emperadores romanos de los que se decía que cuando el emperador moría se convertía en un dios y ascendía a los cielos. Ese es un proceso llamado “apoteosis”. O si Jesús era realmente un Dios preexistente que se hacía humano, entonces significaba que Dios cambiaba y sufría, lo cual era desconcertante o bien inaceptable. Para muchos judíos, la idea de que un ser humano se convirtiera en Dios era horrenda y que Dios se hiciera humano era impensable.</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24</a:t>
            </a:fld>
            <a:endParaRPr lang="es-US"/>
          </a:p>
        </p:txBody>
      </p:sp>
    </p:spTree>
    <p:extLst>
      <p:ext uri="{BB962C8B-B14F-4D97-AF65-F5344CB8AC3E}">
        <p14:creationId xmlns:p14="http://schemas.microsoft.com/office/powerpoint/2010/main" val="86630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Además, aunque no podemos estar seguros de cuándo, en algún momento de finales del siglo I o principios del II, parece que los cristianos judíos fueron acusados de contarse entre los mínimos, y fueron maldecidos en algunas liturgias de las sinagogas. Podrían haber existido muchas razones para esto: tal vez una percepción de laxitud en relación con la ley o la Torá, pero, más probablemente, su veneración de Jesús como una figura divina fue la raíz del problema.</a:t>
            </a:r>
          </a:p>
          <a:p>
            <a:pPr algn="just"/>
            <a:r>
              <a:rPr lang="es-US" dirty="0">
                <a:effectLst/>
                <a:latin typeface="Helvetica" pitchFamily="2" charset="0"/>
              </a:rPr>
              <a:t>La etiqueta rabínica de individuos o grupos llamados los </a:t>
            </a:r>
            <a:r>
              <a:rPr lang="es-US" dirty="0" err="1">
                <a:effectLst/>
                <a:latin typeface="Helvetica" pitchFamily="2" charset="0"/>
              </a:rPr>
              <a:t>Minim</a:t>
            </a:r>
            <a:r>
              <a:rPr lang="es-US" dirty="0">
                <a:effectLst/>
                <a:latin typeface="Helvetica" pitchFamily="2" charset="0"/>
              </a:rPr>
              <a:t> es un concepto bastante fluido que podría asociarse con una amplia variedad de creencias y comportamientos. Pero la cuestión principal es que los rabinos juzgaban sistemáticamente de forma negativa a dicho grupo, los maldecían como parte de la liturgia, e instaban rigurosamente a evitarlos. Fueron actitudes como ésta, además de la hostilidad por parte de los cristianos, las que facilitaron la separación de caminos entre el cristianismo y el judaísmo o entre la iglesia y la sinagoga.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25</a:t>
            </a:fld>
            <a:endParaRPr lang="es-US"/>
          </a:p>
        </p:txBody>
      </p:sp>
    </p:spTree>
    <p:extLst>
      <p:ext uri="{BB962C8B-B14F-4D97-AF65-F5344CB8AC3E}">
        <p14:creationId xmlns:p14="http://schemas.microsoft.com/office/powerpoint/2010/main" val="70493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Y surgieron diferentes estrategias para negociar con el helenismo, algunas de las cuales fueron censuradas por ir demasiado lejos, como hablar de la Torá como alegoría. En sexto lugar, los cristianos eran considerados desviados, probablemente por muchas razones, pero sus creencias sobre Jesús y su devoción a él contribuyeron sin duda a una percepción negativa de ellos por parte de los líderes judíos. Y séptimo, los rabinos, eventualmente, desarrollaron una clasificación de un grupo de personas como los </a:t>
            </a:r>
            <a:r>
              <a:rPr lang="es-US" dirty="0" err="1">
                <a:effectLst/>
                <a:latin typeface="Helvetica" pitchFamily="2" charset="0"/>
              </a:rPr>
              <a:t>Minim</a:t>
            </a:r>
            <a:r>
              <a:rPr lang="es-US" dirty="0">
                <a:effectLst/>
                <a:latin typeface="Helvetica" pitchFamily="2" charset="0"/>
              </a:rPr>
              <a:t> que eran herejes y/o apóstatas del judaísmo, incluyendo la herejía de los dos poderes en el cielo y probablemente también los cristianos judíos.</a:t>
            </a:r>
          </a:p>
          <a:p>
            <a:pPr algn="just"/>
            <a:r>
              <a:rPr lang="es-US" dirty="0">
                <a:effectLst/>
                <a:latin typeface="Helvetica" pitchFamily="2" charset="0"/>
              </a:rPr>
              <a:t>Sobre lecturas y fuentes adicionales, David </a:t>
            </a:r>
            <a:r>
              <a:rPr lang="es-US" dirty="0" err="1">
                <a:effectLst/>
                <a:latin typeface="Helvetica" pitchFamily="2" charset="0"/>
              </a:rPr>
              <a:t>Aune</a:t>
            </a:r>
            <a:r>
              <a:rPr lang="es-US" dirty="0">
                <a:effectLst/>
                <a:latin typeface="Helvetica" pitchFamily="2" charset="0"/>
              </a:rPr>
              <a:t> escribió un célebre artículo sobre “La ortodoxia en el judaísmo” en un número de 1976 del </a:t>
            </a:r>
            <a:r>
              <a:rPr lang="es-US" dirty="0" err="1">
                <a:effectLst/>
                <a:latin typeface="Helvetica" pitchFamily="2" charset="0"/>
              </a:rPr>
              <a:t>Journal</a:t>
            </a:r>
            <a:r>
              <a:rPr lang="es-US" dirty="0">
                <a:effectLst/>
                <a:latin typeface="Helvetica" pitchFamily="2" charset="0"/>
              </a:rPr>
              <a:t> </a:t>
            </a:r>
            <a:r>
              <a:rPr lang="es-US" dirty="0" err="1">
                <a:effectLst/>
                <a:latin typeface="Helvetica" pitchFamily="2" charset="0"/>
              </a:rPr>
              <a:t>for</a:t>
            </a:r>
            <a:r>
              <a:rPr lang="es-US" dirty="0">
                <a:effectLst/>
                <a:latin typeface="Helvetica" pitchFamily="2" charset="0"/>
              </a:rPr>
              <a:t> </a:t>
            </a:r>
            <a:r>
              <a:rPr lang="es-US" dirty="0" err="1">
                <a:effectLst/>
                <a:latin typeface="Helvetica" pitchFamily="2" charset="0"/>
              </a:rPr>
              <a:t>the</a:t>
            </a:r>
            <a:r>
              <a:rPr lang="es-US" dirty="0">
                <a:effectLst/>
                <a:latin typeface="Helvetica" pitchFamily="2" charset="0"/>
              </a:rPr>
              <a:t> </a:t>
            </a:r>
            <a:r>
              <a:rPr lang="es-US" dirty="0" err="1">
                <a:effectLst/>
                <a:latin typeface="Helvetica" pitchFamily="2" charset="0"/>
              </a:rPr>
              <a:t>Study</a:t>
            </a:r>
            <a:r>
              <a:rPr lang="es-US" dirty="0">
                <a:effectLst/>
                <a:latin typeface="Helvetica" pitchFamily="2" charset="0"/>
              </a:rPr>
              <a:t> </a:t>
            </a:r>
            <a:r>
              <a:rPr lang="es-US" dirty="0" err="1">
                <a:effectLst/>
                <a:latin typeface="Helvetica" pitchFamily="2" charset="0"/>
              </a:rPr>
              <a:t>of</a:t>
            </a:r>
            <a:r>
              <a:rPr lang="es-US" dirty="0">
                <a:effectLst/>
                <a:latin typeface="Helvetica" pitchFamily="2" charset="0"/>
              </a:rPr>
              <a:t> </a:t>
            </a:r>
            <a:r>
              <a:rPr lang="es-US" dirty="0" err="1">
                <a:effectLst/>
                <a:latin typeface="Helvetica" pitchFamily="2" charset="0"/>
              </a:rPr>
              <a:t>Judaism</a:t>
            </a:r>
            <a:r>
              <a:rPr lang="es-US" dirty="0">
                <a:effectLst/>
                <a:latin typeface="Helvetica" pitchFamily="2" charset="0"/>
              </a:rPr>
              <a:t>. Una vez más, el volumen de Stephen Wilson titulado </a:t>
            </a:r>
            <a:r>
              <a:rPr lang="es-US" i="1" dirty="0" err="1">
                <a:effectLst/>
                <a:latin typeface="Helvetica" pitchFamily="2" charset="0"/>
              </a:rPr>
              <a:t>Leaving</a:t>
            </a:r>
            <a:r>
              <a:rPr lang="es-US" i="1" dirty="0">
                <a:effectLst/>
                <a:latin typeface="Helvetica" pitchFamily="2" charset="0"/>
              </a:rPr>
              <a:t>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Fold</a:t>
            </a:r>
            <a:r>
              <a:rPr lang="es-US" dirty="0">
                <a:effectLst/>
                <a:latin typeface="Helvetica" pitchFamily="2" charset="0"/>
              </a:rPr>
              <a:t> (Abandonando el redil) tiene un excelente material sobre la apostasía y la herejía en el judaísmo que he encontrado muy útil, y le recomiendo ese libro. Sobre las características principales del judaísmo, recomiendo el libro de E. P. Sanders </a:t>
            </a:r>
            <a:r>
              <a:rPr lang="es-US" i="1" dirty="0" err="1">
                <a:effectLst/>
                <a:latin typeface="Helvetica" pitchFamily="2" charset="0"/>
              </a:rPr>
              <a:t>Judaism</a:t>
            </a:r>
            <a:r>
              <a:rPr lang="es-US" i="1" dirty="0">
                <a:effectLst/>
                <a:latin typeface="Helvetica" pitchFamily="2" charset="0"/>
              </a:rPr>
              <a:t>: </a:t>
            </a:r>
            <a:r>
              <a:rPr lang="es-US" i="1" dirty="0" err="1">
                <a:effectLst/>
                <a:latin typeface="Helvetica" pitchFamily="2" charset="0"/>
              </a:rPr>
              <a:t>Practice</a:t>
            </a:r>
            <a:r>
              <a:rPr lang="es-US" i="1" dirty="0">
                <a:effectLst/>
                <a:latin typeface="Helvetica" pitchFamily="2" charset="0"/>
              </a:rPr>
              <a:t> and </a:t>
            </a:r>
            <a:r>
              <a:rPr lang="es-US" i="1" dirty="0" err="1">
                <a:effectLst/>
                <a:latin typeface="Helvetica" pitchFamily="2" charset="0"/>
              </a:rPr>
              <a:t>Belief</a:t>
            </a:r>
            <a:r>
              <a:rPr lang="es-US" dirty="0">
                <a:effectLst/>
                <a:latin typeface="Helvetica" pitchFamily="2" charset="0"/>
              </a:rPr>
              <a:t>, que abarca los primeros siglos del cambio de era. John </a:t>
            </a:r>
            <a:r>
              <a:rPr lang="es-US" dirty="0" err="1">
                <a:effectLst/>
                <a:latin typeface="Helvetica" pitchFamily="2" charset="0"/>
              </a:rPr>
              <a:t>Barclay</a:t>
            </a:r>
            <a:r>
              <a:rPr lang="es-US" dirty="0">
                <a:effectLst/>
                <a:latin typeface="Helvetica" pitchFamily="2" charset="0"/>
              </a:rPr>
              <a:t> tiene un material excelente sobre los judíos en la diáspora, que también es muy importante. Y, por último, el trabajo de Alan Segal sobre la herejía de los dos poderes en el judaísmo rabínico también merece atención.</a:t>
            </a:r>
          </a:p>
          <a:p>
            <a:pPr algn="just"/>
            <a:r>
              <a:rPr lang="es-US" dirty="0">
                <a:effectLst/>
                <a:latin typeface="Helvetica" pitchFamily="2" charset="0"/>
              </a:rPr>
              <a:t>Eso es todo por ahora. En nuestro próximo segmento, entraremos a analizar la unidad y la diversidad de la iglesia primitiva, y examinaremos exactamente el alcance de esa diversidad. Espero que nos encontremos entonces.</a:t>
            </a:r>
          </a:p>
          <a:p>
            <a:pPr algn="just"/>
            <a:br>
              <a:rPr lang="es-US" dirty="0">
                <a:effectLst/>
                <a:latin typeface="Helvetica" pitchFamily="2" charset="0"/>
              </a:rPr>
            </a:br>
            <a:endParaRPr lang="es-US" dirty="0">
              <a:effectLst/>
              <a:latin typeface="Helvetica" pitchFamily="2" charset="0"/>
            </a:endParaRPr>
          </a:p>
          <a:p>
            <a:r>
              <a:rPr lang="es-US">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26</a:t>
            </a:fld>
            <a:endParaRPr lang="es-US"/>
          </a:p>
        </p:txBody>
      </p:sp>
    </p:spTree>
    <p:extLst>
      <p:ext uri="{BB962C8B-B14F-4D97-AF65-F5344CB8AC3E}">
        <p14:creationId xmlns:p14="http://schemas.microsoft.com/office/powerpoint/2010/main" val="685336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Afirmación de la religión ancestral de Israel</a:t>
            </a:r>
            <a:endParaRPr lang="es-US" dirty="0">
              <a:effectLst/>
              <a:latin typeface="Times"/>
            </a:endParaRPr>
          </a:p>
          <a:p>
            <a:pPr algn="just">
              <a:spcBef>
                <a:spcPts val="675"/>
              </a:spcBef>
            </a:pPr>
            <a:r>
              <a:rPr lang="es-US" dirty="0">
                <a:effectLst/>
                <a:latin typeface="Helvetica" pitchFamily="2" charset="0"/>
              </a:rPr>
              <a:t>En cuanto a la unidad, los primeros seguidores de Jesús—y me refiero a la iglesia de Jerusalén—estaban unidos no en todo, pero sí en varias cosas.</a:t>
            </a:r>
          </a:p>
          <a:p>
            <a:pPr algn="just"/>
            <a:r>
              <a:rPr lang="es-US" dirty="0">
                <a:effectLst/>
                <a:latin typeface="Helvetica" pitchFamily="2" charset="0"/>
              </a:rPr>
              <a:t>En primer lugar, para empezar, todos afirmaban la religión ancestral de Israel—usted sabe, el monoteísmo, la elección, la ley y los profetas—y, ahora, entendían esas cosas a la luz de su asociación con el ministerio y las enseñanzas de Jesús en combinación con su creencia de que Dios había actuado en la muerte y resurrección de Jesús y en su exaltación para dar cumplimiento a sus promesas a la nación y efectuar un nuevo tipo de liberación. No se abandonó ninguna creencia judía, sino que se definió o refundió a la luz de lo que creían que era, es y será Jesús en su parusía. En otras palabras, compartían un judaísmo que había sido redefinido en torno a Jesús.</a:t>
            </a:r>
          </a:p>
          <a:p>
            <a:pPr>
              <a:spcBef>
                <a:spcPts val="1350"/>
              </a:spcBef>
            </a:pPr>
            <a:r>
              <a:rPr lang="es-US" b="1" dirty="0">
                <a:effectLst/>
                <a:latin typeface="Times"/>
              </a:rPr>
              <a:t>Cristología común</a:t>
            </a:r>
            <a:endParaRPr lang="es-US" dirty="0">
              <a:effectLst/>
              <a:latin typeface="Times"/>
            </a:endParaRPr>
          </a:p>
          <a:p>
            <a:pPr algn="just">
              <a:spcBef>
                <a:spcPts val="675"/>
              </a:spcBef>
            </a:pPr>
            <a:r>
              <a:rPr lang="es-US" dirty="0">
                <a:effectLst/>
                <a:latin typeface="Helvetica" pitchFamily="2" charset="0"/>
              </a:rPr>
              <a:t>En segundo lugar, tenían una cristología común—convicciones compartidas sobre quién era, es y será Jesús–. Si se leen pasajes como los discursos de Hechos 1–5 y lo que yo llamo los “materiales </a:t>
            </a:r>
            <a:r>
              <a:rPr lang="es-US" dirty="0" err="1">
                <a:effectLst/>
                <a:latin typeface="Helvetica" pitchFamily="2" charset="0"/>
              </a:rPr>
              <a:t>prepaulinos</a:t>
            </a:r>
            <a:r>
              <a:rPr lang="es-US" dirty="0">
                <a:effectLst/>
                <a:latin typeface="Helvetica" pitchFamily="2" charset="0"/>
              </a:rPr>
              <a:t>” (como Ro 1:3–4; 4:25; 1 Co 16:22; y Fil 2:5–11), si se observan los resúmenes de los primeros evangelios, como lo que se encuentra en 1 Co 15:3–5 y 1 Tes 1:9–10, si se observa este material, se verá que surgen varios temas comunes: Jesús es el Mesías y el Señor, el Hijo de Dios, en quien Dios ha obrado la renovación de Israel y la liberación de todos los que creen en él.</a:t>
            </a:r>
          </a:p>
          <a:p>
            <a:pPr algn="just"/>
            <a:r>
              <a:rPr lang="es-US" dirty="0">
                <a:effectLst/>
                <a:latin typeface="Helvetica" pitchFamily="2" charset="0"/>
              </a:rPr>
              <a:t>Yo diría que, mínimamente, había dos convicciones básicas sobre Jesús, y es la identificación de Jesús con el Dios de Israel. Jesús es el agente de Dios, pero en un sentido muy intenso. En segundo lugar, está la identificación de Jesús de Nazaret como el Señor Jesucristo resucitado y exaltado, fomentando una unidad entre su carrera terrenal y su estatus exaltado; es la misma persona.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27</a:t>
            </a:fld>
            <a:endParaRPr lang="es-US"/>
          </a:p>
        </p:txBody>
      </p:sp>
    </p:spTree>
    <p:extLst>
      <p:ext uri="{BB962C8B-B14F-4D97-AF65-F5344CB8AC3E}">
        <p14:creationId xmlns:p14="http://schemas.microsoft.com/office/powerpoint/2010/main" val="2931615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US" sz="1200" dirty="0">
                <a:effectLst/>
                <a:latin typeface="Calibri" panose="020F0502020204030204" pitchFamily="34" charset="0"/>
                <a:cs typeface="Calibri" panose="020F0502020204030204" pitchFamily="34" charset="0"/>
              </a:rPr>
              <a:t>Del mismo modo, es interesante, cuando Pablo narra su evangelio en 1 Co 15:11, enfatiza que el mismo evangelio podría haber sido escuchado por los corintios de parte de Pedro o de cualquiera de los apóstoles.</a:t>
            </a:r>
          </a:p>
          <a:p>
            <a:pPr algn="just"/>
            <a:r>
              <a:rPr lang="es-US" dirty="0">
                <a:effectLst/>
                <a:latin typeface="Helvetica" pitchFamily="2" charset="0"/>
              </a:rPr>
              <a:t>Creo que, Craig Hill tiene razón cuando dice esto: “Pablo asumió que los cristianos de Jerusalén eran cristianos, que había una unidad y una consistencia en el evangelio que tanto ellos como él predicaban”. Era este evangelio común que se centraba en la persona de Jesús como Mesías y Señor y en la salvación de Dios lograda por la muerte, resurrección y exaltación de Jesús para todos sobre la base de la fe.</a:t>
            </a:r>
          </a:p>
          <a:p>
            <a:pPr>
              <a:spcBef>
                <a:spcPts val="1350"/>
              </a:spcBef>
            </a:pPr>
            <a:r>
              <a:rPr lang="es-US" b="1" dirty="0">
                <a:effectLst/>
                <a:latin typeface="Times"/>
              </a:rPr>
              <a:t>Experiencia común</a:t>
            </a:r>
            <a:endParaRPr lang="es-US" dirty="0">
              <a:effectLst/>
              <a:latin typeface="Times"/>
            </a:endParaRPr>
          </a:p>
          <a:p>
            <a:pPr algn="just">
              <a:spcBef>
                <a:spcPts val="675"/>
              </a:spcBef>
            </a:pPr>
            <a:r>
              <a:rPr lang="es-US" dirty="0">
                <a:effectLst/>
                <a:latin typeface="Helvetica" pitchFamily="2" charset="0"/>
              </a:rPr>
              <a:t>En cuarto lugar, otro factor que debemos considerar es la experiencia común. Es un error que pensemos que su unidad era puramente cognitiva: todo giraba en torno a las creencias y la doctrina. Creo que la experiencia era una parte importante de su fe. Para los discípulos, las experiencias de ver a Jesús vivo, el día de Pentecostés, el bautismo, la participación en las comidas, el recuerdo de las palabras de Jesús, sus manifestaciones proféticas, la predicación de la palabra impulsada por el Espíritu, y su vida en común; no sólo la confesión de Jesús como Señor, sino la experiencia de Él como Señor, eso es lo que tenían en común. Me gusta lo que dice Ben </a:t>
            </a:r>
            <a:r>
              <a:rPr lang="es-US" dirty="0" err="1">
                <a:effectLst/>
                <a:latin typeface="Helvetica" pitchFamily="2" charset="0"/>
              </a:rPr>
              <a:t>Witherington</a:t>
            </a:r>
            <a:r>
              <a:rPr lang="es-US" dirty="0">
                <a:effectLst/>
                <a:latin typeface="Helvetica" pitchFamily="2" charset="0"/>
              </a:rPr>
              <a:t>, permítame citarlo, </a:t>
            </a:r>
            <a:r>
              <a:rPr lang="es-US" dirty="0" err="1">
                <a:effectLst/>
                <a:latin typeface="Helvetica" pitchFamily="2" charset="0"/>
              </a:rPr>
              <a:t>Witherington</a:t>
            </a:r>
            <a:r>
              <a:rPr lang="es-US" dirty="0">
                <a:effectLst/>
                <a:latin typeface="Helvetica" pitchFamily="2" charset="0"/>
              </a:rPr>
              <a:t> dice:</a:t>
            </a:r>
          </a:p>
          <a:p>
            <a:pPr algn="just">
              <a:spcBef>
                <a:spcPts val="675"/>
              </a:spcBef>
            </a:pPr>
            <a:r>
              <a:rPr lang="es-US" dirty="0">
                <a:effectLst/>
                <a:latin typeface="Helvetica" pitchFamily="2" charset="0"/>
              </a:rPr>
              <a:t>Lo que estamos tratando aquí es un grupo de personas que habían tenido profundas experiencias religiosas que interpretaron como encuentros con el Señor vivo, es decir, con Jesús el Cristo. Sin duda, algunos de sus líderes, como Pablo o el autor de Hebreos o el Discípulo Amado, podían equipararse con muchas de las grandes mentes de su época. Pero lo que tenían en común eran las experiencias religiosas con Cristo. Y fueron sus comunidades de culto y confraternidad, que surgieron gracias a esas experiencias las que proporcionaron la matriz para la reflexión sobre el significado del acontecimiento de Cristo.</a:t>
            </a:r>
          </a:p>
          <a:p>
            <a:pPr>
              <a:spcBef>
                <a:spcPts val="1350"/>
              </a:spcBef>
            </a:pPr>
            <a:r>
              <a:rPr lang="es-US" b="1" dirty="0">
                <a:effectLst/>
                <a:latin typeface="Times"/>
              </a:rPr>
              <a:t>Narrativa hermenéutica común</a:t>
            </a:r>
            <a:endParaRPr lang="es-US" dirty="0">
              <a:effectLst/>
              <a:latin typeface="Times"/>
            </a:endParaRPr>
          </a:p>
          <a:p>
            <a:pPr algn="just">
              <a:spcBef>
                <a:spcPts val="675"/>
              </a:spcBef>
            </a:pPr>
            <a:r>
              <a:rPr lang="es-US" dirty="0">
                <a:effectLst/>
                <a:latin typeface="Helvetica" pitchFamily="2" charset="0"/>
              </a:rPr>
              <a:t>En quinto lugar, la iglesia compartía una narrativa hermenéutica común. Nadie pensaba que habían iniciado una nueva religión, eran una secta dentro del judaísmo. Entonces, como judíos creían que Dios era el creador; Él hizo el mundo y lo hizo bueno, pero cayó en la corrupción y la muerte. Y, a partir de entonces, Dios llamó a los patriarcas, para crear un pueblo para sí mismo, hizo un pacto con Israel y le dio su ley, pero Israel desobedeció y pronto fue al exilio y los efectos del exilio nunca habían terminado realmente, incluso cuando muchos de los judaicos regresaron a la tierra.</a:t>
            </a:r>
          </a:p>
          <a:p>
            <a:pPr algn="just"/>
            <a:r>
              <a:rPr lang="es-US" dirty="0">
                <a:effectLst/>
                <a:latin typeface="Helvetica" pitchFamily="2" charset="0"/>
              </a:rPr>
              <a:t>Pero, ahora, Dios había actuado para traer un nuevo éxodo y un nuevo día de salvación en el Mesías para alumbrar incluso a las naciones; y todo aquel que invocara el nombre del Señor podría ser salvo. Ahora era el día de salvación, y eso continuaría hasta el día señalado cuando Jesús regresara como juez para poner el mundo en orden y establecer el reino de Dios de una vez por todas.</a:t>
            </a:r>
          </a:p>
          <a:p>
            <a:pPr algn="just"/>
            <a:r>
              <a:rPr lang="es-US" dirty="0">
                <a:effectLst/>
                <a:latin typeface="Helvetica" pitchFamily="2" charset="0"/>
              </a:rPr>
              <a:t>Todo eso era la historia de su fe, una fe que era reconocible y en muchos aspectos distinta. Estoy seguro de que a mediados del siglo I estaba surgiendo la noción de la fe como un cuerpo de creencias distinto, aunque careciera del contenido y la formalidad de los credos ortodoxos posteriores. Esta fe era la narrativa básica que subyace en la mayor parte del </a:t>
            </a:r>
            <a:r>
              <a:rPr lang="es-US" dirty="0" err="1">
                <a:effectLst/>
                <a:latin typeface="Helvetica" pitchFamily="2" charset="0"/>
              </a:rPr>
              <a:t>nt</a:t>
            </a:r>
            <a:r>
              <a:rPr lang="es-US" dirty="0">
                <a:effectLst/>
                <a:latin typeface="Helvetica" pitchFamily="2" charset="0"/>
              </a:rPr>
              <a:t>, y es una narrativa que acabaría cristalizando en lo que se llama la </a:t>
            </a:r>
            <a:r>
              <a:rPr lang="es-US" i="1" dirty="0">
                <a:effectLst/>
                <a:latin typeface="Helvetica" pitchFamily="2" charset="0"/>
              </a:rPr>
              <a:t>regula </a:t>
            </a:r>
            <a:r>
              <a:rPr lang="es-US" i="1" dirty="0" err="1">
                <a:effectLst/>
                <a:latin typeface="Helvetica" pitchFamily="2" charset="0"/>
              </a:rPr>
              <a:t>fidei</a:t>
            </a:r>
            <a:r>
              <a:rPr lang="es-US" dirty="0">
                <a:effectLst/>
                <a:latin typeface="Helvetica" pitchFamily="2" charset="0"/>
              </a:rPr>
              <a:t>, la regla de la fe en la iglesia del siglo II. La historia apostólica se convirtió en la base de la fe cristiana, y constituyó la guía para leer los textos apostólicos, el </a:t>
            </a:r>
            <a:r>
              <a:rPr lang="es-US" dirty="0" err="1">
                <a:effectLst/>
                <a:latin typeface="Helvetica" pitchFamily="2" charset="0"/>
              </a:rPr>
              <a:t>nt</a:t>
            </a:r>
            <a:r>
              <a:rPr lang="es-US" dirty="0">
                <a:effectLst/>
                <a:latin typeface="Helvetica" pitchFamily="2" charset="0"/>
              </a:rPr>
              <a:t>. Por lo tanto, se leen los textos apostólicos con esta historia apostólica.</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Para recapitular, tenemos una unidad basada en una cosmovisión judía de monoteísmo, elección y Escritura; una cristología común; un evangelio común; experiencias compartidas; y una narrativa básica sobre Dios, Israel, Jesús, la Iglesia y el futuro</a:t>
            </a:r>
          </a:p>
          <a:p>
            <a:pPr algn="just"/>
            <a:r>
              <a:rPr lang="es-US" dirty="0">
                <a:effectLst/>
                <a:latin typeface="Helvetica" pitchFamily="2" charset="0"/>
              </a:rPr>
              <a:t>Suena muy bien, ¿verdad? Unidad, acuerdo, un solo Señor, una sola fe, un solo bautismo … y así quedó, ¿no es así?</a:t>
            </a:r>
          </a:p>
          <a:p>
            <a:pPr algn="just"/>
            <a:r>
              <a:rPr lang="es-US" dirty="0">
                <a:effectLst/>
                <a:latin typeface="Helvetica" pitchFamily="2" charset="0"/>
              </a:rPr>
              <a:t>Lamentablemente, no. A medida que la Iglesia crecía, se volvía más diversa: étnica, social y teológicamente. Esto llevó a algunas diferencias que eran relativamente menores y otras que eran absolutamente brutales, y algunas, que, incluso, corrían el riesgo de desgarrar la Iglesia. Y eso es lo que veremos a continuación.</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28</a:t>
            </a:fld>
            <a:endParaRPr lang="es-US"/>
          </a:p>
        </p:txBody>
      </p:sp>
    </p:spTree>
    <p:extLst>
      <p:ext uri="{BB962C8B-B14F-4D97-AF65-F5344CB8AC3E}">
        <p14:creationId xmlns:p14="http://schemas.microsoft.com/office/powerpoint/2010/main" val="1967033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effectLst/>
                <a:latin typeface="Calibri" panose="020F0502020204030204" pitchFamily="34" charset="0"/>
                <a:cs typeface="Calibri" panose="020F0502020204030204" pitchFamily="34" charset="0"/>
              </a:rPr>
              <a:t>Era como si hubiera estallado una bomba y todo el mundo tratara de averiguar qué había pasado exactamente y qué debía hacer. No es de extrañar que algunas personas tuvieran ideas muy diferentes sobre lo que debían hacer—cómo vivir, cómo adorar—lo que llevó a feroces debates, e incluso, a amargas divisiones dentro de la Iglesia. Si usted lee Hechos 15; Gálatas 2, o 2 Corintios, notará que la iglesia primitiva no siempre se sentaba alrededor de la fogata cantando “</a:t>
            </a:r>
            <a:r>
              <a:rPr lang="es-US" sz="1200" dirty="0" err="1">
                <a:effectLst/>
                <a:latin typeface="Calibri" panose="020F0502020204030204" pitchFamily="34" charset="0"/>
                <a:cs typeface="Calibri" panose="020F0502020204030204" pitchFamily="34" charset="0"/>
              </a:rPr>
              <a:t>Kumbaya</a:t>
            </a:r>
            <a:r>
              <a:rPr lang="es-US" sz="1200" dirty="0">
                <a:effectLst/>
                <a:latin typeface="Calibri" panose="020F0502020204030204" pitchFamily="34" charset="0"/>
                <a:cs typeface="Calibri" panose="020F0502020204030204" pitchFamily="34" charset="0"/>
              </a:rPr>
              <a:t>”. Fue desordenada desde el principio.</a:t>
            </a:r>
          </a:p>
          <a:p>
            <a:pPr>
              <a:spcBef>
                <a:spcPts val="1350"/>
              </a:spcBef>
            </a:pPr>
            <a:r>
              <a:rPr lang="es-US" b="1" dirty="0">
                <a:effectLst/>
                <a:latin typeface="Times"/>
              </a:rPr>
              <a:t>Helenistas y hebreos en la Iglesia</a:t>
            </a:r>
            <a:endParaRPr lang="es-US" dirty="0">
              <a:effectLst/>
              <a:latin typeface="Times"/>
            </a:endParaRPr>
          </a:p>
          <a:p>
            <a:pPr algn="just">
              <a:spcBef>
                <a:spcPts val="675"/>
              </a:spcBef>
            </a:pPr>
            <a:r>
              <a:rPr lang="es-US" dirty="0">
                <a:effectLst/>
                <a:latin typeface="Helvetica" pitchFamily="2" charset="0"/>
              </a:rPr>
              <a:t>La primera división importante en la iglesia primitiva es entre los helenistas y los hebreos. Cuando se lee Hechos 6, se oye hablar de una división causada por el descuido de las viudas de habla griega en oposición a las viudas de habla aramea; no se trata de una oposición entre ellas, sino de una que se descuida. Así que, eligieron a varias personas de esta cohorte de cristianos judíos de habla griega, como Esteban, para servir y abogar por las necesidades de los miembros de habla griega de sus asambleas.</a:t>
            </a:r>
          </a:p>
          <a:p>
            <a:pPr algn="just"/>
            <a:r>
              <a:rPr lang="es-US" dirty="0">
                <a:effectLst/>
                <a:latin typeface="Helvetica" pitchFamily="2" charset="0"/>
              </a:rPr>
              <a:t>No creo que esta demarcación entre estos grupos fuera absoluta. Personas como Bernabé y Juan Marcos parecían poder moverse entre las alas aramea y griega de la iglesia. Pero había dos grupos definidos, y los que hablaban griego podrían haber tenido una serie de experiencias y expectativas ligeramente diferentes a las de sus homólogos que hablaban arameo, porque, después de todo, estaban más helenizados y acostumbrados a la cultura grecorromana.</a:t>
            </a:r>
          </a:p>
          <a:p>
            <a:pPr>
              <a:spcBef>
                <a:spcPts val="1350"/>
              </a:spcBef>
            </a:pPr>
            <a:r>
              <a:rPr lang="es-US" b="1" dirty="0">
                <a:effectLst/>
                <a:latin typeface="Times"/>
              </a:rPr>
              <a:t>Diferentes énfasis teológicos</a:t>
            </a:r>
            <a:endParaRPr lang="es-US" dirty="0">
              <a:effectLst/>
              <a:latin typeface="Times"/>
            </a:endParaRPr>
          </a:p>
          <a:p>
            <a:pPr algn="just">
              <a:spcBef>
                <a:spcPts val="675"/>
              </a:spcBef>
            </a:pPr>
            <a:r>
              <a:rPr lang="es-US" dirty="0">
                <a:effectLst/>
                <a:latin typeface="Helvetica" pitchFamily="2" charset="0"/>
              </a:rPr>
              <a:t>De hecho, creo que tendemos a ver una diferencia en los énfasis teológicos entre ellos. Mientras que los hablantes de arameo, como Pedro, enfatizaban los elementos de la enseñanza de Jesús que estaban en continuidad con el judaísmo, creo que los hablantes de griego empezaron a enfatizar los elementos que eran más discontinuos con el judaísmo.</a:t>
            </a:r>
          </a:p>
          <a:p>
            <a:pPr algn="just"/>
            <a:r>
              <a:rPr lang="es-US" dirty="0">
                <a:effectLst/>
                <a:latin typeface="Helvetica" pitchFamily="2" charset="0"/>
              </a:rPr>
              <a:t>Nótese las acusaciones hechas a Esteban por sus críticos de Jerusalén. Lo podemos ver en Hechos 6:11–14 y esto es lo que encontramos. A Esteban se le acusa de decir “palabras blasfemas contra Moisés, contra Dios”, probablemente no se trata de una blasfemia real; simplemente está reiterando las cosas que dijo Jesús y que hicieron que algunos judaizantes le acusaran de ser un transgresor de la ley, como sus opiniones sobre el Sabbat y las leyes de pureza y el divorcio, etc. Así que Esteban está imitando esos elementos de la enseñanza de Jesús, probablemente repitiendo la parte de la tradición de Jesús que va en contra de la corriente del judaísmo común.</a:t>
            </a:r>
          </a:p>
          <a:p>
            <a:pPr algn="just"/>
            <a:r>
              <a:rPr lang="es-US" dirty="0">
                <a:effectLst/>
                <a:latin typeface="Helvetica" pitchFamily="2" charset="0"/>
              </a:rPr>
              <a:t>Además, los judíos también acusan a Esteban de “hablar contra este lugar sagrado”, que es el templo, y afirman que “le hemos oído decir que este Jesús de Nazaret destruirá este lugar y cambiará las costumbres que nos transmitió Moisés”. En otras palabras, Esteban y su equipo de habla griega argumentaron, al igual que Jesús, que la Torá o Ley sólo tenía un significado relativo, y ensayaron las enseñanzas de Jesús de lugares como el Discurso del Olivar en Lucas 21 de que el templo estaba bajo el juicio de Dios y un día sería destruido.</a:t>
            </a:r>
          </a:p>
          <a:p>
            <a:pPr>
              <a:spcBef>
                <a:spcPts val="1350"/>
              </a:spcBef>
            </a:pPr>
            <a:br>
              <a:rPr lang="es-US" dirty="0">
                <a:effectLst/>
                <a:latin typeface="Helvetica" pitchFamily="2" charset="0"/>
              </a:rPr>
            </a:br>
            <a:r>
              <a:rPr lang="es-US" b="1" dirty="0">
                <a:effectLst/>
                <a:latin typeface="Times"/>
              </a:rPr>
              <a:t>Ubicación de la presencia de Dios</a:t>
            </a:r>
            <a:endParaRPr lang="es-US" dirty="0">
              <a:effectLst/>
              <a:latin typeface="Times"/>
            </a:endParaRPr>
          </a:p>
          <a:p>
            <a:pPr algn="just">
              <a:spcBef>
                <a:spcPts val="675"/>
              </a:spcBef>
            </a:pPr>
            <a:r>
              <a:rPr lang="es-US" dirty="0">
                <a:effectLst/>
                <a:latin typeface="Helvetica" pitchFamily="2" charset="0"/>
              </a:rPr>
              <a:t>Si alguna vez ha leído Hechos 6, se dará cuenta de que Esteban es llevado ante una turba, donde básicamente da un resumen de la historia bíblica, y luego, por alguna razón, simplemente lo apedrean al azar hasta la muerte, pero no es tan al azar. Mire, en el discurso de Esteban lo que él enfatiza es lo que F. F. Bruce llama la “presencia móvil de Dios”. Dios se le apareció a Abraham en Mesopotamia, Dios se le apareció a Moisés en el Monte Sinaí. Sí, Dios le dijo a Salomón que construyera el templo, pero Dios mora en el cielo, no en casas. Además, Esteban añade que el asesinato de Jesús es sólo otro caso en el que el pueblo judío mata a uno de los profetas de Dios y desobedece la ley. Y ahí tiene una visión de Jesús, el Hijo del Hombre, sentado a la derecha de Dios; pero Yahvé no tenía un compañero de trono en miniatura, por lo que no es de extrañar que la turba intentara apedrearlo.</a:t>
            </a:r>
          </a:p>
          <a:p>
            <a:pPr>
              <a:spcBef>
                <a:spcPts val="1350"/>
              </a:spcBef>
            </a:pPr>
            <a:r>
              <a:rPr lang="es-US" b="1" dirty="0">
                <a:effectLst/>
                <a:latin typeface="Times"/>
              </a:rPr>
              <a:t>Contribuye a la difusión del Evangelio</a:t>
            </a:r>
            <a:endParaRPr lang="es-US" dirty="0">
              <a:effectLst/>
              <a:latin typeface="Times"/>
            </a:endParaRPr>
          </a:p>
          <a:p>
            <a:pPr algn="just">
              <a:spcBef>
                <a:spcPts val="675"/>
              </a:spcBef>
            </a:pPr>
            <a:r>
              <a:rPr lang="es-US" dirty="0">
                <a:effectLst/>
                <a:latin typeface="Helvetica" pitchFamily="2" charset="0"/>
              </a:rPr>
              <a:t>Fíjese en lo que ha dicho Esteban: Dios aparece fuera de Israel, el templo no es realmente la morada de Dios, Él habita en el cielo, el asesinato de Jesús demuestra lo recalcitrante que es la nación, y Jesús es entronizado como el Hijo del Hombre a la derecha de Dios. No es de extrañar que algunos de los judíos celosos, como Saulo de Tarso, participaran en el apedreamiento de Esteban y comenzara una persecución contra la iglesia de Jerusalén.</a:t>
            </a:r>
          </a:p>
          <a:p>
            <a:pPr algn="just"/>
            <a:r>
              <a:rPr lang="es-US" dirty="0">
                <a:effectLst/>
                <a:latin typeface="Helvetica" pitchFamily="2" charset="0"/>
              </a:rPr>
              <a:t>Es entonces cuando tenemos a Felipe yendo a Samaria, a Pedro a </a:t>
            </a:r>
            <a:r>
              <a:rPr lang="es-US" dirty="0" err="1">
                <a:effectLst/>
                <a:latin typeface="Helvetica" pitchFamily="2" charset="0"/>
              </a:rPr>
              <a:t>Cesarea</a:t>
            </a:r>
            <a:r>
              <a:rPr lang="es-US" dirty="0">
                <a:effectLst/>
                <a:latin typeface="Helvetica" pitchFamily="2" charset="0"/>
              </a:rPr>
              <a:t>, y a los creyentes de habla griega yendo a Antioquía de Siria, donde empiezan a compartir el evangelio con los gentiles y empiezan a aceptar a estos gentiles como miembros de pleno derecho e iguales en sus asambleas. Sin embargo, fue una articulación y un énfasis particular de los helenistas lo que llevó a la primera persecución de la iglesia y a la propagación de todo el movimiento de Jesús de la iglesia anterior en áreas no judías. Probablemente la mayor diferencia que tenemos en la iglesia del primer siglo es entre Pablo y la iglesia de Jerusalén—o al menos, Pablo frente al ala judaica celosa de la iglesia de Jerusalén–.</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Tiene que entender que la mayor causa de división era básicamente sobre la cuestión de cuánta continuidad había entre el antiguo pacto y el nuevo. ¿Se limita Jesús a completar a Moisés? ¿O trae Jesús una escritura completamente nueva para el pueblo de Dios? ¿Es el cristianismo sólo el judaísmo 2.0? ¿O es una religión completamente nueva?</a:t>
            </a:r>
          </a:p>
          <a:p>
            <a:pPr algn="just"/>
            <a:r>
              <a:rPr lang="es-US" dirty="0">
                <a:effectLst/>
                <a:latin typeface="Helvetica" pitchFamily="2" charset="0"/>
              </a:rPr>
              <a:t>Como veremos, habrá grupos como los ebionitas en un extremo del espectro (el cristianismo mantiene el kosher), y habrá algunos grupos como Marción en el otro extremo (Jesús vino a salvarnos del Dios de los judíos). Pero aquí es donde surgen las grandes preguntas. ¿Cuánta continuidad hay entre el movimiento de Jesús y el judaísmo? ¿Qué es similar? ¿Qué es diferente? ¿Qué conservamos? ¿Con qué avanzamos y hacemos algo nuevo? De ahí provienen muchos de los debates.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29</a:t>
            </a:fld>
            <a:endParaRPr lang="es-US"/>
          </a:p>
        </p:txBody>
      </p:sp>
    </p:spTree>
    <p:extLst>
      <p:ext uri="{BB962C8B-B14F-4D97-AF65-F5344CB8AC3E}">
        <p14:creationId xmlns:p14="http://schemas.microsoft.com/office/powerpoint/2010/main" val="27388005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75"/>
              </a:spcBef>
            </a:pPr>
            <a:r>
              <a:rPr lang="es-US" dirty="0">
                <a:effectLst/>
                <a:latin typeface="Helvetica" pitchFamily="2" charset="0"/>
              </a:rPr>
              <a:t>Sin embargo, cuando ciertos hombres de Santiago se levantan y le dicen a Pedro que, debido a su confraternización con gentiles, el calor está en la iglesia de Jerusalén, Pedro decide retirarse de la comunión de la mesa con los gentiles a menos que los gentiles se circunciden. Mientras que Pedro vio esta acción como una necesidad pragmática para ayudar a la iglesia de Jerusalén, que estaba siendo perseguida, Pablo la consideró como una traición al evangelio. Pedro eligió la pureza sobre la unidad. Intentó salvar su pellejo obligando a los gentiles a desprenderse de un pequeño trozo del suyo—juego de palabras–. Así que, Pedro y Pablo tuvieron una gran disputa sobre ese tema, probablemente alrededor del año 49–50 d.C. Eso sucede en Antioquía.</a:t>
            </a:r>
          </a:p>
          <a:p>
            <a:pPr>
              <a:spcBef>
                <a:spcPts val="1350"/>
              </a:spcBef>
            </a:pPr>
            <a:r>
              <a:rPr lang="es-US" b="1" dirty="0">
                <a:effectLst/>
                <a:latin typeface="Times"/>
              </a:rPr>
              <a:t>Pablo y Santiago sobre la fe y las obras</a:t>
            </a:r>
            <a:endParaRPr lang="es-US" dirty="0">
              <a:effectLst/>
              <a:latin typeface="Times"/>
            </a:endParaRPr>
          </a:p>
          <a:p>
            <a:pPr algn="just">
              <a:spcBef>
                <a:spcPts val="675"/>
              </a:spcBef>
            </a:pPr>
            <a:r>
              <a:rPr lang="es-US" dirty="0">
                <a:effectLst/>
                <a:latin typeface="Helvetica" pitchFamily="2" charset="0"/>
              </a:rPr>
              <a:t>En segundo lugar, Pablo y Santiago tenían algunas diferencias sobre la hermenéutica bíblica. A menudo, se dice ingenuamente que la enseñanza de Pablo sobre la justificación por la fe en Gálatas y Romanos es contradicha por Santiago en el capítulo 2 de su epístola, porque Santiago dice que la fe sola no puede justificar. De hecho, el único lugar en el </a:t>
            </a:r>
            <a:r>
              <a:rPr lang="es-US" dirty="0" err="1">
                <a:effectLst/>
                <a:latin typeface="Helvetica" pitchFamily="2" charset="0"/>
              </a:rPr>
              <a:t>nt</a:t>
            </a:r>
            <a:r>
              <a:rPr lang="es-US" dirty="0">
                <a:effectLst/>
                <a:latin typeface="Helvetica" pitchFamily="2" charset="0"/>
              </a:rPr>
              <a:t> donde las palabras “fe” y “solo” aparecen juntas es en </a:t>
            </a:r>
            <a:r>
              <a:rPr lang="es-US" dirty="0" err="1">
                <a:effectLst/>
                <a:latin typeface="Helvetica" pitchFamily="2" charset="0"/>
              </a:rPr>
              <a:t>Stg</a:t>
            </a:r>
            <a:r>
              <a:rPr lang="es-US" dirty="0">
                <a:effectLst/>
                <a:latin typeface="Helvetica" pitchFamily="2" charset="0"/>
              </a:rPr>
              <a:t> 2, donde Santiago dice expresamente que la fe sola no justifica. Entonces, ¿está Santiago tratando de disuadir a Pablo? ¿Está diciendo Santiago que la iglesia no se justifica sólo por la fe, sino que la fe sin obras está muerta?</a:t>
            </a:r>
          </a:p>
          <a:p>
            <a:pPr algn="just"/>
            <a:r>
              <a:rPr lang="es-US" dirty="0">
                <a:effectLst/>
                <a:latin typeface="Helvetica" pitchFamily="2" charset="0"/>
              </a:rPr>
              <a:t>Permítame decir que estoy 100% convencido de que la articulación de Pablo de la justificación por la fe sin las obras de la ley es completamente reconciliable con </a:t>
            </a:r>
            <a:r>
              <a:rPr lang="es-US" dirty="0" err="1">
                <a:effectLst/>
                <a:latin typeface="Helvetica" pitchFamily="2" charset="0"/>
              </a:rPr>
              <a:t>Stg</a:t>
            </a:r>
            <a:r>
              <a:rPr lang="es-US" dirty="0">
                <a:effectLst/>
                <a:latin typeface="Helvetica" pitchFamily="2" charset="0"/>
              </a:rPr>
              <a:t> 2. Lo que hay que recordar es que Santiago y Pablo no estaban usando las mismas palabras (“fe” y “obras”) de la misma manera.</a:t>
            </a:r>
          </a:p>
          <a:p>
            <a:pPr algn="just"/>
            <a:r>
              <a:rPr lang="es-US" dirty="0">
                <a:effectLst/>
                <a:latin typeface="Helvetica" pitchFamily="2" charset="0"/>
              </a:rPr>
              <a:t>Para Pablo, la “fe” (la palabra griega </a:t>
            </a:r>
            <a:r>
              <a:rPr lang="es-US" i="1" dirty="0" err="1">
                <a:effectLst/>
                <a:latin typeface="Helvetica" pitchFamily="2" charset="0"/>
              </a:rPr>
              <a:t>pistis</a:t>
            </a:r>
            <a:r>
              <a:rPr lang="es-US" dirty="0">
                <a:effectLst/>
                <a:latin typeface="Helvetica" pitchFamily="2" charset="0"/>
              </a:rPr>
              <a:t>) es más que un acto de creer, sino que implica fidelidad y obediencia. Es decir, lea Ro 1:5; 16:26, donde habla de la obediencia de la fe. Pablo también habla positivamente de las obras en varios lugares: famosamente en Ro 2; Gal 5; Ef 2:10. El rechazo de Pablo a la justicia por las “obras de la ley” es una negación enérgica de que el estatus del pacto y una vindicación final ante Dios se aprehendan adoptando el modo de vida judío codificado en la Torá.</a:t>
            </a:r>
          </a:p>
          <a:p>
            <a:pPr algn="just"/>
            <a:r>
              <a:rPr lang="es-US" dirty="0">
                <a:effectLst/>
                <a:latin typeface="Helvetica" pitchFamily="2" charset="0"/>
              </a:rPr>
              <a:t>Por el contrario, Santiago parece estar atacando no a Pablo personalmente, sino, quizá, a aquellos que han tomado las enseñanzas de Pablo en una dirección antinómica, una acusación que Pablo conocía y trató de rechazar (basta con ver Ro 3:8; 6:1–3 y Hechos 21:21). Santiago rechaza la fe como mero asentimiento, y trata de inspirar a sus lectores a las obras entendidas como el resultado del amor en acción y no como hechos meritorios que, de alguna manera, ganan el favor de Dios. Así pues, creo que Santiago y Pablo están de acuerdo en cuanto a la fe y las obras, pero simplemente tienen objetivos diferentes a los que apuntan.</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30</a:t>
            </a:fld>
            <a:endParaRPr lang="es-US"/>
          </a:p>
        </p:txBody>
      </p:sp>
    </p:spTree>
    <p:extLst>
      <p:ext uri="{BB962C8B-B14F-4D97-AF65-F5344CB8AC3E}">
        <p14:creationId xmlns:p14="http://schemas.microsoft.com/office/powerpoint/2010/main" val="189248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a:effectLst/>
                <a:latin typeface="Helvetica" pitchFamily="2" charset="0"/>
              </a:rPr>
              <a:t>La historia de las herejías no sólo cuenta lo que eran las herejías, sino por qué eran peligrosas y las razones por las que fueron rechazadas. Al exponer las creencias erróneas y falsas, nos obliga a luchar y articular coherentemente las afirmaciones de nuestra fe cristiana y lo que las mantiene unidas. Así pues, el estudio de la herejía debería hacernos comprender mejor la ortodoxia—la creencia correcta–. Como resultado, deberíamos ser capaces de “guardar el buen depósito” del evangelio, como dijo Judas: “Debemos contender ardientemente por la fe … [entregada una vez por todas] a los santos”, como dijo Judas; y aferrarnos al testimonio de Jesús, como dijo Juan de Patmos.</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a:t>
            </a:fld>
            <a:endParaRPr lang="es-US"/>
          </a:p>
        </p:txBody>
      </p:sp>
    </p:spTree>
    <p:extLst>
      <p:ext uri="{BB962C8B-B14F-4D97-AF65-F5344CB8AC3E}">
        <p14:creationId xmlns:p14="http://schemas.microsoft.com/office/powerpoint/2010/main" val="1264141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75"/>
              </a:spcBef>
            </a:pPr>
            <a:r>
              <a:rPr lang="es-US" dirty="0">
                <a:effectLst/>
                <a:latin typeface="Helvetica" pitchFamily="2" charset="0"/>
              </a:rPr>
              <a:t>. Génesis 15 ocurrió antes de Gen 22, por lo que la promesa se basó en la fe, no en que Abraham ofreciera a su propio hijo como posible sacrificio. Pablo rechaza cualquier intento de volver a leer el acto de obediencia posterior de Abraham en Génesis 15:6, o de lo contrario, haría que la salvación se basara en las obras y no en la gracia.</a:t>
            </a:r>
          </a:p>
          <a:p>
            <a:pPr algn="just"/>
            <a:r>
              <a:rPr lang="es-US" dirty="0">
                <a:effectLst/>
                <a:latin typeface="Helvetica" pitchFamily="2" charset="0"/>
              </a:rPr>
              <a:t>Así que, aunque Santiago y Pablo no están en desacuerdo, creo, sobre la fe y las obras, sí lo están sobre cómo leer Gn 15:6 y cómo aplicarlo a la vida de los creyentes fieles.</a:t>
            </a:r>
          </a:p>
          <a:p>
            <a:pPr>
              <a:spcBef>
                <a:spcPts val="1350"/>
              </a:spcBef>
            </a:pPr>
            <a:r>
              <a:rPr lang="es-US" b="1" dirty="0">
                <a:effectLst/>
                <a:latin typeface="Times"/>
              </a:rPr>
              <a:t>Pablo y Juan sobre los alimentos sacrificados a los ídolos</a:t>
            </a:r>
            <a:endParaRPr lang="es-US" dirty="0">
              <a:effectLst/>
              <a:latin typeface="Times"/>
            </a:endParaRPr>
          </a:p>
          <a:p>
            <a:pPr algn="just">
              <a:spcBef>
                <a:spcPts val="675"/>
              </a:spcBef>
            </a:pPr>
            <a:r>
              <a:rPr lang="es-US" dirty="0">
                <a:effectLst/>
                <a:latin typeface="Helvetica" pitchFamily="2" charset="0"/>
              </a:rPr>
              <a:t>En tercer lugar, Pablo y Juan el Profeta discrepan sobre los alimentos sacrificados a los ídolos. Según Pablo en 1 Corintios, comer alimentos sacrificados a los ídolos es una cuestión de conciencia en la medida en que no ofenda a un hermano más débil. Por lo tanto, está bien comer carne, a menos que ofenda a tu propio hermano; en ese caso, no comas.</a:t>
            </a:r>
          </a:p>
          <a:p>
            <a:pPr algn="just"/>
            <a:r>
              <a:rPr lang="es-US" dirty="0">
                <a:effectLst/>
                <a:latin typeface="Helvetica" pitchFamily="2" charset="0"/>
              </a:rPr>
              <a:t>Sin embargo, en el libro de Apocalipsis 2 se prohíbe expresamente comer alimentos de ídolos. </a:t>
            </a:r>
            <a:r>
              <a:rPr lang="es-US" dirty="0" err="1">
                <a:effectLst/>
                <a:latin typeface="Helvetica" pitchFamily="2" charset="0"/>
              </a:rPr>
              <a:t>EProfetamente</a:t>
            </a:r>
            <a:r>
              <a:rPr lang="es-US" dirty="0">
                <a:effectLst/>
                <a:latin typeface="Helvetica" pitchFamily="2" charset="0"/>
              </a:rPr>
              <a:t>, Juan el Profeta no compartía el punto de vista de Pablo sobre el asunto como una cuestión de conciencia individual o de convicción personal; estaba directamente en contra. Ahora bien, la razón por la que los dos hombres difieren sobre esto no es probablemente la hostilidad personal, sino probablemente el diferente entorno y los diferentes problemas a los que ambos se enfrentaban.</a:t>
            </a:r>
          </a:p>
          <a:p>
            <a:pPr algn="just"/>
            <a:endParaRPr lang="es-US" dirty="0">
              <a:effectLst/>
              <a:latin typeface="Helvetica" pitchFamily="2" charset="0"/>
            </a:endParaRPr>
          </a:p>
        </p:txBody>
      </p:sp>
      <p:sp>
        <p:nvSpPr>
          <p:cNvPr id="4" name="Marcador de número de diapositiva 3"/>
          <p:cNvSpPr>
            <a:spLocks noGrp="1"/>
          </p:cNvSpPr>
          <p:nvPr>
            <p:ph type="sldNum" sz="quarter" idx="5"/>
          </p:nvPr>
        </p:nvSpPr>
        <p:spPr/>
        <p:txBody>
          <a:bodyPr/>
          <a:lstStyle/>
          <a:p>
            <a:fld id="{F6FFF6DE-DDCD-1043-A233-303060754757}" type="slidenum">
              <a:rPr lang="es-US" smtClean="0"/>
              <a:t>31</a:t>
            </a:fld>
            <a:endParaRPr lang="es-US"/>
          </a:p>
        </p:txBody>
      </p:sp>
    </p:spTree>
    <p:extLst>
      <p:ext uri="{BB962C8B-B14F-4D97-AF65-F5344CB8AC3E}">
        <p14:creationId xmlns:p14="http://schemas.microsoft.com/office/powerpoint/2010/main" val="1427590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75"/>
              </a:spcBef>
            </a:pPr>
            <a:r>
              <a:rPr lang="es-US" dirty="0">
                <a:effectLst/>
                <a:latin typeface="Helvetica" pitchFamily="2" charset="0"/>
              </a:rPr>
              <a:t>Esto es lo que dice:</a:t>
            </a:r>
          </a:p>
          <a:p>
            <a:pPr algn="just">
              <a:spcBef>
                <a:spcPts val="675"/>
              </a:spcBef>
            </a:pPr>
            <a:r>
              <a:rPr lang="es-US" dirty="0">
                <a:effectLst/>
                <a:latin typeface="Helvetica" pitchFamily="2" charset="0"/>
              </a:rPr>
              <a:t>Un estudio crítico de la historia de la iglesia primitiva sirve para desterrar las ideas de un tiempo primigenio perfecto e ideal de la Iglesia y de una unidad original perfecta en la doctrina y la práctica. No podemos simplemente leer de esta historia un modelo para nuestra propia doctrina y práctica de hoy, ya que los documentos del Nuevo Testamento dan testimonio de las diferencias en la doctrina y la práctica, y de ninguna manera insignificantes o menores diferencias. […] No es sólo que la historia de los primeros cristianos muestre una variedad de interpretaciones de este seguimiento y no sólo que nuestra situación actual sea diferente; la perfección no se espera ni se encuentra en ninguna de las variadas formas de vida y creencia de los primeros cristianos.</a:t>
            </a:r>
          </a:p>
          <a:p>
            <a:pPr algn="just">
              <a:spcBef>
                <a:spcPts val="675"/>
              </a:spcBef>
            </a:pPr>
            <a:r>
              <a:rPr lang="es-US" dirty="0">
                <a:effectLst/>
                <a:latin typeface="Helvetica" pitchFamily="2" charset="0"/>
              </a:rPr>
              <a:t>Hay algunas cosas de esa afirmación que yo analizaría de forma diferente, pero el único elemento en el que </a:t>
            </a:r>
            <a:r>
              <a:rPr lang="es-US" dirty="0" err="1">
                <a:effectLst/>
                <a:latin typeface="Helvetica" pitchFamily="2" charset="0"/>
              </a:rPr>
              <a:t>Wedderburn</a:t>
            </a:r>
            <a:r>
              <a:rPr lang="es-US" dirty="0">
                <a:effectLst/>
                <a:latin typeface="Helvetica" pitchFamily="2" charset="0"/>
              </a:rPr>
              <a:t> tiene razón es que la iglesia fue diversa desde el principio.</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Probablemente sea suficiente por ahora. Hemos tenido una gran sesión. Hemos analizado la unidad sólida como una roca de la Iglesia y los desafíos de la diversidad que surgieron también en la iglesia primitiva.</a:t>
            </a:r>
          </a:p>
          <a:p>
            <a:pPr algn="just"/>
            <a:r>
              <a:rPr lang="es-US" dirty="0">
                <a:effectLst/>
                <a:latin typeface="Helvetica" pitchFamily="2" charset="0"/>
              </a:rPr>
              <a:t>En cuanto a las lecturas adicionales, Peter Russell tiene una joya algo descuidada de una monografía sobre la heterodoxia dentro del judaísmo del segundo templo y la diversidad sectaria dentro de la Iglesia primitiva. Ernest </a:t>
            </a:r>
            <a:r>
              <a:rPr lang="es-US" dirty="0" err="1">
                <a:effectLst/>
                <a:latin typeface="Helvetica" pitchFamily="2" charset="0"/>
              </a:rPr>
              <a:t>Lemcio</a:t>
            </a:r>
            <a:r>
              <a:rPr lang="es-US" dirty="0">
                <a:effectLst/>
                <a:latin typeface="Helvetica" pitchFamily="2" charset="0"/>
              </a:rPr>
              <a:t> escribió dos artículos sobre “El kerigma unificador del Nuevo Testamento” para el </a:t>
            </a:r>
            <a:r>
              <a:rPr lang="es-US" i="1" dirty="0" err="1">
                <a:effectLst/>
                <a:latin typeface="Helvetica" pitchFamily="2" charset="0"/>
              </a:rPr>
              <a:t>Journal</a:t>
            </a:r>
            <a:r>
              <a:rPr lang="es-US" i="1" dirty="0">
                <a:effectLst/>
                <a:latin typeface="Helvetica" pitchFamily="2" charset="0"/>
              </a:rPr>
              <a:t> </a:t>
            </a:r>
            <a:r>
              <a:rPr lang="es-US" i="1" dirty="0" err="1">
                <a:effectLst/>
                <a:latin typeface="Helvetica" pitchFamily="2" charset="0"/>
              </a:rPr>
              <a:t>for</a:t>
            </a:r>
            <a:r>
              <a:rPr lang="es-US" i="1" dirty="0">
                <a:effectLst/>
                <a:latin typeface="Helvetica" pitchFamily="2" charset="0"/>
              </a:rPr>
              <a:t>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Study</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a:t>
            </a:r>
            <a:r>
              <a:rPr lang="es-US" i="1" dirty="0" err="1">
                <a:effectLst/>
                <a:latin typeface="Helvetica" pitchFamily="2" charset="0"/>
              </a:rPr>
              <a:t>the</a:t>
            </a:r>
            <a:r>
              <a:rPr lang="es-US" i="1" dirty="0">
                <a:effectLst/>
                <a:latin typeface="Helvetica" pitchFamily="2" charset="0"/>
              </a:rPr>
              <a:t> New </a:t>
            </a:r>
            <a:r>
              <a:rPr lang="es-US" i="1" dirty="0" err="1">
                <a:effectLst/>
                <a:latin typeface="Helvetica" pitchFamily="2" charset="0"/>
              </a:rPr>
              <a:t>Testament</a:t>
            </a:r>
            <a:r>
              <a:rPr lang="es-US" dirty="0">
                <a:effectLst/>
                <a:latin typeface="Helvetica" pitchFamily="2" charset="0"/>
              </a:rPr>
              <a:t> (diario para el estudio del Nuevo Testamento), que aparecieron en el 88 y el 90. Además, Andreas </a:t>
            </a:r>
            <a:r>
              <a:rPr lang="es-US" dirty="0" err="1">
                <a:effectLst/>
                <a:latin typeface="Helvetica" pitchFamily="2" charset="0"/>
              </a:rPr>
              <a:t>Köstenberger</a:t>
            </a:r>
            <a:r>
              <a:rPr lang="es-US" dirty="0">
                <a:effectLst/>
                <a:latin typeface="Helvetica" pitchFamily="2" charset="0"/>
              </a:rPr>
              <a:t> tiene un buen artículo sobre “Diversidad y unidad en el Nuevo Testamento”, en un volumen titulado </a:t>
            </a:r>
            <a:r>
              <a:rPr lang="es-US" i="1" dirty="0" err="1">
                <a:effectLst/>
                <a:latin typeface="Helvetica" pitchFamily="2" charset="0"/>
              </a:rPr>
              <a:t>Biblical</a:t>
            </a:r>
            <a:r>
              <a:rPr lang="es-US" i="1" dirty="0">
                <a:effectLst/>
                <a:latin typeface="Helvetica" pitchFamily="2" charset="0"/>
              </a:rPr>
              <a:t> </a:t>
            </a:r>
            <a:r>
              <a:rPr lang="es-US" i="1" dirty="0" err="1">
                <a:effectLst/>
                <a:latin typeface="Helvetica" pitchFamily="2" charset="0"/>
              </a:rPr>
              <a:t>Theology</a:t>
            </a:r>
            <a:r>
              <a:rPr lang="es-US" i="1" dirty="0">
                <a:effectLst/>
                <a:latin typeface="Helvetica" pitchFamily="2" charset="0"/>
              </a:rPr>
              <a:t>: </a:t>
            </a:r>
            <a:r>
              <a:rPr lang="es-US" i="1" dirty="0" err="1">
                <a:effectLst/>
                <a:latin typeface="Helvetica" pitchFamily="2" charset="0"/>
              </a:rPr>
              <a:t>Retrospect</a:t>
            </a:r>
            <a:r>
              <a:rPr lang="es-US" i="1" dirty="0">
                <a:effectLst/>
                <a:latin typeface="Helvetica" pitchFamily="2" charset="0"/>
              </a:rPr>
              <a:t> and </a:t>
            </a:r>
            <a:r>
              <a:rPr lang="es-US" i="1" dirty="0" err="1">
                <a:effectLst/>
                <a:latin typeface="Helvetica" pitchFamily="2" charset="0"/>
              </a:rPr>
              <a:t>Prospect</a:t>
            </a:r>
            <a:r>
              <a:rPr lang="es-US" dirty="0">
                <a:effectLst/>
                <a:latin typeface="Helvetica" pitchFamily="2" charset="0"/>
              </a:rPr>
              <a:t>, (teología </a:t>
            </a:r>
            <a:r>
              <a:rPr lang="es-US" dirty="0" err="1">
                <a:effectLst/>
                <a:latin typeface="Helvetica" pitchFamily="2" charset="0"/>
              </a:rPr>
              <a:t>biblica</a:t>
            </a:r>
            <a:r>
              <a:rPr lang="es-US" dirty="0">
                <a:effectLst/>
                <a:latin typeface="Helvetica" pitchFamily="2" charset="0"/>
              </a:rPr>
              <a:t>: Retrospectiva y prospectiva) editado por Scott </a:t>
            </a:r>
            <a:r>
              <a:rPr lang="es-US" dirty="0" err="1">
                <a:effectLst/>
                <a:latin typeface="Helvetica" pitchFamily="2" charset="0"/>
              </a:rPr>
              <a:t>Hafemann</a:t>
            </a:r>
            <a:r>
              <a:rPr lang="es-US" dirty="0">
                <a:effectLst/>
                <a:latin typeface="Helvetica" pitchFamily="2" charset="0"/>
              </a:rPr>
              <a:t>.</a:t>
            </a:r>
          </a:p>
          <a:p>
            <a:pPr algn="just"/>
            <a:r>
              <a:rPr lang="es-US" dirty="0">
                <a:effectLst/>
                <a:latin typeface="Helvetica" pitchFamily="2" charset="0"/>
              </a:rPr>
              <a:t>Yo suelo mirar el libro de James Dunn, </a:t>
            </a:r>
            <a:r>
              <a:rPr lang="es-US" i="1" dirty="0">
                <a:effectLst/>
                <a:latin typeface="Helvetica" pitchFamily="2" charset="0"/>
              </a:rPr>
              <a:t>Unity and </a:t>
            </a:r>
            <a:r>
              <a:rPr lang="es-US" i="1" dirty="0" err="1">
                <a:effectLst/>
                <a:latin typeface="Helvetica" pitchFamily="2" charset="0"/>
              </a:rPr>
              <a:t>Diversity</a:t>
            </a:r>
            <a:r>
              <a:rPr lang="es-US" i="1" dirty="0">
                <a:effectLst/>
                <a:latin typeface="Helvetica" pitchFamily="2" charset="0"/>
              </a:rPr>
              <a:t> in </a:t>
            </a:r>
            <a:r>
              <a:rPr lang="es-US" i="1" dirty="0" err="1">
                <a:effectLst/>
                <a:latin typeface="Helvetica" pitchFamily="2" charset="0"/>
              </a:rPr>
              <a:t>the</a:t>
            </a:r>
            <a:r>
              <a:rPr lang="es-US" i="1" dirty="0">
                <a:effectLst/>
                <a:latin typeface="Helvetica" pitchFamily="2" charset="0"/>
              </a:rPr>
              <a:t> New </a:t>
            </a:r>
            <a:r>
              <a:rPr lang="es-US" i="1" dirty="0" err="1">
                <a:effectLst/>
                <a:latin typeface="Helvetica" pitchFamily="2" charset="0"/>
              </a:rPr>
              <a:t>Testament</a:t>
            </a:r>
            <a:r>
              <a:rPr lang="es-US" dirty="0">
                <a:effectLst/>
                <a:latin typeface="Helvetica" pitchFamily="2" charset="0"/>
              </a:rPr>
              <a:t> (Unidad y diversidad en el Nuevo Testamento). Es estupendo, pero, en mi opinión, creo que exagera un poco el elemento de la diversidad. Así que, para equilibrar a Dunn, recomiendo el libro de Peter Balla </a:t>
            </a:r>
            <a:r>
              <a:rPr lang="es-US" i="1" dirty="0" err="1">
                <a:effectLst/>
                <a:latin typeface="Helvetica" pitchFamily="2" charset="0"/>
              </a:rPr>
              <a:t>Challenges</a:t>
            </a:r>
            <a:r>
              <a:rPr lang="es-US" i="1" dirty="0">
                <a:effectLst/>
                <a:latin typeface="Helvetica" pitchFamily="2" charset="0"/>
              </a:rPr>
              <a:t> </a:t>
            </a:r>
            <a:r>
              <a:rPr lang="es-US" i="1" dirty="0" err="1">
                <a:effectLst/>
                <a:latin typeface="Helvetica" pitchFamily="2" charset="0"/>
              </a:rPr>
              <a:t>to</a:t>
            </a:r>
            <a:r>
              <a:rPr lang="es-US" i="1" dirty="0">
                <a:effectLst/>
                <a:latin typeface="Helvetica" pitchFamily="2" charset="0"/>
              </a:rPr>
              <a:t> New </a:t>
            </a:r>
            <a:r>
              <a:rPr lang="es-US" i="1" dirty="0" err="1">
                <a:effectLst/>
                <a:latin typeface="Helvetica" pitchFamily="2" charset="0"/>
              </a:rPr>
              <a:t>Testament</a:t>
            </a:r>
            <a:r>
              <a:rPr lang="es-US" i="1" dirty="0">
                <a:effectLst/>
                <a:latin typeface="Helvetica" pitchFamily="2" charset="0"/>
              </a:rPr>
              <a:t> </a:t>
            </a:r>
            <a:r>
              <a:rPr lang="es-US" i="1" dirty="0" err="1">
                <a:effectLst/>
                <a:latin typeface="Helvetica" pitchFamily="2" charset="0"/>
              </a:rPr>
              <a:t>Theology</a:t>
            </a:r>
            <a:r>
              <a:rPr lang="es-US" dirty="0">
                <a:effectLst/>
                <a:latin typeface="Helvetica" pitchFamily="2" charset="0"/>
              </a:rPr>
              <a:t> (Desafíos a la teología del Nuevo Testamento), publicado por </a:t>
            </a:r>
            <a:r>
              <a:rPr lang="es-US" dirty="0" err="1">
                <a:effectLst/>
                <a:latin typeface="Helvetica" pitchFamily="2" charset="0"/>
              </a:rPr>
              <a:t>Hendrickson</a:t>
            </a:r>
            <a:r>
              <a:rPr lang="es-US" dirty="0">
                <a:effectLst/>
                <a:latin typeface="Helvetica" pitchFamily="2" charset="0"/>
              </a:rPr>
              <a:t>.</a:t>
            </a:r>
          </a:p>
          <a:p>
            <a:pPr algn="just"/>
            <a:r>
              <a:rPr lang="es-US" dirty="0">
                <a:effectLst/>
                <a:latin typeface="Helvetica" pitchFamily="2" charset="0"/>
              </a:rPr>
              <a:t>Eso es todo por ahora. En nuestro próximo segmento, vamos a ver lo que se llama “la tesis de Bauer” y la cuestión de si la herejía realmente precedió a la ortodoxia en la iglesia primitiva. Siga aquí para averiguar cuál será la respuesta.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32</a:t>
            </a:fld>
            <a:endParaRPr lang="es-US"/>
          </a:p>
        </p:txBody>
      </p:sp>
    </p:spTree>
    <p:extLst>
      <p:ext uri="{BB962C8B-B14F-4D97-AF65-F5344CB8AC3E}">
        <p14:creationId xmlns:p14="http://schemas.microsoft.com/office/powerpoint/2010/main" val="2989160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Hoy vamos a ver lo que se llama la “tesis de Walter Bauer”, que es la opinión de que, en muchos lugares de la historia de la iglesia, la herejía en realidad precedió a la ortodoxia como la primera forma oficial de cristianismo que llegó a algunos lugares. La tesis de Bauer se basa en la opinión de que la Iglesia comenzó siendo muy diversa y que, con el tiempo, fue uniformada por el poder de los obispos de Roma a lo largo de los siglos siguientes, obispos que impusieron su propia y estrecha versión de la fe y suprimieron a todos los disidentes. Al principio, pues, no existía un único cristianismo, sino muchos cristianismos. Sé que parece una novela de Dan Brown, pero quédese conmigo. Obviamente, puedes ver cómo está relacionado con nuestro último segmento sobre la unidad y la diversidad de la iglesia primitiva.</a:t>
            </a:r>
          </a:p>
          <a:p>
            <a:pPr>
              <a:spcBef>
                <a:spcPts val="1350"/>
              </a:spcBef>
            </a:pPr>
            <a:r>
              <a:rPr lang="es-US" b="1" dirty="0">
                <a:effectLst/>
                <a:latin typeface="Times"/>
              </a:rPr>
              <a:t>La ortodoxia establecida por los apóstoles y sus sucesores</a:t>
            </a:r>
            <a:endParaRPr lang="es-US" dirty="0">
              <a:effectLst/>
              <a:latin typeface="Times"/>
            </a:endParaRPr>
          </a:p>
          <a:p>
            <a:pPr algn="just">
              <a:spcBef>
                <a:spcPts val="675"/>
              </a:spcBef>
            </a:pPr>
            <a:r>
              <a:rPr lang="es-US" dirty="0">
                <a:effectLst/>
                <a:latin typeface="Helvetica" pitchFamily="2" charset="0"/>
              </a:rPr>
              <a:t>Durante mucho tiempo, los comentaristas simplemente aceptaron el veredicto de los padres de la iglesia (como Eusebio) de que los apóstoles y sus sucesores establecieron la fe cristiana, totalmente unida en creencia y doctrina; y luego, más tarde, una federación de falsos maestros apareció en la escena enseñando la herejía. La iglesia desarrolló genealogías de estas herejías y generalmente las remontaron a un individuo—un tal Simón el Mago, que se menciona en el libro de los Hechos en el capítulo 8–o bien, las atribuyeron a la invasión de la filosofía en el ámbito de la iglesia. Así pues, el tema básico era primero la ortodoxia y luego la herejía. Ese era el punto de vista de la iglesia antigua.</a:t>
            </a:r>
          </a:p>
          <a:p>
            <a:pPr algn="just">
              <a:spcBef>
                <a:spcPts val="675"/>
              </a:spcBef>
            </a:pPr>
            <a:br>
              <a:rPr lang="es-US" dirty="0">
                <a:effectLst/>
                <a:latin typeface="Helvetica" pitchFamily="2" charset="0"/>
              </a:rPr>
            </a:br>
            <a:endParaRPr lang="es-US" dirty="0">
              <a:effectLst/>
              <a:latin typeface="Helvetica" pitchFamily="2" charset="0"/>
            </a:endParaRPr>
          </a:p>
          <a:p>
            <a:pPr algn="just"/>
            <a:r>
              <a:rPr lang="es-US" dirty="0">
                <a:effectLst/>
                <a:latin typeface="Times"/>
              </a:rPr>
              <a:t> </a:t>
            </a:r>
            <a:r>
              <a:rPr lang="es-US" dirty="0">
                <a:effectLst/>
                <a:latin typeface="Helvetica" pitchFamily="2" charset="0"/>
              </a:rPr>
              <a:t>Hoy vamos a ver lo que se llama la “tesis de Walter Bauer”, que es la opinión de que, en muchos lugares de la historia de la iglesia, la herejía en realidad precedió a la ortodoxia como la primera forma oficial de cristianismo que llegó a algunos lugares. La tesis de Bauer se basa en la opinión de que la Iglesia comenzó siendo muy diversa y que, con el tiempo, fue uniformada por el poder de los obispos de Roma a lo largo de los siglos siguientes, obispos que impusieron su propia y estrecha versión de la fe y suprimieron a todos los disidentes. Al principio, pues, no existía un único cristianismo, sino muchos cristianismos. Sé que parece una novela de Dan Brown, pero quédese conmigo. Obviamente, puedes ver cómo está relacionado con nuestro último segmento sobre la unidad y la diversidad de la iglesia primitiva.</a:t>
            </a:r>
          </a:p>
          <a:p>
            <a:pPr>
              <a:spcBef>
                <a:spcPts val="1350"/>
              </a:spcBef>
            </a:pPr>
            <a:r>
              <a:rPr lang="es-US" b="1" dirty="0">
                <a:effectLst/>
                <a:latin typeface="Times"/>
              </a:rPr>
              <a:t>La ortodoxia establecida por los apóstoles y sus sucesores</a:t>
            </a:r>
            <a:endParaRPr lang="es-US" dirty="0">
              <a:effectLst/>
              <a:latin typeface="Times"/>
            </a:endParaRPr>
          </a:p>
          <a:p>
            <a:pPr algn="just">
              <a:spcBef>
                <a:spcPts val="675"/>
              </a:spcBef>
            </a:pPr>
            <a:r>
              <a:rPr lang="es-US" dirty="0">
                <a:effectLst/>
                <a:latin typeface="Helvetica" pitchFamily="2" charset="0"/>
              </a:rPr>
              <a:t>Durante mucho tiempo, los comentaristas simplemente aceptaron el veredicto de los padres de la iglesia (como Eusebio) de que los apóstoles y sus sucesores establecieron la fe cristiana, totalmente unida en creencia y doctrina; y luego, más tarde, una federación de falsos maestros apareció en la escena enseñando la herejía. La iglesia desarrolló genealogías de estas herejías y generalmente las remontaron a un individuo—un tal Simón el Mago, que se menciona en el libro de los Hechos en el capítulo 8–o bien, las atribuyeron a la invasión de la filosofía en el ámbito de la iglesia. Así pues, el tema básico era primero la ortodoxia y luego la herejía. Ese era el punto de vista de la iglesia antigua.</a:t>
            </a:r>
          </a:p>
          <a:p>
            <a:pPr>
              <a:spcBef>
                <a:spcPts val="1350"/>
              </a:spcBef>
            </a:pPr>
            <a:r>
              <a:rPr lang="es-US" b="1" dirty="0">
                <a:effectLst/>
                <a:latin typeface="Times"/>
              </a:rPr>
              <a:t>La ortodoxia impuesta por líderes poderosos en siglos posteriores</a:t>
            </a:r>
            <a:endParaRPr lang="es-US" dirty="0">
              <a:effectLst/>
              <a:latin typeface="Times"/>
            </a:endParaRPr>
          </a:p>
          <a:p>
            <a:pPr algn="just">
              <a:spcBef>
                <a:spcPts val="675"/>
              </a:spcBef>
            </a:pPr>
            <a:r>
              <a:rPr lang="es-US" dirty="0">
                <a:effectLst/>
                <a:latin typeface="Helvetica" pitchFamily="2" charset="0"/>
              </a:rPr>
              <a:t>Pero un erudito alemán llamado Walter Bauer trató de darle la vuelta a ese punto de vista. Sostuvo que, en muchos lugares, la herejía precedió a la ortodoxia. Para Bauer, lo que llamamos “ortodoxia” es simplemente el nombre de la opinión que ganó todos los tórridos debates eclesiásticos, debates que tenían que ver más con el poder que con la verdad. La ortodoxia que triunfó fue una amalgama de puntos de vista que se unieron y se convirtieron en el punto de vista consensuado que luego fue impuesto al resto de la iglesia por la iglesia romana. La iglesia entonces reescribió los libros de historia para borrar todo rastro de diversidad y división y hacer parecer que la visión que prevaleció había sido la única que existía al principio.</a:t>
            </a:r>
          </a:p>
          <a:p>
            <a:pPr algn="just"/>
            <a:r>
              <a:rPr lang="es-US" dirty="0">
                <a:effectLst/>
                <a:latin typeface="Helvetica" pitchFamily="2" charset="0"/>
              </a:rPr>
              <a:t>Bauer analizó la historia del cristianismo en lugares como Asia Menor, Egipto, Edesa y Roma, y afirmó que los primeros cristianos de estas zonas eran en su mayoría heterodoxos, o heréticos. Afirmó que los primeros cristianos de Edesa eran marcionistas, y que no hubo una iglesia ortodoxa en Egipto hasta finales del siglo II o principios del III.</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33</a:t>
            </a:fld>
            <a:endParaRPr lang="es-US"/>
          </a:p>
        </p:txBody>
      </p:sp>
    </p:spTree>
    <p:extLst>
      <p:ext uri="{BB962C8B-B14F-4D97-AF65-F5344CB8AC3E}">
        <p14:creationId xmlns:p14="http://schemas.microsoft.com/office/powerpoint/2010/main" val="1384068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Rudolf </a:t>
            </a:r>
            <a:r>
              <a:rPr lang="es-US" b="1" dirty="0" err="1">
                <a:effectLst/>
                <a:latin typeface="Times"/>
              </a:rPr>
              <a:t>Bultmann</a:t>
            </a:r>
            <a:endParaRPr lang="es-US" dirty="0">
              <a:effectLst/>
              <a:latin typeface="Times"/>
            </a:endParaRPr>
          </a:p>
          <a:p>
            <a:pPr algn="just">
              <a:spcBef>
                <a:spcPts val="675"/>
              </a:spcBef>
            </a:pPr>
            <a:r>
              <a:rPr lang="es-US" dirty="0">
                <a:effectLst/>
                <a:latin typeface="Helvetica" pitchFamily="2" charset="0"/>
              </a:rPr>
              <a:t>Podríamos decir que, irónicamente, la tesis de Walter Bauer se convirtió en la ortodoxia académica, y obtuvo el asentimiento de teólogos, incluso como Rudolf </a:t>
            </a:r>
            <a:r>
              <a:rPr lang="es-US" dirty="0" err="1">
                <a:effectLst/>
                <a:latin typeface="Helvetica" pitchFamily="2" charset="0"/>
              </a:rPr>
              <a:t>Bultmann</a:t>
            </a:r>
            <a:r>
              <a:rPr lang="es-US" dirty="0">
                <a:effectLst/>
                <a:latin typeface="Helvetica" pitchFamily="2" charset="0"/>
              </a:rPr>
              <a:t> en el siglo XX, que aceptó la posición de Bauer de que la iglesia era un popurrí de diversidad teológica, sin que surgiera ninguna norma o centro autorizado para la fe hasta siglos después. De hecho, </a:t>
            </a:r>
            <a:r>
              <a:rPr lang="es-US" dirty="0" err="1">
                <a:effectLst/>
                <a:latin typeface="Helvetica" pitchFamily="2" charset="0"/>
              </a:rPr>
              <a:t>Bultmann</a:t>
            </a:r>
            <a:r>
              <a:rPr lang="es-US" dirty="0">
                <a:effectLst/>
                <a:latin typeface="Helvetica" pitchFamily="2" charset="0"/>
              </a:rPr>
              <a:t> popularizó la opinión de que los apóstoles Pablo y Juan tenían algunas tendencias gnósticas innatas.</a:t>
            </a:r>
          </a:p>
          <a:p>
            <a:pPr>
              <a:spcBef>
                <a:spcPts val="1350"/>
              </a:spcBef>
            </a:pPr>
            <a:r>
              <a:rPr lang="es-US" b="1" dirty="0">
                <a:effectLst/>
                <a:latin typeface="Times"/>
              </a:rPr>
              <a:t>Elaine </a:t>
            </a:r>
            <a:r>
              <a:rPr lang="es-US" b="1" dirty="0" err="1">
                <a:effectLst/>
                <a:latin typeface="Times"/>
              </a:rPr>
              <a:t>Pagels</a:t>
            </a:r>
            <a:r>
              <a:rPr lang="es-US" b="1" dirty="0">
                <a:effectLst/>
                <a:latin typeface="Times"/>
              </a:rPr>
              <a:t> y Karen King</a:t>
            </a:r>
            <a:endParaRPr lang="es-US" dirty="0">
              <a:effectLst/>
              <a:latin typeface="Times"/>
            </a:endParaRPr>
          </a:p>
          <a:p>
            <a:pPr algn="just">
              <a:spcBef>
                <a:spcPts val="675"/>
              </a:spcBef>
            </a:pPr>
            <a:r>
              <a:rPr lang="es-US" dirty="0">
                <a:effectLst/>
                <a:latin typeface="Helvetica" pitchFamily="2" charset="0"/>
              </a:rPr>
              <a:t>Otros estudiosos, contemporáneos como Elaine </a:t>
            </a:r>
            <a:r>
              <a:rPr lang="es-US" dirty="0" err="1">
                <a:effectLst/>
                <a:latin typeface="Helvetica" pitchFamily="2" charset="0"/>
              </a:rPr>
              <a:t>Pagels</a:t>
            </a:r>
            <a:r>
              <a:rPr lang="es-US" dirty="0">
                <a:effectLst/>
                <a:latin typeface="Helvetica" pitchFamily="2" charset="0"/>
              </a:rPr>
              <a:t> y Karen King, han popularizado la postura de que es necesario escuchar otros tipos de cristianismo, como los que se encuentran en el Evangelio de Tomás, y que eran tan auténticos y tan espiritualmente edificantes como las versiones ortodoxas del cristianismo que conocemos.</a:t>
            </a:r>
          </a:p>
          <a:p>
            <a:pPr>
              <a:spcBef>
                <a:spcPts val="1350"/>
              </a:spcBef>
            </a:pPr>
            <a:r>
              <a:rPr lang="es-US" b="1" dirty="0">
                <a:effectLst/>
                <a:latin typeface="Times"/>
              </a:rPr>
              <a:t>Helmut </a:t>
            </a:r>
            <a:r>
              <a:rPr lang="es-US" b="1" dirty="0" err="1">
                <a:effectLst/>
                <a:latin typeface="Times"/>
              </a:rPr>
              <a:t>Koester</a:t>
            </a:r>
            <a:r>
              <a:rPr lang="es-US" b="1" dirty="0">
                <a:effectLst/>
                <a:latin typeface="Times"/>
              </a:rPr>
              <a:t> y James Robinson</a:t>
            </a:r>
            <a:endParaRPr lang="es-US" dirty="0">
              <a:effectLst/>
              <a:latin typeface="Times"/>
            </a:endParaRPr>
          </a:p>
          <a:p>
            <a:pPr algn="just">
              <a:spcBef>
                <a:spcPts val="675"/>
              </a:spcBef>
            </a:pPr>
            <a:r>
              <a:rPr lang="es-US" dirty="0">
                <a:effectLst/>
                <a:latin typeface="Helvetica" pitchFamily="2" charset="0"/>
              </a:rPr>
              <a:t>Otros dos estudiosos—Helmut </a:t>
            </a:r>
            <a:r>
              <a:rPr lang="es-US" dirty="0" err="1">
                <a:effectLst/>
                <a:latin typeface="Helvetica" pitchFamily="2" charset="0"/>
              </a:rPr>
              <a:t>Koester</a:t>
            </a:r>
            <a:r>
              <a:rPr lang="es-US" dirty="0">
                <a:effectLst/>
                <a:latin typeface="Helvetica" pitchFamily="2" charset="0"/>
              </a:rPr>
              <a:t> y James Robinson—merecen una mención especial, porque intentaron hacer para el período apostólico lo que Walter Bauer hizo para el siglo II. En lugar de herejía y ortodoxia, prefirieron hablar de trayectorias, que son diferentes caminos o corrientes de la iglesia primitiva que cristalizaron en formas posteriores de cristianismo, como el gnosticismo y lo que llamaríamos la “otra ortodoxia de la iglesia”.</a:t>
            </a:r>
          </a:p>
          <a:p>
            <a:pPr algn="just"/>
            <a:r>
              <a:rPr lang="es-US" dirty="0">
                <a:effectLst/>
                <a:latin typeface="Helvetica" pitchFamily="2" charset="0"/>
              </a:rPr>
              <a:t>Para dar un ejemplo, Helmut </a:t>
            </a:r>
            <a:r>
              <a:rPr lang="es-US" dirty="0" err="1">
                <a:effectLst/>
                <a:latin typeface="Helvetica" pitchFamily="2" charset="0"/>
              </a:rPr>
              <a:t>Koester</a:t>
            </a:r>
            <a:r>
              <a:rPr lang="es-US" dirty="0">
                <a:effectLst/>
                <a:latin typeface="Helvetica" pitchFamily="2" charset="0"/>
              </a:rPr>
              <a:t> dijo esto: “El canon”—el canon bíblico—“fue el resultado de un intento deliberado de excluir ciertas voces del período inicial del cristianismo: herejes, marcionitas, gnósticos, cristianos judíos, quizás también mujeres”. Es responsabilidad del estudioso del Nuevo Testamento ayudar a que esas voces vuelvan a ser escuchadas”.</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34</a:t>
            </a:fld>
            <a:endParaRPr lang="es-US"/>
          </a:p>
        </p:txBody>
      </p:sp>
    </p:spTree>
    <p:extLst>
      <p:ext uri="{BB962C8B-B14F-4D97-AF65-F5344CB8AC3E}">
        <p14:creationId xmlns:p14="http://schemas.microsoft.com/office/powerpoint/2010/main" val="4047140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Opiniones radicalmente diferentes sobre el nacimiento de Jesús</a:t>
            </a:r>
            <a:endParaRPr lang="es-US" dirty="0">
              <a:effectLst/>
              <a:latin typeface="Times"/>
            </a:endParaRPr>
          </a:p>
          <a:p>
            <a:pPr algn="just">
              <a:spcBef>
                <a:spcPts val="675"/>
              </a:spcBef>
            </a:pPr>
            <a:r>
              <a:rPr lang="es-US" dirty="0">
                <a:effectLst/>
                <a:latin typeface="Helvetica" pitchFamily="2" charset="0"/>
              </a:rPr>
              <a:t>En segundo lugar, un ejemplo notable de la diversidad de la iglesia del siglo II es que había tres maestros cristianos en la ciudad de Roma alrededor del año 150 d.C., y todos ellos tenían puntos de vista radicalmente diferentes sobre cosas como el nacimiento de Jesús y, en consecuencia, sobre la naturaleza personal de Jesús: Justino Mártir (un filósofo cristiano), decía que Jesús había nacido de una virgen. Otro maestro, Marción, supuestamente dijo que Jesús no había nacido. Y Valentino, otro maestro cristiano que estuvo en Roma, dijo que Jesús pasó a través de María como el agua que pasa por una tubería, y que tenía un cuerpo compuesto por una especie de elementos psíquicos (o anímicos) y cósmicos.</a:t>
            </a:r>
          </a:p>
          <a:p>
            <a:pPr>
              <a:spcBef>
                <a:spcPts val="1350"/>
              </a:spcBef>
            </a:pPr>
            <a:r>
              <a:rPr lang="es-US" b="1" dirty="0">
                <a:effectLst/>
                <a:latin typeface="Times"/>
              </a:rPr>
              <a:t>Diversidad de escritos gnósticos</a:t>
            </a:r>
            <a:endParaRPr lang="es-US" dirty="0">
              <a:effectLst/>
              <a:latin typeface="Times"/>
            </a:endParaRPr>
          </a:p>
          <a:p>
            <a:pPr algn="just">
              <a:spcBef>
                <a:spcPts val="675"/>
              </a:spcBef>
            </a:pPr>
            <a:r>
              <a:rPr lang="es-US" dirty="0">
                <a:effectLst/>
                <a:latin typeface="Helvetica" pitchFamily="2" charset="0"/>
              </a:rPr>
              <a:t>Los escritos pertenecientes a grupos heterodoxos del siglo II también ponen de manifiesto la amplia diversidad que estaba proliferando. En el Evangelio de Tomás—que creo que fue escrito entre principios y mediados del siglo II—hay una escena en la que Jesús pregunta a tres de sus discípulos a quién se parece, y ellos responden de diversas maneras: Simón Pedro responde que Jesús es como “un ángel justo”, Mateo dice que Jesús es como “un filósofo sabio”, y Tomás alega su incapacidad para describir a Jesús, y supuestamente Tomás tiene razón. Este diálogo representa probablemente a tres grupos diferentes con tres puntos de vista distintos sobre Jesús que los autores del Evangelio de Tomás conocían.</a:t>
            </a:r>
          </a:p>
          <a:p>
            <a:pPr algn="just"/>
            <a:r>
              <a:rPr lang="es-US" dirty="0">
                <a:effectLst/>
                <a:latin typeface="Helvetica" pitchFamily="2" charset="0"/>
              </a:rPr>
              <a:t>También está el tratado gnóstico, </a:t>
            </a:r>
            <a:r>
              <a:rPr lang="es-US" i="1" dirty="0">
                <a:effectLst/>
                <a:latin typeface="Helvetica" pitchFamily="2" charset="0"/>
              </a:rPr>
              <a:t>El testimonio de la verdad</a:t>
            </a:r>
            <a:r>
              <a:rPr lang="es-US" dirty="0">
                <a:effectLst/>
                <a:latin typeface="Helvetica" pitchFamily="2" charset="0"/>
              </a:rPr>
              <a:t>, que denigra a los que se llaman cristianos pero ignoran de Cristo y el destino humano. Conoce a otros grupos y los considera inferiores por su falta de conocimiento.</a:t>
            </a:r>
          </a:p>
          <a:p>
            <a:pPr algn="just"/>
            <a:r>
              <a:rPr lang="es-US" dirty="0">
                <a:effectLst/>
                <a:latin typeface="Helvetica" pitchFamily="2" charset="0"/>
              </a:rPr>
              <a:t>En otro texto, el Apocalipsis de Adán—un escrito gnóstico de algún lugar entre los siglos II y IV–, Adán describe trece puntos de vista erróneos sobre el Iluminador del conocimiento (que es Jesús), y los correlaciona con trece reinos. Los reinos descritos en el Apocalipsis de Adán se correlacionan con uno de los muchos sistemas gnósticos que se relacionaban en gran medida con la forma de la venida de Jesús, y el séptimo reino parece un cruce entre una cristología angélica y el adopcionismo—discutiremos esos términos más adelante–. Y, mientras que el decimotercer reino descrito hace eco muy probablemente de la cristología del </a:t>
            </a:r>
            <a:r>
              <a:rPr lang="es-US" i="1" dirty="0">
                <a:effectLst/>
                <a:latin typeface="Helvetica" pitchFamily="2" charset="0"/>
              </a:rPr>
              <a:t>logos</a:t>
            </a:r>
            <a:r>
              <a:rPr lang="es-US" dirty="0">
                <a:effectLst/>
                <a:latin typeface="Helvetica" pitchFamily="2" charset="0"/>
              </a:rPr>
              <a:t>, la idea de que el Verbo se hizo carne, iba a ser muy común en la iglesia ortodoxa.</a:t>
            </a:r>
          </a:p>
          <a:p>
            <a:pPr algn="just"/>
            <a:r>
              <a:rPr lang="es-US" dirty="0">
                <a:effectLst/>
                <a:latin typeface="Helvetica" pitchFamily="2" charset="0"/>
              </a:rPr>
              <a:t>Así pues, Bauer tiene parte de razón. No hubo un único período de pureza doctrinal. Hubo diversidad al principio, y esa diversidad se intensificó en el siglo II. Pero también podemos hacer una serie de respuestas críticas a Bauer.</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36</a:t>
            </a:fld>
            <a:endParaRPr lang="es-US"/>
          </a:p>
        </p:txBody>
      </p:sp>
    </p:spTree>
    <p:extLst>
      <p:ext uri="{BB962C8B-B14F-4D97-AF65-F5344CB8AC3E}">
        <p14:creationId xmlns:p14="http://schemas.microsoft.com/office/powerpoint/2010/main" val="3164246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Advertencias contra la falsa enseñanza</a:t>
            </a:r>
            <a:endParaRPr lang="es-US" dirty="0">
              <a:effectLst/>
              <a:latin typeface="Times"/>
            </a:endParaRPr>
          </a:p>
          <a:p>
            <a:pPr algn="just">
              <a:spcBef>
                <a:spcPts val="675"/>
              </a:spcBef>
            </a:pPr>
            <a:r>
              <a:rPr lang="es-US" dirty="0">
                <a:effectLst/>
                <a:latin typeface="Helvetica" pitchFamily="2" charset="0"/>
              </a:rPr>
              <a:t>En el lado negativo, se insiste mucho en los peligros de las creencias falsas, fraudulentas e inseguras. Pablo puede advertir en 1 Corintios y en Gálatas sobre los que proclaman un evangelio diferente. Y en 2 Corintios, Pablo advierte sobre los que predican un Jesús diferente, lo que, por supuesto, supone que había un evangelio correcto, una visión correcta de Jesús, y que es ampliamente compartida.</a:t>
            </a:r>
          </a:p>
          <a:p>
            <a:pPr algn="just"/>
            <a:r>
              <a:rPr lang="es-US" dirty="0">
                <a:effectLst/>
                <a:latin typeface="Helvetica" pitchFamily="2" charset="0"/>
              </a:rPr>
              <a:t>En otros lugares, se puede ver a personas que no son llamadas herejes o heterodoxas, pero fueron censuradas como falsas; no son verdaderas, ni auténticas, ni seguras. Y Pablo describe a estos falsos creyentes que se colaron en Antioquía para espiar la libertad de la iglesia gentil, o a los falsos profetas que llegaron a Corinto, y advierte a Timoteo de los falsos maestros que llegan a Éfeso, y le insta a guardar la fe de todo error.</a:t>
            </a:r>
          </a:p>
          <a:p>
            <a:pPr algn="just"/>
            <a:r>
              <a:rPr lang="es-US" dirty="0">
                <a:effectLst/>
                <a:latin typeface="Helvetica" pitchFamily="2" charset="0"/>
              </a:rPr>
              <a:t>En el libro de Tito, Pablo advierte de los falsos profetas. Las Epístolas Pastorales en su conjunto, se centran en los peligros del mito, que es una especie de narración herética sobre los orígenes cósmicos y humanos. En las Epístolas de Juan, éste califica de engañadores a los que afirman que Jesús no vino en carne.</a:t>
            </a:r>
          </a:p>
          <a:p>
            <a:pPr algn="just"/>
            <a:r>
              <a:rPr lang="es-US" dirty="0">
                <a:effectLst/>
                <a:latin typeface="Helvetica" pitchFamily="2" charset="0"/>
              </a:rPr>
              <a:t>Ahora bien, podemos regatear sobre la autoría y la datación de estos escritos del </a:t>
            </a:r>
            <a:r>
              <a:rPr lang="es-US" dirty="0" err="1">
                <a:effectLst/>
                <a:latin typeface="Helvetica" pitchFamily="2" charset="0"/>
              </a:rPr>
              <a:t>nt</a:t>
            </a:r>
            <a:r>
              <a:rPr lang="es-US" dirty="0">
                <a:effectLst/>
                <a:latin typeface="Helvetica" pitchFamily="2" charset="0"/>
              </a:rPr>
              <a:t>, pero creo que es seguro decir que el intento de distinguir entre las enseñanzas verdaderas, auténticas y seguras como la fe de las creencias falsas, fraudulentas y erróneas inseguras apareció muy, muy temprano.</a:t>
            </a:r>
          </a:p>
          <a:p>
            <a:pPr>
              <a:spcBef>
                <a:spcPts val="1350"/>
              </a:spcBef>
            </a:pPr>
            <a:r>
              <a:rPr lang="es-US" b="1" dirty="0">
                <a:effectLst/>
                <a:latin typeface="Times"/>
              </a:rPr>
              <a:t>El grupo herético mencionado en Apocalipsis 2:15</a:t>
            </a:r>
            <a:endParaRPr lang="es-US" dirty="0">
              <a:effectLst/>
              <a:latin typeface="Times"/>
            </a:endParaRPr>
          </a:p>
          <a:p>
            <a:pPr algn="just">
              <a:spcBef>
                <a:spcPts val="675"/>
              </a:spcBef>
            </a:pPr>
            <a:r>
              <a:rPr lang="es-US" dirty="0">
                <a:effectLst/>
                <a:latin typeface="Helvetica" pitchFamily="2" charset="0"/>
              </a:rPr>
              <a:t>En segundo lugar, en contra de Bauer, cuando miramos Apocalipsis 2, en las iglesias de Éfeso y Pérgamo, vemos la mención de un grupo de nicolaítas, que parece ser una secta cristiana distinguible que tiene un nombre y quizás incluso un cuerpo de doctrina reconocible, o al menos un conjunto de prácticas que los distinguen.</a:t>
            </a:r>
          </a:p>
          <a:p>
            <a:pPr algn="just"/>
            <a:r>
              <a:rPr lang="es-US" dirty="0">
                <a:effectLst/>
                <a:latin typeface="Helvetica" pitchFamily="2" charset="0"/>
              </a:rPr>
              <a:t>Me gusta lo que dice Howard Marshall sobre ellos, dice: “Se les conoce así por el nombre de su líder, real o imaginario, de la misma manera que se identificaron grupos posteriores de herejes. Este es, hasta donde yo sé, el primer ejemplo de un procedimiento de este tipo, y es muy significativo porque demuestra que ya en los tiempos del Nuevo Testamento era posible identificar y etiquetar a un grupo considerado herético. En otras palabras, las líneas ya estaban siendo claramente trazadas”. Esa es una buena frase de Marshall.</a:t>
            </a:r>
          </a:p>
          <a:p>
            <a:pPr algn="just"/>
            <a:r>
              <a:rPr lang="es-US" dirty="0">
                <a:effectLst/>
                <a:latin typeface="Helvetica" pitchFamily="2" charset="0"/>
              </a:rPr>
              <a:t>Así que, al final del periodo del </a:t>
            </a:r>
            <a:r>
              <a:rPr lang="es-US" dirty="0" err="1">
                <a:effectLst/>
                <a:latin typeface="Helvetica" pitchFamily="2" charset="0"/>
              </a:rPr>
              <a:t>nt</a:t>
            </a:r>
            <a:r>
              <a:rPr lang="es-US" dirty="0">
                <a:effectLst/>
                <a:latin typeface="Helvetica" pitchFamily="2" charset="0"/>
              </a:rPr>
              <a:t>, al menos en los años 90 </a:t>
            </a:r>
            <a:r>
              <a:rPr lang="es-US" dirty="0" err="1">
                <a:effectLst/>
                <a:latin typeface="Helvetica" pitchFamily="2" charset="0"/>
              </a:rPr>
              <a:t>d.C</a:t>
            </a:r>
            <a:r>
              <a:rPr lang="es-US" dirty="0">
                <a:effectLst/>
                <a:latin typeface="Helvetica" pitchFamily="2" charset="0"/>
              </a:rPr>
              <a:t>, cuando se escribió el Apocalipsis de Juan, vemos surgir grupos heréticos con nombre, lo que significa que no fue simplemente una invención posterior de la iglesia del siglo II.</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37</a:t>
            </a:fld>
            <a:endParaRPr lang="es-US"/>
          </a:p>
        </p:txBody>
      </p:sp>
    </p:spTree>
    <p:extLst>
      <p:ext uri="{BB962C8B-B14F-4D97-AF65-F5344CB8AC3E}">
        <p14:creationId xmlns:p14="http://schemas.microsoft.com/office/powerpoint/2010/main" val="1112269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Es cierto que en el este de Siria apareció primero una versión heterodoxa del cristianismo, que era una forma de cristianismo judío que iba en una dirección gnóstica, como la asociada con el Evangelio de Tomás, o bien una forma de </a:t>
            </a:r>
            <a:r>
              <a:rPr lang="es-US" dirty="0" err="1">
                <a:effectLst/>
                <a:latin typeface="Helvetica" pitchFamily="2" charset="0"/>
              </a:rPr>
              <a:t>encratismo</a:t>
            </a:r>
            <a:r>
              <a:rPr lang="es-US" dirty="0">
                <a:effectLst/>
                <a:latin typeface="Helvetica" pitchFamily="2" charset="0"/>
              </a:rPr>
              <a:t> asociada con </a:t>
            </a:r>
            <a:r>
              <a:rPr lang="es-US" dirty="0" err="1">
                <a:effectLst/>
                <a:latin typeface="Helvetica" pitchFamily="2" charset="0"/>
              </a:rPr>
              <a:t>Tatiano</a:t>
            </a:r>
            <a:r>
              <a:rPr lang="es-US" dirty="0">
                <a:effectLst/>
                <a:latin typeface="Helvetica" pitchFamily="2" charset="0"/>
              </a:rPr>
              <a:t>, que era muy ascética. Así que, aunque las formas heterodoxas del cristianismo podrían haber llegado primero a la Siria oriental, creo que esas formas fueron a su vez una ruptura de las variedades proto-ortodoxas.</a:t>
            </a:r>
          </a:p>
          <a:p>
            <a:pPr>
              <a:spcBef>
                <a:spcPts val="1350"/>
              </a:spcBef>
            </a:pPr>
            <a:r>
              <a:rPr lang="es-US" b="1" dirty="0">
                <a:effectLst/>
                <a:latin typeface="Times"/>
              </a:rPr>
              <a:t>Caminos menos transitados por una razón</a:t>
            </a:r>
            <a:endParaRPr lang="es-US" dirty="0">
              <a:effectLst/>
              <a:latin typeface="Times"/>
            </a:endParaRPr>
          </a:p>
          <a:p>
            <a:pPr algn="just">
              <a:spcBef>
                <a:spcPts val="675"/>
              </a:spcBef>
            </a:pPr>
            <a:r>
              <a:rPr lang="es-US" dirty="0">
                <a:effectLst/>
                <a:latin typeface="Helvetica" pitchFamily="2" charset="0"/>
              </a:rPr>
              <a:t>En cuarto lugar, estas formas minoritarias o alternativas de cristianismo crecieron cada vez más en el siglo II, y no siempre recibieron un trato justo por parte de sus críticos. A menudo estas herejías perseguían lo que se consideraba fines genuinamente nobles, como la construcción de una teodicea—usted sabe, explicar la existencia del mal mientras se intentaba una integración del teísmo cristiano con una cosmogonía platónica; eso es lo que era el gnosticismo, creo–. De alguna manera estaban tratando de mantener una alta cristología en conjunto con un desprecio platónico por el mundo material. Así es como se obtiene la herejía del docetismo.</a:t>
            </a:r>
          </a:p>
          <a:p>
            <a:pPr algn="just"/>
            <a:r>
              <a:rPr lang="es-US" dirty="0">
                <a:effectLst/>
                <a:latin typeface="Helvetica" pitchFamily="2" charset="0"/>
              </a:rPr>
              <a:t>Algunos intentaban salvaguardar la unicidad de Dios, como el </a:t>
            </a:r>
            <a:r>
              <a:rPr lang="es-US" dirty="0" err="1">
                <a:effectLst/>
                <a:latin typeface="Helvetica" pitchFamily="2" charset="0"/>
              </a:rPr>
              <a:t>modalismo</a:t>
            </a:r>
            <a:r>
              <a:rPr lang="es-US" dirty="0">
                <a:effectLst/>
                <a:latin typeface="Helvetica" pitchFamily="2" charset="0"/>
              </a:rPr>
              <a:t>, o conservar la monarquía del Padre sin menospreciar completamente la naturaleza divina del Hijo: eso es el </a:t>
            </a:r>
            <a:r>
              <a:rPr lang="es-US" dirty="0" err="1">
                <a:effectLst/>
                <a:latin typeface="Helvetica" pitchFamily="2" charset="0"/>
              </a:rPr>
              <a:t>subordinacionismo</a:t>
            </a:r>
            <a:r>
              <a:rPr lang="es-US" dirty="0">
                <a:effectLst/>
                <a:latin typeface="Helvetica" pitchFamily="2" charset="0"/>
              </a:rPr>
              <a:t>. Ah, y no se preocupe, más adelante analizaremos en profundidad muchos de estos términos. Las herejías no trataban de socavar la creencia en Cristo; más bien intentaban contextualizarla, explicar de nuevo su coherencia y hacerla aceptable en el marco cultural existente utilizando los recursos filosóficos que tenían a mano.</a:t>
            </a:r>
          </a:p>
          <a:p>
            <a:pPr algn="just"/>
            <a:r>
              <a:rPr lang="es-US" dirty="0">
                <a:effectLst/>
                <a:latin typeface="Helvetica" pitchFamily="2" charset="0"/>
              </a:rPr>
              <a:t>Sin embargo, estos sistemas de creencias disidentes fueron en general rechazados, ya que no se consideraban construidos sobre bases apostólicas. Al parecer, carecían de justificación bíblica y tenían una coherencia interna cuestionable, o bien presentaban consecuencias dudosas para la vida cotidiana. No es que estos puntos de vista fueran suprimidos por un grupo de obispos empeñados en imponer su propio y estrecho dogma en una iglesia que, por lo demás, era deliberadamente diversa y conscientemente pluralista, y que toleraba tanto las cristologías gnósticas como las elevadas.</a:t>
            </a:r>
          </a:p>
          <a:p>
            <a:pPr algn="just"/>
            <a:r>
              <a:rPr lang="es-US" dirty="0">
                <a:effectLst/>
                <a:latin typeface="Helvetica" pitchFamily="2" charset="0"/>
              </a:rPr>
              <a:t>Mucho más probable es que el Jesús del Apocalipsis copto de Pedro fuera descartado porque no estaba de acuerdo con las Escrituras. El docetismo, donde Jesús no tenía su cuerpo físico, se consideraba dudoso porque se burlaba de la cruz y de la Cena del Señor. El </a:t>
            </a:r>
            <a:r>
              <a:rPr lang="es-US" dirty="0" err="1">
                <a:effectLst/>
                <a:latin typeface="Helvetica" pitchFamily="2" charset="0"/>
              </a:rPr>
              <a:t>subordinacionismo</a:t>
            </a:r>
            <a:r>
              <a:rPr lang="es-US" dirty="0">
                <a:effectLst/>
                <a:latin typeface="Helvetica" pitchFamily="2" charset="0"/>
              </a:rPr>
              <a:t>, donde Jesús es un mini Dios, que fue censurado porque desgarraba el tejido del evangelio e implicaba que el culto de la Iglesia a Jesús era blasfemo porque Jesús era sólo una criatura celestial. Y el </a:t>
            </a:r>
            <a:r>
              <a:rPr lang="es-US" dirty="0" err="1">
                <a:effectLst/>
                <a:latin typeface="Helvetica" pitchFamily="2" charset="0"/>
              </a:rPr>
              <a:t>modalismo</a:t>
            </a:r>
            <a:r>
              <a:rPr lang="es-US" dirty="0">
                <a:effectLst/>
                <a:latin typeface="Helvetica" pitchFamily="2" charset="0"/>
              </a:rPr>
              <a:t>, la visión de que es un solo Dios con tres marcas de cara diferentes, que fue rechazado sobre la base de que convirtió el bautismo de Jesús en un momento ridículo de ventriloquia divina.</a:t>
            </a:r>
          </a:p>
          <a:p>
            <a:pPr algn="just"/>
            <a:r>
              <a:rPr lang="es-US" dirty="0">
                <a:effectLst/>
                <a:latin typeface="Helvetica" pitchFamily="2" charset="0"/>
              </a:rPr>
              <a:t>Por poner un ejemplo concreto, </a:t>
            </a:r>
            <a:r>
              <a:rPr lang="es-US" dirty="0" err="1">
                <a:effectLst/>
                <a:latin typeface="Helvetica" pitchFamily="2" charset="0"/>
              </a:rPr>
              <a:t>Simon</a:t>
            </a:r>
            <a:r>
              <a:rPr lang="es-US" dirty="0">
                <a:effectLst/>
                <a:latin typeface="Helvetica" pitchFamily="2" charset="0"/>
              </a:rPr>
              <a:t> </a:t>
            </a:r>
            <a:r>
              <a:rPr lang="es-US" dirty="0" err="1">
                <a:effectLst/>
                <a:latin typeface="Helvetica" pitchFamily="2" charset="0"/>
              </a:rPr>
              <a:t>Gathercole</a:t>
            </a:r>
            <a:r>
              <a:rPr lang="es-US" dirty="0">
                <a:effectLst/>
                <a:latin typeface="Helvetica" pitchFamily="2" charset="0"/>
              </a:rPr>
              <a:t>, un erudito británico, afirma que el Evangelio de Judas no fraguó porque presenta a un Jesús incorpóreo, a un Jesús sin amor y a un Jesús sin sufrimiento, lo que para muchos no lo convierte en un objeto atractivo de veneración. La mayoría de las primeras herejías demuestran, como dijo Jerry </a:t>
            </a:r>
            <a:r>
              <a:rPr lang="es-US" dirty="0" err="1">
                <a:effectLst/>
                <a:latin typeface="Helvetica" pitchFamily="2" charset="0"/>
              </a:rPr>
              <a:t>Seinfeld</a:t>
            </a:r>
            <a:r>
              <a:rPr lang="es-US" dirty="0">
                <a:effectLst/>
                <a:latin typeface="Helvetica" pitchFamily="2" charset="0"/>
              </a:rPr>
              <a:t>, que “a veces el camino menos transitado lo es por una buena razón”.</a:t>
            </a:r>
          </a:p>
          <a:p>
            <a:pPr>
              <a:spcBef>
                <a:spcPts val="1350"/>
              </a:spcBef>
            </a:pPr>
            <a:br>
              <a:rPr lang="es-US" dirty="0">
                <a:effectLst/>
                <a:latin typeface="Helvetica" pitchFamily="2" charset="0"/>
              </a:rPr>
            </a:br>
            <a:r>
              <a:rPr lang="es-US" b="1" dirty="0">
                <a:effectLst/>
                <a:latin typeface="Times"/>
              </a:rPr>
              <a:t>Dos modelos con potencial</a:t>
            </a:r>
            <a:endParaRPr lang="es-US" dirty="0">
              <a:effectLst/>
              <a:latin typeface="Times"/>
            </a:endParaRPr>
          </a:p>
          <a:p>
            <a:pPr algn="just">
              <a:spcBef>
                <a:spcPts val="675"/>
              </a:spcBef>
            </a:pPr>
            <a:r>
              <a:rPr lang="es-US" dirty="0">
                <a:effectLst/>
                <a:latin typeface="Helvetica" pitchFamily="2" charset="0"/>
              </a:rPr>
              <a:t>Una quinta razón para rechazar la tesis de Bauer es que, cuando se trata del modelo de la unidad y la diversidad de la iglesia primitiva, creo que tenemos que rechazar el modelo clásico de los padres de la iglesia, pero también la tesis de Bauer y el modelo de las trayectorias; creo que también son insuficientes. Prefiero a </a:t>
            </a:r>
            <a:r>
              <a:rPr lang="es-US" dirty="0" err="1">
                <a:effectLst/>
                <a:latin typeface="Helvetica" pitchFamily="2" charset="0"/>
              </a:rPr>
              <a:t>Arland</a:t>
            </a:r>
            <a:r>
              <a:rPr lang="es-US" dirty="0">
                <a:effectLst/>
                <a:latin typeface="Helvetica" pitchFamily="2" charset="0"/>
              </a:rPr>
              <a:t> </a:t>
            </a:r>
            <a:r>
              <a:rPr lang="es-US" dirty="0" err="1">
                <a:effectLst/>
                <a:latin typeface="Helvetica" pitchFamily="2" charset="0"/>
              </a:rPr>
              <a:t>Hultgren</a:t>
            </a:r>
            <a:r>
              <a:rPr lang="es-US" dirty="0">
                <a:effectLst/>
                <a:latin typeface="Helvetica" pitchFamily="2" charset="0"/>
              </a:rPr>
              <a:t>, que identifica una amplia corriente de cristianismo proto-ortodoxo, y Larry Hurtado tiene su propio modelo en el que habla de “diversidad interactiva” en la iglesia primitiva.</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Para recapitular, Walter Bauer hizo algunos buenos puntos: La iglesia era diversa, comenzando en el primer siglo y definitivamente en el segundo, pero aparte de eso, no mucho de su tesis ha resistido la prueba del tiempo. Además, vemos que, en el </a:t>
            </a:r>
            <a:r>
              <a:rPr lang="es-US" dirty="0" err="1">
                <a:effectLst/>
                <a:latin typeface="Helvetica" pitchFamily="2" charset="0"/>
              </a:rPr>
              <a:t>nt</a:t>
            </a:r>
            <a:r>
              <a:rPr lang="es-US" dirty="0">
                <a:effectLst/>
                <a:latin typeface="Helvetica" pitchFamily="2" charset="0"/>
              </a:rPr>
              <a:t>, ya hay semillas germinales de la ortodoxia, lo que llamamos “proto-ortodoxia”, y el intento de diferenciar las creencias verdaderas y falsas parece, ciertamente haber estado allí desde el principio con el tiempo de Pablo.</a:t>
            </a:r>
          </a:p>
          <a:p>
            <a:pPr algn="just"/>
            <a:r>
              <a:rPr lang="es-US" dirty="0">
                <a:effectLst/>
                <a:latin typeface="Helvetica" pitchFamily="2" charset="0"/>
              </a:rPr>
              <a:t>A finales del siglo I, ya vemos cómo se nombra y avergüenza a grupos heréticos como los nicolaítas. En la proliferación de grupos cristianos en el siglo II, no todos eran iguales en tamaño o influencia, y muchos eran claramente derivados de las iglesias proto-ortodoxas. Estos otros cristianismos no fueron necesariamente suprimidos, sino que simplemente no lograron ganar consenso o conversos a su causa y simplemente se desvanecieron en el olvido.</a:t>
            </a:r>
          </a:p>
          <a:p>
            <a:pPr algn="just"/>
            <a:r>
              <a:rPr lang="es-US" dirty="0">
                <a:effectLst/>
                <a:latin typeface="Helvetica" pitchFamily="2" charset="0"/>
              </a:rPr>
              <a:t>En cuanto a otras lecturas, es obvio que debería leer el libro de Walter Bauer </a:t>
            </a:r>
            <a:r>
              <a:rPr lang="es-US" i="1" dirty="0" err="1">
                <a:effectLst/>
                <a:latin typeface="Helvetica" pitchFamily="2" charset="0"/>
              </a:rPr>
              <a:t>Orthodoxy</a:t>
            </a:r>
            <a:r>
              <a:rPr lang="es-US" i="1" dirty="0">
                <a:effectLst/>
                <a:latin typeface="Helvetica" pitchFamily="2" charset="0"/>
              </a:rPr>
              <a:t> and </a:t>
            </a:r>
            <a:r>
              <a:rPr lang="es-US" i="1" dirty="0" err="1">
                <a:effectLst/>
                <a:latin typeface="Helvetica" pitchFamily="2" charset="0"/>
              </a:rPr>
              <a:t>Heresy</a:t>
            </a:r>
            <a:r>
              <a:rPr lang="es-US" i="1" dirty="0">
                <a:effectLst/>
                <a:latin typeface="Helvetica" pitchFamily="2" charset="0"/>
              </a:rPr>
              <a:t> in </a:t>
            </a:r>
            <a:r>
              <a:rPr lang="es-US" i="1" dirty="0" err="1">
                <a:effectLst/>
                <a:latin typeface="Helvetica" pitchFamily="2" charset="0"/>
              </a:rPr>
              <a:t>Earliest</a:t>
            </a:r>
            <a:r>
              <a:rPr lang="es-US" i="1" dirty="0">
                <a:effectLst/>
                <a:latin typeface="Helvetica" pitchFamily="2" charset="0"/>
              </a:rPr>
              <a:t> </a:t>
            </a:r>
            <a:r>
              <a:rPr lang="es-US" i="1" dirty="0" err="1">
                <a:effectLst/>
                <a:latin typeface="Helvetica" pitchFamily="2" charset="0"/>
              </a:rPr>
              <a:t>Christianity</a:t>
            </a:r>
            <a:r>
              <a:rPr lang="es-US" dirty="0">
                <a:effectLst/>
                <a:latin typeface="Helvetica" pitchFamily="2" charset="0"/>
              </a:rPr>
              <a:t> (Ortodoxia y herejía en el cristianismo primitivo), y luego podría leer el libro de Helmut </a:t>
            </a:r>
            <a:r>
              <a:rPr lang="es-US" dirty="0" err="1">
                <a:effectLst/>
                <a:latin typeface="Helvetica" pitchFamily="2" charset="0"/>
              </a:rPr>
              <a:t>Koester</a:t>
            </a:r>
            <a:r>
              <a:rPr lang="es-US" dirty="0">
                <a:effectLst/>
                <a:latin typeface="Helvetica" pitchFamily="2" charset="0"/>
              </a:rPr>
              <a:t> y James Robinson </a:t>
            </a:r>
            <a:r>
              <a:rPr lang="es-US" i="1" dirty="0" err="1">
                <a:effectLst/>
                <a:latin typeface="Helvetica" pitchFamily="2" charset="0"/>
              </a:rPr>
              <a:t>Trajectories</a:t>
            </a:r>
            <a:r>
              <a:rPr lang="es-US" i="1" dirty="0">
                <a:effectLst/>
                <a:latin typeface="Helvetica" pitchFamily="2" charset="0"/>
              </a:rPr>
              <a:t> </a:t>
            </a:r>
            <a:r>
              <a:rPr lang="es-US" i="1" dirty="0" err="1">
                <a:effectLst/>
                <a:latin typeface="Helvetica" pitchFamily="2" charset="0"/>
              </a:rPr>
              <a:t>Through</a:t>
            </a:r>
            <a:r>
              <a:rPr lang="es-US" i="1" dirty="0">
                <a:effectLst/>
                <a:latin typeface="Helvetica" pitchFamily="2" charset="0"/>
              </a:rPr>
              <a:t> </a:t>
            </a:r>
            <a:r>
              <a:rPr lang="es-US" i="1" dirty="0" err="1">
                <a:effectLst/>
                <a:latin typeface="Helvetica" pitchFamily="2" charset="0"/>
              </a:rPr>
              <a:t>Early</a:t>
            </a:r>
            <a:r>
              <a:rPr lang="es-US" i="1" dirty="0">
                <a:effectLst/>
                <a:latin typeface="Helvetica" pitchFamily="2" charset="0"/>
              </a:rPr>
              <a:t> </a:t>
            </a:r>
            <a:r>
              <a:rPr lang="es-US" i="1" dirty="0" err="1">
                <a:effectLst/>
                <a:latin typeface="Helvetica" pitchFamily="2" charset="0"/>
              </a:rPr>
              <a:t>Christianity</a:t>
            </a:r>
            <a:r>
              <a:rPr lang="es-US" dirty="0">
                <a:effectLst/>
                <a:latin typeface="Helvetica" pitchFamily="2" charset="0"/>
              </a:rPr>
              <a:t> (Trayectorias a través del cristianismo primitivo), así como </a:t>
            </a:r>
            <a:r>
              <a:rPr lang="es-US" i="1" dirty="0">
                <a:effectLst/>
                <a:latin typeface="Helvetica" pitchFamily="2" charset="0"/>
              </a:rPr>
              <a:t>Cristianismos perdidos</a:t>
            </a:r>
            <a:r>
              <a:rPr lang="es-US" dirty="0">
                <a:effectLst/>
                <a:latin typeface="Helvetica" pitchFamily="2" charset="0"/>
              </a:rPr>
              <a:t> de Bart </a:t>
            </a:r>
            <a:r>
              <a:rPr lang="es-US" dirty="0" err="1">
                <a:effectLst/>
                <a:latin typeface="Helvetica" pitchFamily="2" charset="0"/>
              </a:rPr>
              <a:t>Ehrman</a:t>
            </a:r>
            <a:r>
              <a:rPr lang="es-US" dirty="0">
                <a:effectLst/>
                <a:latin typeface="Helvetica" pitchFamily="2" charset="0"/>
              </a:rPr>
              <a:t>. Para responder a esas opiniones, recomiendo encarecidamente el libro de Andreas </a:t>
            </a:r>
            <a:r>
              <a:rPr lang="es-US" dirty="0" err="1">
                <a:effectLst/>
                <a:latin typeface="Helvetica" pitchFamily="2" charset="0"/>
              </a:rPr>
              <a:t>Köstenberger</a:t>
            </a:r>
            <a:r>
              <a:rPr lang="es-US" dirty="0">
                <a:effectLst/>
                <a:latin typeface="Helvetica" pitchFamily="2" charset="0"/>
              </a:rPr>
              <a:t> y Michael Kruger,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Heresy</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a:t>
            </a:r>
            <a:r>
              <a:rPr lang="es-US" i="1" dirty="0" err="1">
                <a:effectLst/>
                <a:latin typeface="Helvetica" pitchFamily="2" charset="0"/>
              </a:rPr>
              <a:t>Orthodoxy</a:t>
            </a:r>
            <a:r>
              <a:rPr lang="es-US" dirty="0">
                <a:effectLst/>
                <a:latin typeface="Helvetica" pitchFamily="2" charset="0"/>
              </a:rPr>
              <a:t> (La herejía de la ortodoxia). También hay un buen volumen editado por Paul Hartog, titulado </a:t>
            </a:r>
            <a:r>
              <a:rPr lang="es-US" i="1" dirty="0" err="1">
                <a:effectLst/>
                <a:latin typeface="Helvetica" pitchFamily="2" charset="0"/>
              </a:rPr>
              <a:t>Orthodoxy</a:t>
            </a:r>
            <a:r>
              <a:rPr lang="es-US" i="1" dirty="0">
                <a:effectLst/>
                <a:latin typeface="Helvetica" pitchFamily="2" charset="0"/>
              </a:rPr>
              <a:t> and </a:t>
            </a:r>
            <a:r>
              <a:rPr lang="es-US" i="1" dirty="0" err="1">
                <a:effectLst/>
                <a:latin typeface="Helvetica" pitchFamily="2" charset="0"/>
              </a:rPr>
              <a:t>Heresy</a:t>
            </a:r>
            <a:r>
              <a:rPr lang="es-US" i="1" dirty="0">
                <a:effectLst/>
                <a:latin typeface="Helvetica" pitchFamily="2" charset="0"/>
              </a:rPr>
              <a:t> in </a:t>
            </a:r>
            <a:r>
              <a:rPr lang="es-US" i="1" dirty="0" err="1">
                <a:effectLst/>
                <a:latin typeface="Helvetica" pitchFamily="2" charset="0"/>
              </a:rPr>
              <a:t>Early</a:t>
            </a:r>
            <a:r>
              <a:rPr lang="es-US" i="1" dirty="0">
                <a:effectLst/>
                <a:latin typeface="Helvetica" pitchFamily="2" charset="0"/>
              </a:rPr>
              <a:t> Christian </a:t>
            </a:r>
            <a:r>
              <a:rPr lang="es-US" i="1" dirty="0" err="1">
                <a:effectLst/>
                <a:latin typeface="Helvetica" pitchFamily="2" charset="0"/>
              </a:rPr>
              <a:t>Contexts</a:t>
            </a:r>
            <a:r>
              <a:rPr lang="es-US" dirty="0">
                <a:effectLst/>
                <a:latin typeface="Helvetica" pitchFamily="2" charset="0"/>
              </a:rPr>
              <a:t>. De nuevo, el artículo de Howard Marshall de 1976 en </a:t>
            </a:r>
            <a:r>
              <a:rPr lang="es-US" i="1" dirty="0" err="1">
                <a:effectLst/>
                <a:latin typeface="Helvetica" pitchFamily="2" charset="0"/>
              </a:rPr>
              <a:t>Themelios</a:t>
            </a:r>
            <a:r>
              <a:rPr lang="es-US" dirty="0">
                <a:effectLst/>
                <a:latin typeface="Helvetica" pitchFamily="2" charset="0"/>
              </a:rPr>
              <a:t> es una crítica breve y aguda de la tesis de Bauer; y finalmente, un gran artículo en el </a:t>
            </a:r>
            <a:r>
              <a:rPr lang="es-US" i="1" dirty="0" err="1">
                <a:effectLst/>
                <a:latin typeface="Helvetica" pitchFamily="2" charset="0"/>
              </a:rPr>
              <a:t>Journal</a:t>
            </a:r>
            <a:r>
              <a:rPr lang="es-US" i="1" dirty="0">
                <a:effectLst/>
                <a:latin typeface="Helvetica" pitchFamily="2" charset="0"/>
              </a:rPr>
              <a:t> </a:t>
            </a:r>
            <a:r>
              <a:rPr lang="es-US" i="1" dirty="0" err="1">
                <a:effectLst/>
                <a:latin typeface="Helvetica" pitchFamily="2" charset="0"/>
              </a:rPr>
              <a:t>for</a:t>
            </a:r>
            <a:r>
              <a:rPr lang="es-US" i="1" dirty="0">
                <a:effectLst/>
                <a:latin typeface="Helvetica" pitchFamily="2" charset="0"/>
              </a:rPr>
              <a:t> </a:t>
            </a:r>
            <a:r>
              <a:rPr lang="es-US" i="1" dirty="0" err="1">
                <a:effectLst/>
                <a:latin typeface="Helvetica" pitchFamily="2" charset="0"/>
              </a:rPr>
              <a:t>Theological</a:t>
            </a:r>
            <a:r>
              <a:rPr lang="es-US" i="1" dirty="0">
                <a:effectLst/>
                <a:latin typeface="Helvetica" pitchFamily="2" charset="0"/>
              </a:rPr>
              <a:t> </a:t>
            </a:r>
            <a:r>
              <a:rPr lang="es-US" i="1" dirty="0" err="1">
                <a:effectLst/>
                <a:latin typeface="Helvetica" pitchFamily="2" charset="0"/>
              </a:rPr>
              <a:t>Studies</a:t>
            </a:r>
            <a:r>
              <a:rPr lang="es-US" dirty="0">
                <a:effectLst/>
                <a:latin typeface="Helvetica" pitchFamily="2" charset="0"/>
              </a:rPr>
              <a:t> es de Larry Hurtado sobre “Diversidad interactiva”.</a:t>
            </a:r>
          </a:p>
          <a:p>
            <a:pPr algn="just"/>
            <a:r>
              <a:rPr lang="es-US" dirty="0">
                <a:effectLst/>
                <a:latin typeface="Helvetica" pitchFamily="2" charset="0"/>
              </a:rPr>
              <a:t>Así concluye nuestra primera unidad sobre “¿Qué es la herejía y la ortodoxia?”. En nuestra próxima unidad, empezaremos a ver algunas de las primeras herejías cristianas que surgieron en el periodo apostólico e incluso en el </a:t>
            </a:r>
            <a:r>
              <a:rPr lang="es-US" dirty="0" err="1">
                <a:effectLst/>
                <a:latin typeface="Helvetica" pitchFamily="2" charset="0"/>
              </a:rPr>
              <a:t>nt</a:t>
            </a:r>
            <a:r>
              <a:rPr lang="es-US" dirty="0">
                <a:effectLst/>
                <a:latin typeface="Helvetica" pitchFamily="2" charset="0"/>
              </a:rPr>
              <a:t>, empezando por Pablo. Espero que hayan disfrutado de lo que hemos tratado hasta ahora. Todavía nos queda mucho por ver cuando nos adentramos en la historia de las herejías, y tenemos preparado un gran material en los próximos segmentos.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38</a:t>
            </a:fld>
            <a:endParaRPr lang="es-US"/>
          </a:p>
        </p:txBody>
      </p:sp>
    </p:spTree>
    <p:extLst>
      <p:ext uri="{BB962C8B-B14F-4D97-AF65-F5344CB8AC3E}">
        <p14:creationId xmlns:p14="http://schemas.microsoft.com/office/powerpoint/2010/main" val="3494291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Epítetos y advertencias audaces</a:t>
            </a:r>
            <a:endParaRPr lang="es-US" dirty="0">
              <a:effectLst/>
              <a:latin typeface="Times"/>
            </a:endParaRPr>
          </a:p>
          <a:p>
            <a:pPr algn="just">
              <a:spcBef>
                <a:spcPts val="675"/>
              </a:spcBef>
            </a:pPr>
            <a:r>
              <a:rPr lang="es-US" dirty="0">
                <a:effectLst/>
                <a:latin typeface="Helvetica" pitchFamily="2" charset="0"/>
              </a:rPr>
              <a:t>En primer lugar, Pablo no llamó herejes a sus oponentes. Podía acusar a Pedro de hipocresía, no necesariamente de herejía. Y tenía todo un léxico de términos insultantes y epítetos negativos para usar con las personas que consideraba falsas o dañinas.</a:t>
            </a:r>
          </a:p>
          <a:p>
            <a:pPr algn="just"/>
            <a:r>
              <a:rPr lang="es-US" dirty="0">
                <a:effectLst/>
                <a:latin typeface="Helvetica" pitchFamily="2" charset="0"/>
              </a:rPr>
              <a:t>Cuando Pablo estaba en Antioquía (en la Antioquía siria), se dio cuenta de que “falsos hermanos introducidos a escondidas, que entraban para espiar nuestra libertad que tenemos en Cristo Jesús, para reducirnos a esclavitud” (rvr60), escribe en Gálatas 2. En 2 Corintios, habla de los falsos apóstoles, obreros engañosos, que se disfrazan de apóstoles de Cristo. En medio de Filipenses, Pablo tiene este arrebato, diciendo a los filipenses: “Guardaos de los perros, guardaos de los malos obreros, guardaos de los mutiladores del cuerpo” (rvr60) En una línea similar, habla con frustración y pura rabia en Gálatas, diciendo: “¡Ojalá se mutilasen los que os perturban!” (rvr60). A los colosenses, les instruye para que estén atentos: “Nadie os prive de vuestro premio, afectando humildad y culto a los ángeles, entremetiéndose en lo que no ha visto, vanamente hinchado por su propia mente carnal” (rvr60). Finalmente, Pablo termina su Carta a los Romanos con una advertencia muy general “Que os fijéis en los que causan divisiones y tropiezos” (rvr60). Así pues, Pablo no tiene pelos en la lengua y a menudo deja muy claros sus pensamientos y sentimientos sobre ciertas personas.</a:t>
            </a:r>
          </a:p>
          <a:p>
            <a:pPr algn="just"/>
            <a:endParaRPr lang="es-US" dirty="0">
              <a:effectLst/>
              <a:latin typeface="Helvetica" pitchFamily="2" charset="0"/>
            </a:endParaRPr>
          </a:p>
        </p:txBody>
      </p:sp>
      <p:sp>
        <p:nvSpPr>
          <p:cNvPr id="4" name="Marcador de número de diapositiva 3"/>
          <p:cNvSpPr>
            <a:spLocks noGrp="1"/>
          </p:cNvSpPr>
          <p:nvPr>
            <p:ph type="sldNum" sz="quarter" idx="5"/>
          </p:nvPr>
        </p:nvSpPr>
        <p:spPr/>
        <p:txBody>
          <a:bodyPr/>
          <a:lstStyle/>
          <a:p>
            <a:fld id="{F6FFF6DE-DDCD-1043-A233-303060754757}" type="slidenum">
              <a:rPr lang="es-US" smtClean="0"/>
              <a:t>39</a:t>
            </a:fld>
            <a:endParaRPr lang="es-US"/>
          </a:p>
        </p:txBody>
      </p:sp>
    </p:spTree>
    <p:extLst>
      <p:ext uri="{BB962C8B-B14F-4D97-AF65-F5344CB8AC3E}">
        <p14:creationId xmlns:p14="http://schemas.microsoft.com/office/powerpoint/2010/main" val="2333733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Y Pablo era más que consciente de que algunos podrían acusarle de promover actitudes libertinas sobre el comportamiento. Les dijo a los romanos: “Pero si por mi mentira la verdad de Dios abundó para su gloria, ¿por qué aún soy juzgado como pecador? ¿Y por qué no decir (como se nos calumnia, y como algunos, cuya condenación es justa, afirman que nosotros decimos): Hagamos males para que vengan bienes?” (rvr60).</a:t>
            </a:r>
          </a:p>
          <a:p>
            <a:pPr algn="just"/>
            <a:r>
              <a:rPr lang="es-US" dirty="0">
                <a:effectLst/>
                <a:latin typeface="Helvetica" pitchFamily="2" charset="0"/>
              </a:rPr>
              <a:t>Pablo pide a los romanos que oren para que la colecta que llevó a las iglesias de Judea sea aceptada, y sin embargo, sabía que no había garantía de que fuera aceptada, quizá porque no faltaba el antagonismo hacia él. Además, cuando Pablo llega a Jerusalén, según Lucas, Santiago le dice a Pablo: “Ya ves, hermano, cuántos millares de judíos hay que han creído; y todos son celosos por la ley. Pero se les ha informado en cuanto a ti, que enseñas a todos los judíos que están entre los gentiles a apostatar de Moisés, diciéndoles que no circunciden a sus hijos, ni observen las costumbres” (rvr60). Así que, Pablo tenía fama—quizá errónea—de ser </a:t>
            </a:r>
            <a:r>
              <a:rPr lang="es-US" dirty="0" err="1">
                <a:effectLst/>
                <a:latin typeface="Helvetica" pitchFamily="2" charset="0"/>
              </a:rPr>
              <a:t>antinomiano</a:t>
            </a:r>
            <a:r>
              <a:rPr lang="es-US" dirty="0">
                <a:effectLst/>
                <a:latin typeface="Helvetica" pitchFamily="2" charset="0"/>
              </a:rPr>
              <a:t> y de estar completamente en contra del modo de vida judío.</a:t>
            </a:r>
          </a:p>
          <a:p>
            <a:pPr algn="just"/>
            <a:r>
              <a:rPr lang="es-US" dirty="0">
                <a:effectLst/>
                <a:latin typeface="Helvetica" pitchFamily="2" charset="0"/>
              </a:rPr>
              <a:t>Y debemos añadir que, en el siglo II, un grupo cristiano judío llamado los ebionitas seguía creyendo que Pablo era un hereje de rango, llamándolo apóstata de la ley. Con razón o sin ella, Pablo tenía fama de no ser el apóstol más kosher de la ciudad.</a:t>
            </a:r>
          </a:p>
          <a:p>
            <a:pPr>
              <a:spcBef>
                <a:spcPts val="1350"/>
              </a:spcBef>
            </a:pPr>
            <a:r>
              <a:rPr lang="es-US" b="1" dirty="0">
                <a:effectLst/>
                <a:latin typeface="Times"/>
              </a:rPr>
              <a:t>Pablo se ganó el consenso de la Iglesia primitiva</a:t>
            </a:r>
            <a:endParaRPr lang="es-US" dirty="0">
              <a:effectLst/>
              <a:latin typeface="Times"/>
            </a:endParaRPr>
          </a:p>
          <a:p>
            <a:pPr algn="just">
              <a:spcBef>
                <a:spcPts val="675"/>
              </a:spcBef>
            </a:pPr>
            <a:r>
              <a:rPr lang="es-US" dirty="0">
                <a:effectLst/>
                <a:latin typeface="Helvetica" pitchFamily="2" charset="0"/>
              </a:rPr>
              <a:t>Las disputas de Pablo con sus oponentes cristianos judíos no eran sobre asuntos vacíos, sino sobre el corazón mismo del evangelio: sobre la naturaleza y el alcance de la gracia que Dios reveló en Jesús. Y se trataba de la suficiencia de la fe para llevar a los gentiles a una relación con Dios. Aunque Pablo no fuera la figura más popular en su época, luchó contra sus oponentes en varios frentes, y finalmente fue su punto de vista el que obtuvo el consenso de la iglesia primitiva. Cuando se escribió la historia de la iglesia, a partir de Lucas, vemos que Pablo se ha convertido en un héroe de la fe cristiana, el defensor del evangelio apostólico y el principal proclamador de Jesucristo.</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40</a:t>
            </a:fld>
            <a:endParaRPr lang="es-US"/>
          </a:p>
        </p:txBody>
      </p:sp>
    </p:spTree>
    <p:extLst>
      <p:ext uri="{BB962C8B-B14F-4D97-AF65-F5344CB8AC3E}">
        <p14:creationId xmlns:p14="http://schemas.microsoft.com/office/powerpoint/2010/main" val="4592074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En cuarto lugar, la siguiente etapa consistirá en un breve pero suficiente repaso de los adversarios de Pablo en </a:t>
            </a:r>
            <a:r>
              <a:rPr lang="es-US" dirty="0" err="1">
                <a:effectLst/>
                <a:latin typeface="Helvetica" pitchFamily="2" charset="0"/>
              </a:rPr>
              <a:t>Galacia</a:t>
            </a:r>
            <a:r>
              <a:rPr lang="es-US" dirty="0">
                <a:effectLst/>
                <a:latin typeface="Helvetica" pitchFamily="2" charset="0"/>
              </a:rPr>
              <a:t>, Filipos, Corinto, Colosas y Éfeso. Y creo que es importante porque muchos de los errores a los que se enfrentó Pablo—formas híbridas de legalismo y racismo, pretensiones infladas de revelaciones especiales, misticismo elitista, apóstoles célebres con credenciales dudosas y mensajes dudosos—pueden aparecer en diferentes formas en nuestros días, y Pablo nos recuerda que debemos estar atentos para guardar el Evangelio y el rebaño de Dios.</a:t>
            </a:r>
          </a:p>
          <a:p>
            <a:pPr algn="just"/>
            <a:r>
              <a:rPr lang="es-US" dirty="0">
                <a:effectLst/>
                <a:latin typeface="Helvetica" pitchFamily="2" charset="0"/>
              </a:rPr>
              <a:t>Así que, eso es lo que puede esperar de estos próximos segmentos.</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Si quiere leer algo sobre los oponentes de Pablo, la mayoría de los comentarios suelen tener una sección sobre los oponentes a los que se enfrentó Pablo. También, el libro de Jerry </a:t>
            </a:r>
            <a:r>
              <a:rPr lang="es-US" dirty="0" err="1">
                <a:effectLst/>
                <a:latin typeface="Helvetica" pitchFamily="2" charset="0"/>
              </a:rPr>
              <a:t>Sumney</a:t>
            </a:r>
            <a:r>
              <a:rPr lang="es-US" dirty="0">
                <a:effectLst/>
                <a:latin typeface="Helvetica" pitchFamily="2" charset="0"/>
              </a:rPr>
              <a:t> ‘</a:t>
            </a:r>
            <a:r>
              <a:rPr lang="es-US" i="1" dirty="0" err="1">
                <a:effectLst/>
                <a:latin typeface="Helvetica" pitchFamily="2" charset="0"/>
              </a:rPr>
              <a:t>Servants</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a:t>
            </a:r>
            <a:r>
              <a:rPr lang="es-US" i="1" dirty="0" err="1">
                <a:effectLst/>
                <a:latin typeface="Helvetica" pitchFamily="2" charset="0"/>
              </a:rPr>
              <a:t>Satan</a:t>
            </a:r>
            <a:r>
              <a:rPr lang="es-US" i="1" dirty="0">
                <a:effectLst/>
                <a:latin typeface="Helvetica" pitchFamily="2" charset="0"/>
              </a:rPr>
              <a:t>’, ‘False </a:t>
            </a:r>
            <a:r>
              <a:rPr lang="es-US" i="1" dirty="0" err="1">
                <a:effectLst/>
                <a:latin typeface="Helvetica" pitchFamily="2" charset="0"/>
              </a:rPr>
              <a:t>Brothers</a:t>
            </a:r>
            <a:r>
              <a:rPr lang="es-US" i="1" dirty="0">
                <a:effectLst/>
                <a:latin typeface="Helvetica" pitchFamily="2" charset="0"/>
              </a:rPr>
              <a:t>’ and </a:t>
            </a:r>
            <a:r>
              <a:rPr lang="es-US" i="1" dirty="0" err="1">
                <a:effectLst/>
                <a:latin typeface="Helvetica" pitchFamily="2" charset="0"/>
              </a:rPr>
              <a:t>Other</a:t>
            </a:r>
            <a:r>
              <a:rPr lang="es-US" i="1" dirty="0">
                <a:effectLst/>
                <a:latin typeface="Helvetica" pitchFamily="2" charset="0"/>
              </a:rPr>
              <a:t> </a:t>
            </a:r>
            <a:r>
              <a:rPr lang="es-US" i="1" dirty="0" err="1">
                <a:effectLst/>
                <a:latin typeface="Helvetica" pitchFamily="2" charset="0"/>
              </a:rPr>
              <a:t>Opponents</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Paul</a:t>
            </a:r>
            <a:r>
              <a:rPr lang="es-US" dirty="0">
                <a:effectLst/>
                <a:latin typeface="Helvetica" pitchFamily="2" charset="0"/>
              </a:rPr>
              <a:t> (Servidores de Satanás, falsos hermanos y Otros Oponentes de Pablo) es una buena visión general. Y también me parece útil un volumen editado por Stanley Porter llamado simplemente </a:t>
            </a:r>
            <a:r>
              <a:rPr lang="es-US" i="1" dirty="0">
                <a:effectLst/>
                <a:latin typeface="Helvetica" pitchFamily="2" charset="0"/>
              </a:rPr>
              <a:t>Paul and </a:t>
            </a:r>
            <a:r>
              <a:rPr lang="es-US" i="1" dirty="0" err="1">
                <a:effectLst/>
                <a:latin typeface="Helvetica" pitchFamily="2" charset="0"/>
              </a:rPr>
              <a:t>His</a:t>
            </a:r>
            <a:r>
              <a:rPr lang="es-US" i="1" dirty="0">
                <a:effectLst/>
                <a:latin typeface="Helvetica" pitchFamily="2" charset="0"/>
              </a:rPr>
              <a:t> </a:t>
            </a:r>
            <a:r>
              <a:rPr lang="es-US" i="1" dirty="0" err="1">
                <a:effectLst/>
                <a:latin typeface="Helvetica" pitchFamily="2" charset="0"/>
              </a:rPr>
              <a:t>Opponents</a:t>
            </a:r>
            <a:r>
              <a:rPr lang="es-US" dirty="0">
                <a:effectLst/>
                <a:latin typeface="Helvetica" pitchFamily="2" charset="0"/>
              </a:rPr>
              <a:t> (Pablo y sus oponentes). Pero, tal vez, quiera empezar con los breves artículos sobre los opositores de Pablo en el </a:t>
            </a:r>
            <a:r>
              <a:rPr lang="es-US" i="1" dirty="0" err="1">
                <a:effectLst/>
                <a:latin typeface="Helvetica" pitchFamily="2" charset="0"/>
              </a:rPr>
              <a:t>Dictionary</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Paul and </a:t>
            </a:r>
            <a:r>
              <a:rPr lang="es-US" i="1" dirty="0" err="1">
                <a:effectLst/>
                <a:latin typeface="Helvetica" pitchFamily="2" charset="0"/>
              </a:rPr>
              <a:t>His</a:t>
            </a:r>
            <a:r>
              <a:rPr lang="es-US" i="1" dirty="0">
                <a:effectLst/>
                <a:latin typeface="Helvetica" pitchFamily="2" charset="0"/>
              </a:rPr>
              <a:t> </a:t>
            </a:r>
            <a:r>
              <a:rPr lang="es-US" i="1" dirty="0" err="1">
                <a:effectLst/>
                <a:latin typeface="Helvetica" pitchFamily="2" charset="0"/>
              </a:rPr>
              <a:t>Letters</a:t>
            </a:r>
            <a:r>
              <a:rPr lang="es-US" dirty="0">
                <a:effectLst/>
                <a:latin typeface="Helvetica" pitchFamily="2" charset="0"/>
              </a:rPr>
              <a:t> (Diccionario de Pablo y sus Cartas).</a:t>
            </a:r>
          </a:p>
          <a:p>
            <a:pPr algn="just"/>
            <a:r>
              <a:rPr lang="es-US" dirty="0">
                <a:effectLst/>
                <a:latin typeface="Helvetica" pitchFamily="2" charset="0"/>
              </a:rPr>
              <a:t>Eso es todo por ahora, pero vuelva pronto, y entonces trataremos la cuestión de si el judaísmo era una religión de legalismo o no—un tema peliagudo; grandes debates allí–. No querrá perdérselo.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41</a:t>
            </a:fld>
            <a:endParaRPr lang="es-US"/>
          </a:p>
        </p:txBody>
      </p:sp>
    </p:spTree>
    <p:extLst>
      <p:ext uri="{BB962C8B-B14F-4D97-AF65-F5344CB8AC3E}">
        <p14:creationId xmlns:p14="http://schemas.microsoft.com/office/powerpoint/2010/main" val="115033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a:effectLst/>
                <a:latin typeface="Times"/>
              </a:rPr>
              <a:t>¿Qué es la herejía?</a:t>
            </a:r>
            <a:endParaRPr lang="es-US" dirty="0">
              <a:effectLst/>
              <a:latin typeface="Times"/>
            </a:endParaRPr>
          </a:p>
          <a:p>
            <a:pPr algn="just"/>
            <a:r>
              <a:rPr lang="es-US" dirty="0">
                <a:effectLst/>
                <a:latin typeface="Helvetica" pitchFamily="2" charset="0"/>
              </a:rPr>
              <a:t>Sobre la herejía, la palabra griega </a:t>
            </a:r>
            <a:r>
              <a:rPr lang="es-US" i="1" dirty="0" err="1">
                <a:effectLst/>
                <a:latin typeface="Helvetica" pitchFamily="2" charset="0"/>
              </a:rPr>
              <a:t>hairesis</a:t>
            </a:r>
            <a:r>
              <a:rPr lang="es-US" dirty="0">
                <a:effectLst/>
                <a:latin typeface="Helvetica" pitchFamily="2" charset="0"/>
              </a:rPr>
              <a:t> significa “secta”, “partido”, “escuela” o “facción”. En el </a:t>
            </a:r>
            <a:r>
              <a:rPr lang="es-US" dirty="0" err="1">
                <a:effectLst/>
                <a:latin typeface="Helvetica" pitchFamily="2" charset="0"/>
              </a:rPr>
              <a:t>nt</a:t>
            </a:r>
            <a:r>
              <a:rPr lang="es-US" dirty="0">
                <a:effectLst/>
                <a:latin typeface="Helvetica" pitchFamily="2" charset="0"/>
              </a:rPr>
              <a:t>, oímos que los fariseos y los saduceos eran una secta dentro del judaísmo, al igual que la iglesia primitiva; se les consideraba como su propia secta, eran “seguidores del camino”, y los nazarenos; y se les consideraba, entonces, como una especie de secta judía.</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a:t>
            </a:fld>
            <a:endParaRPr lang="es-US"/>
          </a:p>
        </p:txBody>
      </p:sp>
    </p:spTree>
    <p:extLst>
      <p:ext uri="{BB962C8B-B14F-4D97-AF65-F5344CB8AC3E}">
        <p14:creationId xmlns:p14="http://schemas.microsoft.com/office/powerpoint/2010/main" val="4086314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Lo que vamos a hacer ahora es examinar la cuestión de si el judaísmo del primer siglo era una religión de legalismo y justicia por obras. Necesitamos cubrir este tema, porque a menudo se asume que lo que Pablo encontró mal en muchos de sus oponentes fue que habían mezclado el legalismo judío en la religión de la gracia que era el cristianismo. Aquí abundan muchos malentendidos, así que tenemos que explorar estos detalles con cierta extensión.</a:t>
            </a:r>
          </a:p>
          <a:p>
            <a:pPr>
              <a:spcBef>
                <a:spcPts val="1350"/>
              </a:spcBef>
            </a:pPr>
            <a:r>
              <a:rPr lang="es-US" b="1" dirty="0">
                <a:effectLst/>
                <a:latin typeface="Times"/>
              </a:rPr>
              <a:t>Paul contra el judaísmo</a:t>
            </a:r>
            <a:endParaRPr lang="es-US" dirty="0">
              <a:effectLst/>
              <a:latin typeface="Times"/>
            </a:endParaRPr>
          </a:p>
          <a:p>
            <a:pPr algn="just">
              <a:spcBef>
                <a:spcPts val="675"/>
              </a:spcBef>
            </a:pPr>
            <a:r>
              <a:rPr lang="es-US" dirty="0">
                <a:effectLst/>
                <a:latin typeface="Helvetica" pitchFamily="2" charset="0"/>
              </a:rPr>
              <a:t>Durante mucho tiempo—al menos desde la Reforma—se asumió que Pablo, en su período posterior a la conversión, luchaba contra una forma de judaísmo que surgió en el período postexílico, que había degenerado en una forma de legalismo, teología del mérito y sinergismo, para la cual el evangelio de la gracia era la solución divina. Así que, el argumento de Pablo era con el judaísmo de ciertos cristianos judíos, que habían combinado erróneamente la ley con el evangelio. Esa era supuestamente la raíz de todos los errores a los que Pablo se enfrentó en su época. En realidad, era Pablo contra el judaísmo desde ese punto de vista.</a:t>
            </a:r>
          </a:p>
          <a:p>
            <a:pPr>
              <a:spcBef>
                <a:spcPts val="1350"/>
              </a:spcBef>
            </a:pPr>
            <a:r>
              <a:rPr lang="es-US" b="1" dirty="0">
                <a:effectLst/>
                <a:latin typeface="Times"/>
              </a:rPr>
              <a:t>Lectura sesgada del Antiguo Testamento</a:t>
            </a:r>
            <a:endParaRPr lang="es-US" dirty="0">
              <a:effectLst/>
              <a:latin typeface="Times"/>
            </a:endParaRPr>
          </a:p>
          <a:p>
            <a:pPr algn="just">
              <a:spcBef>
                <a:spcPts val="675"/>
              </a:spcBef>
            </a:pPr>
            <a:r>
              <a:rPr lang="es-US" dirty="0">
                <a:effectLst/>
                <a:latin typeface="Helvetica" pitchFamily="2" charset="0"/>
              </a:rPr>
              <a:t>Este punto de vista ha sido tan dominante, y ha llevado a una lectura algo sesgada del at, ha llevado a graves distorsiones de la antigua literatura judía, e incluso, ha dado lugar a algunos comentarios poco caritativos sobre el judaísmo como religión, por decir lo menos. Parte del problema ha sido que el legalismo sacramental del catolicismo medieval se ha vuelto a leer en el </a:t>
            </a:r>
            <a:r>
              <a:rPr lang="es-US" dirty="0" err="1">
                <a:effectLst/>
                <a:latin typeface="Helvetica" pitchFamily="2" charset="0"/>
              </a:rPr>
              <a:t>nt</a:t>
            </a:r>
            <a:r>
              <a:rPr lang="es-US" dirty="0">
                <a:effectLst/>
                <a:latin typeface="Helvetica" pitchFamily="2" charset="0"/>
              </a:rPr>
              <a:t>, de modo que los oponentes de Pablo se convierten en católicos prototípicos que argumentan que la justificación es por la fe y por las obras de caridad. En el peor de los casos, esta forma de entender el judaísmo antiguo ha dado lugar a todo tipo de descripciones polémicas, sobre todo en la erudición alemana.</a:t>
            </a:r>
          </a:p>
          <a:p>
            <a:pPr algn="just"/>
            <a:r>
              <a:rPr lang="es-US" dirty="0">
                <a:effectLst/>
                <a:latin typeface="Helvetica" pitchFamily="2" charset="0"/>
              </a:rPr>
              <a:t>Pienso en una figura como Günther </a:t>
            </a:r>
            <a:r>
              <a:rPr lang="es-US" dirty="0" err="1">
                <a:effectLst/>
                <a:latin typeface="Helvetica" pitchFamily="2" charset="0"/>
              </a:rPr>
              <a:t>Bornkamm</a:t>
            </a:r>
            <a:r>
              <a:rPr lang="es-US" dirty="0">
                <a:effectLst/>
                <a:latin typeface="Helvetica" pitchFamily="2" charset="0"/>
              </a:rPr>
              <a:t>, que dijo lo siguiente “El adversario de Pablo no es tal o cual sección de una iglesia concreta, sino los judíos y su forma de entender la salvación”. Similar fue Ulrich </a:t>
            </a:r>
            <a:r>
              <a:rPr lang="es-US" dirty="0" err="1">
                <a:effectLst/>
                <a:latin typeface="Helvetica" pitchFamily="2" charset="0"/>
              </a:rPr>
              <a:t>Wilckens</a:t>
            </a:r>
            <a:r>
              <a:rPr lang="es-US" dirty="0">
                <a:effectLst/>
                <a:latin typeface="Helvetica" pitchFamily="2" charset="0"/>
              </a:rPr>
              <a:t>, otro erudito alemán que afirmó: “Pablo era un judío […] pero también un enemigo irreconciliable de todo “judaísmo” en el cristianismo”. Para Ernst </a:t>
            </a:r>
            <a:r>
              <a:rPr lang="es-US" dirty="0" err="1">
                <a:effectLst/>
                <a:latin typeface="Helvetica" pitchFamily="2" charset="0"/>
              </a:rPr>
              <a:t>Käsemann</a:t>
            </a:r>
            <a:r>
              <a:rPr lang="es-US" dirty="0">
                <a:effectLst/>
                <a:latin typeface="Helvetica" pitchFamily="2" charset="0"/>
              </a:rPr>
              <a:t>, sí, otro erudito alemán, dijo [que] la crítica de Pablo a la religión golpeaba contra “el judío oculto en todos nosotros”.</a:t>
            </a:r>
          </a:p>
          <a:p>
            <a:pPr>
              <a:spcBef>
                <a:spcPts val="1350"/>
              </a:spcBef>
            </a:pPr>
            <a:r>
              <a:rPr lang="es-US" b="1" dirty="0">
                <a:effectLst/>
                <a:latin typeface="Times"/>
              </a:rPr>
              <a:t>El judaísmo como auto redención</a:t>
            </a:r>
            <a:endParaRPr lang="es-US" dirty="0">
              <a:effectLst/>
              <a:latin typeface="Times"/>
            </a:endParaRPr>
          </a:p>
          <a:p>
            <a:pPr algn="just">
              <a:spcBef>
                <a:spcPts val="675"/>
              </a:spcBef>
            </a:pPr>
            <a:r>
              <a:rPr lang="es-US" dirty="0">
                <a:effectLst/>
                <a:latin typeface="Helvetica" pitchFamily="2" charset="0"/>
              </a:rPr>
              <a:t>Aquí, el “judaísmo” es simplemente una cifra para la religión, que consiste en rituales hechos por el hombre y códigos legales que presumen de incurrir en el favor divino por su ejecución obediente. El judaísmo se convierte en el ejemplo por excelencia de la auto redención—subir al cielo por la fuerza de tus propios méritos morales. Es una visión del judaísmo que sigue siendo común en las iglesias y en partes de la academia, sin embargo, descansa, creo, en una distorsión muy molesta de la evidencia real, que es mucho más desordenada y compleja—algo contra lo que los académicos judíos han protestado durante mucho tiempo–.</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42</a:t>
            </a:fld>
            <a:endParaRPr lang="es-US"/>
          </a:p>
        </p:txBody>
      </p:sp>
    </p:spTree>
    <p:extLst>
      <p:ext uri="{BB962C8B-B14F-4D97-AF65-F5344CB8AC3E}">
        <p14:creationId xmlns:p14="http://schemas.microsoft.com/office/powerpoint/2010/main" val="1755735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Sólo judaizantes gentiles</a:t>
            </a:r>
            <a:endParaRPr lang="es-US" dirty="0">
              <a:effectLst/>
              <a:latin typeface="Times"/>
            </a:endParaRPr>
          </a:p>
          <a:p>
            <a:pPr algn="just">
              <a:spcBef>
                <a:spcPts val="675"/>
              </a:spcBef>
            </a:pPr>
            <a:r>
              <a:rPr lang="es-US" dirty="0">
                <a:effectLst/>
                <a:latin typeface="Helvetica" pitchFamily="2" charset="0"/>
              </a:rPr>
              <a:t>En segundo lugar, existe una larga tradición de llamar judaizantes a los oponentes de Pablo, pero esto es un término equivocado. Usted debe saber que el judaísmo, tal como se desarrolló en el período posterior a los macabeos, se definió en gran medida sobre, y en contra del helenismo, que es en gran medida la cultura griega. Ahora bien, un judío podía helenizar y empezar a seguir el estilo de vida griego, y un gentil podía judaizar, que es empezar a seguir las costumbres judías. Es más exacto decir que los oponentes cristianos judíos de Pablo estaban tratando de hacer proselitismo (es decir, convertir) a sus iglesias gentiles y obligarlas a judaizar; es decir, a adoptar ciertas costumbres judías. Así que, mientras los judíos pueden helenizar, sólo los gentiles pueden judaizar. Por tanto, no llame a los oponentes de Pablo judaizantes. Sólo los gentiles pueden judaizar; los judíos pueden hacer proselitismo de los gentiles para que </a:t>
            </a:r>
            <a:r>
              <a:rPr lang="es-US" dirty="0" err="1">
                <a:effectLst/>
                <a:latin typeface="Helvetica" pitchFamily="2" charset="0"/>
              </a:rPr>
              <a:t>judaicen</a:t>
            </a:r>
            <a:r>
              <a:rPr lang="es-US" dirty="0">
                <a:effectLst/>
                <a:latin typeface="Helvetica" pitchFamily="2" charset="0"/>
              </a:rPr>
              <a:t>.</a:t>
            </a:r>
          </a:p>
          <a:p>
            <a:pPr>
              <a:spcBef>
                <a:spcPts val="1350"/>
              </a:spcBef>
            </a:pPr>
            <a:r>
              <a:rPr lang="es-US" b="1" dirty="0">
                <a:effectLst/>
                <a:latin typeface="Times"/>
              </a:rPr>
              <a:t>Ya no son gentiles, pero tampoco judíos</a:t>
            </a:r>
            <a:endParaRPr lang="es-US" dirty="0">
              <a:effectLst/>
              <a:latin typeface="Times"/>
            </a:endParaRPr>
          </a:p>
          <a:p>
            <a:pPr algn="just">
              <a:spcBef>
                <a:spcPts val="675"/>
              </a:spcBef>
            </a:pPr>
            <a:r>
              <a:rPr lang="es-US" dirty="0">
                <a:effectLst/>
                <a:latin typeface="Helvetica" pitchFamily="2" charset="0"/>
              </a:rPr>
              <a:t>En tercer lugar, Pablo no era completamente reacio a que los gentiles judaizaran, ya que, en un sentido limitado, estaba llevando a sus conversos gentiles al judaísmo. Pablo respondía con una refutación vigorosa y con ira a cualquier cristiano judío que tratara de obligar a los cristianos gentiles a circuncidarse. Realmente se opuso, muy vigorosamente. Sin embargo, Pablo sacó a los gentiles del paganismo y los hizo parte del redil judío al creer en los principios clave de la creencia judía, como el monoteísmo, el pacto y la escatología. También les dijo que evitaran la idolatría y la inmoralidad sexual, a las que los judíos eran muy reacios. Les dijo que no se casaran con paganos—de nuevo, algo muy judío para hacer o mandar–.</a:t>
            </a:r>
          </a:p>
          <a:p>
            <a:pPr algn="just"/>
            <a:r>
              <a:rPr lang="es-US" dirty="0">
                <a:effectLst/>
                <a:latin typeface="Helvetica" pitchFamily="2" charset="0"/>
              </a:rPr>
              <a:t>Pablo llevó a sus conversos gentiles a un espacio social en el que no eran judíos, pero tampoco eran ya gentiles o paganos. Eran, si se quiere, una tercera raza, que trataba la historia de Israel como su historia y las esperanzas de Israel como sus esperanzas, pero sin los marcadores de identidad simbólicos de pertenencia al pueblo judío.</a:t>
            </a:r>
          </a:p>
          <a:p>
            <a:pPr>
              <a:spcBef>
                <a:spcPts val="1350"/>
              </a:spcBef>
            </a:pPr>
            <a:r>
              <a:rPr lang="es-US" b="1" dirty="0">
                <a:effectLst/>
                <a:latin typeface="Times"/>
              </a:rPr>
              <a:t>Obras que exige la Ley</a:t>
            </a:r>
            <a:endParaRPr lang="es-US" dirty="0">
              <a:effectLst/>
              <a:latin typeface="Times"/>
            </a:endParaRPr>
          </a:p>
          <a:p>
            <a:pPr algn="just">
              <a:spcBef>
                <a:spcPts val="675"/>
              </a:spcBef>
            </a:pPr>
            <a:r>
              <a:rPr lang="es-US" dirty="0">
                <a:effectLst/>
                <a:latin typeface="Helvetica" pitchFamily="2" charset="0"/>
              </a:rPr>
              <a:t>En cuarto lugar, me apresuro a añadir que no hay ningún término en la antigüedad que se traduzca como “legalismo”. La frase “obras de la ley” no significa ceremonias judías u obras realizadas con espíritu legalista. Ni siquiera significa marcas de límites que separan a los judíos de los gentiles. Las “obras de la ley” simplemente significa las obras que la ley requiere. Y en la práctica, significa seguir el modo de vida judío tal y como está codificado en la ley o Torá.</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43</a:t>
            </a:fld>
            <a:endParaRPr lang="es-US"/>
          </a:p>
        </p:txBody>
      </p:sp>
    </p:spTree>
    <p:extLst>
      <p:ext uri="{BB962C8B-B14F-4D97-AF65-F5344CB8AC3E}">
        <p14:creationId xmlns:p14="http://schemas.microsoft.com/office/powerpoint/2010/main" val="1359810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75"/>
              </a:spcBef>
            </a:pPr>
            <a:r>
              <a:rPr lang="es-US" dirty="0">
                <a:effectLst/>
                <a:latin typeface="Helvetica" pitchFamily="2" charset="0"/>
              </a:rPr>
              <a:t>Por ejemplo, en la Regla de la Comunidad encontrada en Qumrán, en los Rollos del Mar Muerto, esto es lo que leemos:</a:t>
            </a:r>
          </a:p>
          <a:p>
            <a:pPr algn="just">
              <a:spcBef>
                <a:spcPts val="675"/>
              </a:spcBef>
            </a:pPr>
            <a:r>
              <a:rPr lang="es-US" dirty="0">
                <a:effectLst/>
                <a:latin typeface="Helvetica" pitchFamily="2" charset="0"/>
              </a:rPr>
              <a:t>En cuanto a mí, si tropiezo, las misericordias de Dios serán mi salvación eterna. Si tropiezo por el pecado de la carne, mi justificación será por la justicia de Dios que permanece para siempre. […] Él me acercará por su gracia, y por su misericordia traerá mi justificación. Me juzgará en la justicia de su verdad y en la grandeza de su bondad y perdonará todos mis pecados. Por su justicia me limpiará de toda la impureza del hombre y de todos los pecados de los hijos de los hombres.</a:t>
            </a:r>
          </a:p>
          <a:p>
            <a:pPr algn="just">
              <a:spcBef>
                <a:spcPts val="675"/>
              </a:spcBef>
            </a:pPr>
            <a:r>
              <a:rPr lang="es-US" dirty="0">
                <a:effectLst/>
                <a:latin typeface="Helvetica" pitchFamily="2" charset="0"/>
              </a:rPr>
              <a:t>Obviamente, uno tiene que tratar ese texto a la luz del documento en su conjunto; pero para ser honestos, no suena exactamente como moralismo de autoayuda, ¿verdad?</a:t>
            </a:r>
          </a:p>
          <a:p>
            <a:pPr>
              <a:spcBef>
                <a:spcPts val="1350"/>
              </a:spcBef>
            </a:pPr>
            <a:r>
              <a:rPr lang="es-US" b="1" dirty="0">
                <a:effectLst/>
                <a:latin typeface="Times"/>
              </a:rPr>
              <a:t>Puntos de controversia</a:t>
            </a:r>
            <a:endParaRPr lang="es-US" dirty="0">
              <a:effectLst/>
              <a:latin typeface="Times"/>
            </a:endParaRPr>
          </a:p>
          <a:p>
            <a:pPr algn="just">
              <a:spcBef>
                <a:spcPts val="675"/>
              </a:spcBef>
            </a:pPr>
            <a:r>
              <a:rPr lang="es-US" dirty="0">
                <a:effectLst/>
                <a:latin typeface="Helvetica" pitchFamily="2" charset="0"/>
              </a:rPr>
              <a:t>La principal diferencia que Pablo tenía con sus compañeros judíos y otros cristianos judíos no era el hecho de la gracia divina, sino su objeto e instrumento; es decir, Pablo tenía su propia configuración judía de quién se salva y cómo, a la luz del poder divino de la salvación que opera a través de la muerte y resurrección del Mesías y el don del Espíritu. Los judíos creían en la gracia del pacto, y Pablo también, pero Pablo llegó a creer que esta gracia se efectuaba en el Mesías para judíos y gentiles.</a:t>
            </a:r>
          </a:p>
          <a:p>
            <a:pPr>
              <a:spcBef>
                <a:spcPts val="1350"/>
              </a:spcBef>
            </a:pPr>
            <a:r>
              <a:rPr lang="es-US" b="1" dirty="0">
                <a:effectLst/>
                <a:latin typeface="Times"/>
              </a:rPr>
              <a:t>El problema del etnocentrismo</a:t>
            </a:r>
            <a:endParaRPr lang="es-US" dirty="0">
              <a:effectLst/>
              <a:latin typeface="Times"/>
            </a:endParaRPr>
          </a:p>
          <a:p>
            <a:pPr algn="just">
              <a:spcBef>
                <a:spcPts val="675"/>
              </a:spcBef>
            </a:pPr>
            <a:r>
              <a:rPr lang="es-US" dirty="0">
                <a:effectLst/>
                <a:latin typeface="Helvetica" pitchFamily="2" charset="0"/>
              </a:rPr>
              <a:t>En sexto lugar, tenemos que hacer la pregunta: Si el judaísmo no era legalista, entonces ¿qué encontró Pablo de malo en el judaísmo al que supuestamente respondía Jesús? Ahora bien, un grupo de estudiosos ha argumentado que lo que Pablo encontró mal en el judaísmo no fue el legalismo, sino el etnocentrismo. El problema no era la justicia propia, sino la justicia nacional, la creencia de que ser judío hacía a una persona innatamente justa y, por lo tanto, la conversión al judaísmo era la forma en que los gentiles podían ser justos ante Dios.</a:t>
            </a:r>
          </a:p>
          <a:p>
            <a:pPr algn="just"/>
            <a:r>
              <a:rPr lang="es-US" dirty="0">
                <a:effectLst/>
                <a:latin typeface="Helvetica" pitchFamily="2" charset="0"/>
              </a:rPr>
              <a:t>Esto tiene sentido en la medida en que Pablo aborda las cuestiones de la inclusión de los gentiles en la iglesia como gentiles sin tener que convertirse primero en prosélitos del judaísmo. Pablo escribe a los romanos, diciendo: “Concluimos, pues, que el hombre es justificado por fe sin las obras de la ley. ¿Es Dios solamente Dios de los judíos? ¿No es también Dios de los gentiles?” (rvr60). Eso está en Ro 3:28–29. Lo contrario de la justificación por la fe es la creencia de que Dios ha limitado la salvación sólo a los judíos. Por lo tanto, es etnocéntrica y restringe la salvación a un grupo étnico.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44</a:t>
            </a:fld>
            <a:endParaRPr lang="es-US"/>
          </a:p>
        </p:txBody>
      </p:sp>
    </p:spTree>
    <p:extLst>
      <p:ext uri="{BB962C8B-B14F-4D97-AF65-F5344CB8AC3E}">
        <p14:creationId xmlns:p14="http://schemas.microsoft.com/office/powerpoint/2010/main" val="383438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75"/>
              </a:spcBef>
            </a:pPr>
            <a:r>
              <a:rPr lang="es-US" dirty="0">
                <a:effectLst/>
                <a:latin typeface="Helvetica" pitchFamily="2" charset="0"/>
              </a:rPr>
              <a:t>La diversidad de puntos de vista se me hizo evidente cuando leí un pasaje de las obras de Filón, en el que señalaba un debate entre los judíos basado en </a:t>
            </a:r>
            <a:r>
              <a:rPr lang="es-US" dirty="0" err="1">
                <a:effectLst/>
                <a:latin typeface="Helvetica" pitchFamily="2" charset="0"/>
              </a:rPr>
              <a:t>Dt</a:t>
            </a:r>
            <a:r>
              <a:rPr lang="es-US" dirty="0">
                <a:effectLst/>
                <a:latin typeface="Helvetica" pitchFamily="2" charset="0"/>
              </a:rPr>
              <a:t> 9 sobre si las misericordias de Dios se ganaban o se daban gratuitamente. Así que había un debate sobre “¿Qué debo hacer para ser salvo?” entre los propios judíos.</a:t>
            </a:r>
          </a:p>
          <a:p>
            <a:pPr algn="just"/>
            <a:r>
              <a:rPr lang="es-US" dirty="0">
                <a:effectLst/>
                <a:latin typeface="Helvetica" pitchFamily="2" charset="0"/>
              </a:rPr>
              <a:t>Teniendo en cuenta esto, yo sostendría que bajo ciertas circunstancias en el judaísmo antiguo, se puede poner un enorme énfasis en el esfuerzo humano para asegurar el favor divino para la salvación. Esto ocurre normalmente en las discusiones sobre las bases para la entrada de las personas en la edad futura, en medio de desacuerdos sectarios sobre la interpretación de la Torá que vale ante Dios y en torno a los debates sobre los ritos de entrada de los forasteros en los grupos judíos. Son precisamente estas cuestiones—cuestiones como éstas: entrada en la edad futura, rivalidad sectaria, ritos de iniciación—las que Pablo afrontó en las iglesias a lo largo de su carrera apostólica.</a:t>
            </a:r>
          </a:p>
          <a:p>
            <a:pPr>
              <a:spcBef>
                <a:spcPts val="1350"/>
              </a:spcBef>
            </a:pPr>
            <a:r>
              <a:rPr lang="es-US" b="1" dirty="0">
                <a:effectLst/>
                <a:latin typeface="Times"/>
              </a:rPr>
              <a:t>La Torá frente a la justificación por la fe</a:t>
            </a:r>
            <a:endParaRPr lang="es-US" dirty="0">
              <a:effectLst/>
              <a:latin typeface="Times"/>
            </a:endParaRPr>
          </a:p>
          <a:p>
            <a:pPr algn="just">
              <a:spcBef>
                <a:spcPts val="675"/>
              </a:spcBef>
            </a:pPr>
            <a:r>
              <a:rPr lang="es-US" dirty="0">
                <a:effectLst/>
                <a:latin typeface="Helvetica" pitchFamily="2" charset="0"/>
              </a:rPr>
              <a:t>Pablo sabía que había un problema con los seres humanos, judíos y gentiles, y que la Torá no podía solucionarlo. Es más, la Torá era temporal, no terminal; era, en el mejor de los casos, un patrón de retención para el pecado, no la solución final de Dios al problema de la rebelión humana. Por tanto, imponer la Torá a los gentiles como medio de salvación o como prueba de fuego para pertenecer al pueblo de Dios era totalmente inadecuado. La salvación de Dios no había llegado a través de la Torá, sino a través del Mesías y del Espíritu.</a:t>
            </a:r>
          </a:p>
          <a:p>
            <a:pPr algn="just"/>
            <a:r>
              <a:rPr lang="es-US" dirty="0">
                <a:effectLst/>
                <a:latin typeface="Helvetica" pitchFamily="2" charset="0"/>
              </a:rPr>
              <a:t>Si quiere saber a qué se oponía Pablo en Gálatas y Romanos, es básicamente a la opinión de que una persona tenía que convertirse en judío para poder ser cristiano. Convertirse al judaísmo incluía rituales y un esfuerzo continuo, pero estaba ligado a la adquisición de la identidad social del pueblo judío. Era una mezcla de legalismo y etnocentrismo.</a:t>
            </a:r>
          </a:p>
          <a:p>
            <a:pPr algn="just"/>
            <a:r>
              <a:rPr lang="es-US" dirty="0">
                <a:effectLst/>
                <a:latin typeface="Helvetica" pitchFamily="2" charset="0"/>
              </a:rPr>
              <a:t>Para Pablo, la “justificación por fe” significa que tenemos un estatus justo ante Dios no por ninguna obra nuestra, sino por nuestra unión con el Mesías. La fe es el instrumento que nos pone en unión con Cristo y con todos sus beneficios, y es también el boleto que demuestra que pertenecemos al pueblo santo de Dios. Yo diría que la justificación es el acto por el que Dios crea un nuevo pueblo con un nuevo estatus en un nuevo pacto como anticipo de la nueva era.</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Creo que es suficiente por ahora. Cosas clave que hay que dejar en claro: El judaísmo tenía opiniones variadas sobre los medios y el alcance de la salvación. La mayoría de los judíos no eran legalistas; sin embargo, algunos escritos judíos podían hacer hincapié en las obras cuando pensaban en qué judíos entrarían en la era futura, durante los debates sectarios sobre cómo obedecer la Torá, o cuando aparecían discusiones sobre los ritos de entrada para los forasteros.</a:t>
            </a:r>
          </a:p>
          <a:p>
            <a:pPr algn="just"/>
            <a:r>
              <a:rPr lang="es-US" dirty="0">
                <a:effectLst/>
                <a:latin typeface="Helvetica" pitchFamily="2" charset="0"/>
              </a:rPr>
              <a:t>El punto de vista judío al que Pablo se enfrenta en varias de sus cartas es una mezcla de legalismo y etnocentrismo. Pablo ataca la opinión de que los gentiles tienen que convertirse en judíos para ser cristianos. La justificación por fe, para Pablo, significa que los creyentes, sean judíos o gentiles, tienen una posición correcta ante Dios y tienen un lugar legítimo en el pueblo de Dios. Es el Mesías y no la Torá lo que determina la salvación.</a:t>
            </a:r>
          </a:p>
          <a:p>
            <a:pPr algn="just"/>
            <a:r>
              <a:rPr lang="es-US" dirty="0">
                <a:effectLst/>
                <a:latin typeface="Helvetica" pitchFamily="2" charset="0"/>
              </a:rPr>
              <a:t>Hay mucho que puede leer sobre esto. Preston </a:t>
            </a:r>
            <a:r>
              <a:rPr lang="es-US" dirty="0" err="1">
                <a:effectLst/>
                <a:latin typeface="Helvetica" pitchFamily="2" charset="0"/>
              </a:rPr>
              <a:t>Sprinkle</a:t>
            </a:r>
            <a:r>
              <a:rPr lang="es-US" dirty="0">
                <a:effectLst/>
                <a:latin typeface="Helvetica" pitchFamily="2" charset="0"/>
              </a:rPr>
              <a:t> tiene un gran libro sobre el judaísmo que se llama </a:t>
            </a:r>
            <a:r>
              <a:rPr lang="es-US" i="1" dirty="0">
                <a:effectLst/>
                <a:latin typeface="Helvetica" pitchFamily="2" charset="0"/>
              </a:rPr>
              <a:t>Paul and </a:t>
            </a:r>
            <a:r>
              <a:rPr lang="es-US" i="1" dirty="0" err="1">
                <a:effectLst/>
                <a:latin typeface="Helvetica" pitchFamily="2" charset="0"/>
              </a:rPr>
              <a:t>Judaism</a:t>
            </a:r>
            <a:r>
              <a:rPr lang="es-US" i="1" dirty="0">
                <a:effectLst/>
                <a:latin typeface="Helvetica" pitchFamily="2" charset="0"/>
              </a:rPr>
              <a:t> </a:t>
            </a:r>
            <a:r>
              <a:rPr lang="es-US" i="1" dirty="0" err="1">
                <a:effectLst/>
                <a:latin typeface="Helvetica" pitchFamily="2" charset="0"/>
              </a:rPr>
              <a:t>Revisited</a:t>
            </a:r>
            <a:r>
              <a:rPr lang="es-US" dirty="0">
                <a:effectLst/>
                <a:latin typeface="Helvetica" pitchFamily="2" charset="0"/>
              </a:rPr>
              <a:t> (Pablo y el judaísmo revisitado). Kent </a:t>
            </a:r>
            <a:r>
              <a:rPr lang="es-US" dirty="0" err="1">
                <a:effectLst/>
                <a:latin typeface="Helvetica" pitchFamily="2" charset="0"/>
              </a:rPr>
              <a:t>Yinger</a:t>
            </a:r>
            <a:r>
              <a:rPr lang="es-US" dirty="0">
                <a:effectLst/>
                <a:latin typeface="Helvetica" pitchFamily="2" charset="0"/>
              </a:rPr>
              <a:t> tiene una buena introducción a la </a:t>
            </a:r>
            <a:r>
              <a:rPr lang="es-US" i="1" dirty="0">
                <a:effectLst/>
                <a:latin typeface="Helvetica" pitchFamily="2" charset="0"/>
              </a:rPr>
              <a:t>New </a:t>
            </a:r>
            <a:r>
              <a:rPr lang="es-US" i="1" dirty="0" err="1">
                <a:effectLst/>
                <a:latin typeface="Helvetica" pitchFamily="2" charset="0"/>
              </a:rPr>
              <a:t>Perspective</a:t>
            </a:r>
            <a:r>
              <a:rPr lang="es-US" i="1" dirty="0">
                <a:effectLst/>
                <a:latin typeface="Helvetica" pitchFamily="2" charset="0"/>
              </a:rPr>
              <a:t> </a:t>
            </a:r>
            <a:r>
              <a:rPr lang="es-US" i="1" dirty="0" err="1">
                <a:effectLst/>
                <a:latin typeface="Helvetica" pitchFamily="2" charset="0"/>
              </a:rPr>
              <a:t>on</a:t>
            </a:r>
            <a:r>
              <a:rPr lang="es-US" i="1" dirty="0">
                <a:effectLst/>
                <a:latin typeface="Helvetica" pitchFamily="2" charset="0"/>
              </a:rPr>
              <a:t> Paul</a:t>
            </a:r>
            <a:r>
              <a:rPr lang="es-US" dirty="0">
                <a:effectLst/>
                <a:latin typeface="Helvetica" pitchFamily="2" charset="0"/>
              </a:rPr>
              <a:t> (Nueva perspectiva sobre Pablo), que habla de estos debates. Y tal vez quiera consultar mi propio volumen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Saving</a:t>
            </a:r>
            <a:r>
              <a:rPr lang="es-US" i="1" dirty="0">
                <a:effectLst/>
                <a:latin typeface="Helvetica" pitchFamily="2" charset="0"/>
              </a:rPr>
              <a:t> </a:t>
            </a:r>
            <a:r>
              <a:rPr lang="es-US" i="1" dirty="0" err="1">
                <a:effectLst/>
                <a:latin typeface="Helvetica" pitchFamily="2" charset="0"/>
              </a:rPr>
              <a:t>Righteousness</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a:t>
            </a:r>
            <a:r>
              <a:rPr lang="es-US" i="1" dirty="0" err="1">
                <a:effectLst/>
                <a:latin typeface="Helvetica" pitchFamily="2" charset="0"/>
              </a:rPr>
              <a:t>God</a:t>
            </a:r>
            <a:r>
              <a:rPr lang="es-US" dirty="0">
                <a:effectLst/>
                <a:latin typeface="Helvetica" pitchFamily="2" charset="0"/>
              </a:rPr>
              <a:t> (La justicia salvadora de Dios) y otro, </a:t>
            </a:r>
            <a:r>
              <a:rPr lang="es-US" i="1" dirty="0" err="1">
                <a:effectLst/>
                <a:latin typeface="Helvetica" pitchFamily="2" charset="0"/>
              </a:rPr>
              <a:t>Anomalous</a:t>
            </a:r>
            <a:r>
              <a:rPr lang="es-US" i="1" dirty="0">
                <a:effectLst/>
                <a:latin typeface="Helvetica" pitchFamily="2" charset="0"/>
              </a:rPr>
              <a:t> </a:t>
            </a:r>
            <a:r>
              <a:rPr lang="es-US" i="1" dirty="0" err="1">
                <a:effectLst/>
                <a:latin typeface="Helvetica" pitchFamily="2" charset="0"/>
              </a:rPr>
              <a:t>Jew</a:t>
            </a:r>
            <a:r>
              <a:rPr lang="es-US" dirty="0">
                <a:effectLst/>
                <a:latin typeface="Helvetica" pitchFamily="2" charset="0"/>
              </a:rPr>
              <a:t> (Un judío anómalo).</a:t>
            </a:r>
          </a:p>
          <a:p>
            <a:pPr algn="just"/>
            <a:r>
              <a:rPr lang="es-US" dirty="0">
                <a:effectLst/>
                <a:latin typeface="Helvetica" pitchFamily="2" charset="0"/>
              </a:rPr>
              <a:t>Si le ha gustado este segmento, le gustará el siguiente. Vamos a hablar más sobre las cuestiones de continuidad y discontinuidad entre el judaísmo y el cristianismo. Como ya he dicho, esa fue la principal fuente de muchos debates en la iglesia primitiva, así que vamos a profundizar un poco más en ello. Y espero que se una a nosotros para ello.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45</a:t>
            </a:fld>
            <a:endParaRPr lang="es-US"/>
          </a:p>
        </p:txBody>
      </p:sp>
    </p:spTree>
    <p:extLst>
      <p:ext uri="{BB962C8B-B14F-4D97-AF65-F5344CB8AC3E}">
        <p14:creationId xmlns:p14="http://schemas.microsoft.com/office/powerpoint/2010/main" val="2796018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Recordemos que en los días de Pablo, no había una gran separación de caminos entre el cristianismo y el judaísmo. El cristianismo no existía como lo conocemos; no era una religión separada, no era algo completamente distinguible del judaísmo. Más bien, los creyentes en Jesús, no se llamaban a sí mismos cristianos en su mayoría, eran conocidos en gran medida como “seguidores del camino” o “las asambleas de Dios”, o bien eran llamados “nazarenos”. Y sólo en Antioquía, a principios del año 40, se les llamó “cristianos”, probablemente por las autoridades romanas para distinguir a los diferentes grupos judíos entre sí, y, probablemente, fue en un sentido negativo: significaba, algo así como, fanáticos del Mesías, ese tipo de cosas. Los seguidores de Jesús seguían estando dentro de la amplia familia del judaísmo, y, aunque estuvieran sobrepasando los límites, e invitando a la crítica, y recibiendo persecución, eran una secta dentro del mundo judío, social y religiosamente, al menos por el momento.</a:t>
            </a:r>
          </a:p>
          <a:p>
            <a:pPr algn="just"/>
            <a:r>
              <a:rPr lang="es-US" dirty="0">
                <a:effectLst/>
                <a:latin typeface="Helvetica" pitchFamily="2" charset="0"/>
              </a:rPr>
              <a:t>Tenemos que recordar que diferentes grupos tenían diferentes ideas sobre lo judío que era el movimiento de Jesús. Algunos, como los oponentes de Pablo y más tarde los ebionitas, básicamente veían el movimiento de Jesús como el judaísmo 2.0, un judaísmo nuevo y mejorado—que la Torá seguía vigente, la ley tenía que ser obedecida, pero algunas esperanzas mesiánicas se habían realizado, y tenían una visión ligeramente diferente del futuro–. Otros, como Marción, decían que Jesús vino a salvarnos del Dios del at. Marción básicamente trató de convertir al cristianismo en una religión pagana. Esos eran los dos extremos del espectro, y Pablo definitivamente no estaba cerca de ellos, estaba mucho más cerca del medio.</a:t>
            </a:r>
          </a:p>
          <a:p>
            <a:pPr algn="just"/>
            <a:r>
              <a:rPr lang="es-US" dirty="0">
                <a:effectLst/>
                <a:latin typeface="Helvetica" pitchFamily="2" charset="0"/>
              </a:rPr>
              <a:t>Por lo tanto, vamos a centrarnos en dos cosas con respecto a Pablo: La novedad del nuevo pacto y su relación con el judaísmo.</a:t>
            </a:r>
          </a:p>
          <a:p>
            <a:pPr>
              <a:spcBef>
                <a:spcPts val="1350"/>
              </a:spcBef>
            </a:pPr>
            <a:r>
              <a:rPr lang="es-US" b="1" dirty="0">
                <a:effectLst/>
                <a:latin typeface="Times"/>
              </a:rPr>
              <a:t>Pablo y el nuevo pacto</a:t>
            </a:r>
            <a:endParaRPr lang="es-US" dirty="0">
              <a:effectLst/>
              <a:latin typeface="Times"/>
            </a:endParaRPr>
          </a:p>
          <a:p>
            <a:pPr algn="just">
              <a:spcBef>
                <a:spcPts val="675"/>
              </a:spcBef>
            </a:pPr>
            <a:r>
              <a:rPr lang="es-US" dirty="0">
                <a:effectLst/>
                <a:latin typeface="Helvetica" pitchFamily="2" charset="0"/>
              </a:rPr>
              <a:t>Primero, ¿qué es exactamente lo nuevo en el nuevo pacto según Pablo? Yo diría que, para Pablo, el advenimiento del nuevo pacto implica una relación continua, aunque transformada, con el antiguo pacto, que se asocia con Moisés y la Torá.</a:t>
            </a:r>
          </a:p>
          <a:p>
            <a:pPr algn="just">
              <a:spcBef>
                <a:spcPts val="675"/>
              </a:spcBef>
            </a:pPr>
            <a:endParaRPr lang="es-US" dirty="0">
              <a:effectLst/>
              <a:latin typeface="Helvetica" pitchFamily="2" charset="0"/>
            </a:endParaRPr>
          </a:p>
        </p:txBody>
      </p:sp>
      <p:sp>
        <p:nvSpPr>
          <p:cNvPr id="4" name="Marcador de número de diapositiva 3"/>
          <p:cNvSpPr>
            <a:spLocks noGrp="1"/>
          </p:cNvSpPr>
          <p:nvPr>
            <p:ph type="sldNum" sz="quarter" idx="5"/>
          </p:nvPr>
        </p:nvSpPr>
        <p:spPr/>
        <p:txBody>
          <a:bodyPr/>
          <a:lstStyle/>
          <a:p>
            <a:fld id="{F6FFF6DE-DDCD-1043-A233-303060754757}" type="slidenum">
              <a:rPr lang="es-US" smtClean="0"/>
              <a:t>46</a:t>
            </a:fld>
            <a:endParaRPr lang="es-US"/>
          </a:p>
        </p:txBody>
      </p:sp>
    </p:spTree>
    <p:extLst>
      <p:ext uri="{BB962C8B-B14F-4D97-AF65-F5344CB8AC3E}">
        <p14:creationId xmlns:p14="http://schemas.microsoft.com/office/powerpoint/2010/main" val="604872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Pablo creía que el período actual de la historia redentora era más abrahámico que mosaico, y creía que el evangelio creaba un parentesco ficticio que incluía a los gentiles como gentiles que no tenían que convertirse al judaísmo. Esto era algo nuevo y no todos estaban de acuerdo con ello.</a:t>
            </a:r>
          </a:p>
          <a:p>
            <a:pPr>
              <a:spcBef>
                <a:spcPts val="1350"/>
              </a:spcBef>
            </a:pPr>
            <a:r>
              <a:rPr lang="es-US" b="1" dirty="0">
                <a:effectLst/>
                <a:latin typeface="Times"/>
              </a:rPr>
              <a:t>Áreas de continuidad</a:t>
            </a:r>
            <a:endParaRPr lang="es-US" dirty="0">
              <a:effectLst/>
              <a:latin typeface="Times"/>
            </a:endParaRPr>
          </a:p>
          <a:p>
            <a:pPr algn="just">
              <a:spcBef>
                <a:spcPts val="675"/>
              </a:spcBef>
            </a:pPr>
            <a:r>
              <a:rPr lang="es-US" dirty="0">
                <a:effectLst/>
                <a:latin typeface="Helvetica" pitchFamily="2" charset="0"/>
              </a:rPr>
              <a:t>Sin embargo, Pablo creía en la continuidad, para empezar; creía que el Dios de Israel era el Dios de Jesús y el Dios de los que seguían a Jesús. Pablo enseñaba que la historia de Israel se continuaba en la historia de la Iglesia. Aunque la Torá se había cumplido y no era un medio de justicia o una forma de señalar al pueblo de Dios, la Torá seguía encarnando la sabiduría de Dios y valía la pena consultarla en cuanto a cómo vivir una vida que complaciera a Dios. Pablo insistió también en que los gentiles, aunque no estuvieran bajo la Torá, debían seguir siendo respetuosos con las personas, judías u otros gentiles, que se sintieran obligados a obedecer ciertas partes de la Torá, como observar ciertas obligaciones alimentarias o asistir a ciertos festivales.</a:t>
            </a:r>
          </a:p>
          <a:p>
            <a:pPr>
              <a:spcBef>
                <a:spcPts val="1350"/>
              </a:spcBef>
            </a:pPr>
            <a:r>
              <a:rPr lang="es-US" b="1" dirty="0">
                <a:effectLst/>
                <a:latin typeface="Times"/>
              </a:rPr>
              <a:t>Negociación de la relación entre los pactos</a:t>
            </a:r>
            <a:endParaRPr lang="es-US" dirty="0">
              <a:effectLst/>
              <a:latin typeface="Times"/>
            </a:endParaRPr>
          </a:p>
          <a:p>
            <a:pPr algn="just">
              <a:spcBef>
                <a:spcPts val="675"/>
              </a:spcBef>
            </a:pPr>
            <a:r>
              <a:rPr lang="es-US" dirty="0">
                <a:effectLst/>
                <a:latin typeface="Helvetica" pitchFamily="2" charset="0"/>
              </a:rPr>
              <a:t>Lo que debe quedar claro es que las cuestiones relacionadas con la continuidad y la discontinuidad fueron los componentes generadores de una amplia teología del </a:t>
            </a:r>
            <a:r>
              <a:rPr lang="es-US" dirty="0" err="1">
                <a:effectLst/>
                <a:latin typeface="Helvetica" pitchFamily="2" charset="0"/>
              </a:rPr>
              <a:t>nt</a:t>
            </a:r>
            <a:r>
              <a:rPr lang="es-US" dirty="0">
                <a:effectLst/>
                <a:latin typeface="Helvetica" pitchFamily="2" charset="0"/>
              </a:rPr>
              <a:t> y de una teología paulina en particular. Parece que el pensamiento de Pablo fue un diálogo constante con las tradiciones sagradas de Israel y un debate algo adverso con sus propios contemporáneos </a:t>
            </a:r>
            <a:r>
              <a:rPr lang="es-US" dirty="0" err="1">
                <a:effectLst/>
                <a:latin typeface="Helvetica" pitchFamily="2" charset="0"/>
              </a:rPr>
              <a:t>judeanos</a:t>
            </a:r>
            <a:r>
              <a:rPr lang="es-US" dirty="0">
                <a:effectLst/>
                <a:latin typeface="Helvetica" pitchFamily="2" charset="0"/>
              </a:rPr>
              <a:t> y de la diáspora sobre el significado y la importancia de Jesús como Mesías.</a:t>
            </a:r>
          </a:p>
          <a:p>
            <a:pPr algn="just"/>
            <a:r>
              <a:rPr lang="es-US" dirty="0">
                <a:effectLst/>
                <a:latin typeface="Helvetica" pitchFamily="2" charset="0"/>
              </a:rPr>
              <a:t>Podríamos decir que una implicación del nuevo pacto es que nos obliga a investigar cómo los primeros cristianos lucharon por demostrar que el at autorizaba sus creencias distintivas, sus prácticas y su identidad social. Y, por tanto, tenemos que seguir siendo conscientes de cómo figuras como Pablo se apropiaron de formas diversas de esta herencia judía, incluso cuando llegó a conclusiones que alarmarían a muchos de sus compañeros judíos. En otras palabras, se trataba de un debate sobre algo antiguo y algo nuevo.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47</a:t>
            </a:fld>
            <a:endParaRPr lang="es-US"/>
          </a:p>
        </p:txBody>
      </p:sp>
    </p:spTree>
    <p:extLst>
      <p:ext uri="{BB962C8B-B14F-4D97-AF65-F5344CB8AC3E}">
        <p14:creationId xmlns:p14="http://schemas.microsoft.com/office/powerpoint/2010/main" val="2893752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Evidencia del judaísmo en la vida de Pablo</a:t>
            </a:r>
            <a:endParaRPr lang="es-US" dirty="0">
              <a:effectLst/>
              <a:latin typeface="Times"/>
            </a:endParaRPr>
          </a:p>
          <a:p>
            <a:pPr algn="just">
              <a:spcBef>
                <a:spcPts val="675"/>
              </a:spcBef>
            </a:pPr>
            <a:r>
              <a:rPr lang="es-US" dirty="0">
                <a:effectLst/>
                <a:latin typeface="Helvetica" pitchFamily="2" charset="0"/>
              </a:rPr>
              <a:t>Por un lado, tengo que advertir contra ciertos retratos de Pablo donde básicamente ha terminado con el judaísmo. Pablo no utilizaba el mesianismo como excusa para convertir el judaísmo en una especie de filosofía pagana monoteísta con una moral elevada. Si ese fuera el caso, no podríamos explicar por qué circuncidaría a Timoteo, por qué tomaría un voto de nazareo o defendería la Torá como buena y santa como lo hace en Ro 7, defender a los que tienen la conciencia débil, ya que todavía quiere observar ciertos aspectos de la Torá judía. Dice defender la Torá. A lo largo de su carrera apostólica, Pablo se mantiene firmemente en el universo simbólico del antiguo judaísmo; afirma ciertas prácticas y premisas teológicas básicas, aunque reordena algunas cosas y reinterpreta ciertas creencias a la luz de su fe en Jesús.</a:t>
            </a:r>
          </a:p>
          <a:p>
            <a:pPr>
              <a:spcBef>
                <a:spcPts val="1350"/>
              </a:spcBef>
            </a:pPr>
            <a:r>
              <a:rPr lang="es-US" b="1" dirty="0">
                <a:effectLst/>
                <a:latin typeface="Times"/>
              </a:rPr>
              <a:t>Empujando los límites del judaísmo</a:t>
            </a:r>
            <a:endParaRPr lang="es-US" dirty="0">
              <a:effectLst/>
              <a:latin typeface="Times"/>
            </a:endParaRPr>
          </a:p>
          <a:p>
            <a:pPr algn="just">
              <a:spcBef>
                <a:spcPts val="675"/>
              </a:spcBef>
            </a:pPr>
            <a:r>
              <a:rPr lang="es-US" dirty="0">
                <a:effectLst/>
                <a:latin typeface="Helvetica" pitchFamily="2" charset="0"/>
              </a:rPr>
              <a:t>Por otro lado, tengo que decir que, quienes sostienen que Pablo era muy judío y que no dijo ni hizo nada que estuviera fuera de los límites del judaísmo, que no era polémico, tienen que explicar por qué Pablo causó tanto alboroto en tantas sinagogas y por qué fue azotado cinco veces, experimentando la disciplina de una comunidad </a:t>
            </a:r>
            <a:r>
              <a:rPr lang="es-US" dirty="0" err="1">
                <a:effectLst/>
                <a:latin typeface="Helvetica" pitchFamily="2" charset="0"/>
              </a:rPr>
              <a:t>sinagogal</a:t>
            </a:r>
            <a:r>
              <a:rPr lang="es-US" dirty="0">
                <a:effectLst/>
                <a:latin typeface="Helvetica" pitchFamily="2" charset="0"/>
              </a:rPr>
              <a:t>. Las epístolas paulinas y los Hechos confirman que Pablo consiguió excitar el debate, la división e incluso la violencia con su labor misionera entre las comunidades judías, y la pregunta es: ¿por qué?</a:t>
            </a:r>
          </a:p>
          <a:p>
            <a:pPr algn="just"/>
            <a:r>
              <a:rPr lang="es-US" dirty="0">
                <a:effectLst/>
                <a:latin typeface="Helvetica" pitchFamily="2" charset="0"/>
              </a:rPr>
              <a:t>Lo más probable es que se deba a que la mezcla única de cristología, escatología y transformación de la identidad de Pablo se consideraba que empujaba los límites del judaísmo hasta el punto de ruptura. A esto hay que añadir que Pablo caracteriza constantemente al judaísmo como judaísmo farisaico, y lo considera fundamentalmente incompatible con el evangelio.</a:t>
            </a:r>
          </a:p>
          <a:p>
            <a:pPr>
              <a:spcBef>
                <a:spcPts val="1350"/>
              </a:spcBef>
            </a:pPr>
            <a:r>
              <a:rPr lang="es-US" b="1" dirty="0">
                <a:effectLst/>
                <a:latin typeface="Times"/>
              </a:rPr>
              <a:t>La vida después del Mesías</a:t>
            </a:r>
            <a:endParaRPr lang="es-US" dirty="0">
              <a:effectLst/>
              <a:latin typeface="Times"/>
            </a:endParaRPr>
          </a:p>
          <a:p>
            <a:pPr algn="just">
              <a:spcBef>
                <a:spcPts val="675"/>
              </a:spcBef>
            </a:pPr>
            <a:r>
              <a:rPr lang="es-US" dirty="0">
                <a:effectLst/>
                <a:latin typeface="Helvetica" pitchFamily="2" charset="0"/>
              </a:rPr>
              <a:t>Pablo encontró en el judaísmo de sus compatriotas tanto un tesoro de riquezas como un trágico empobrecimiento. El principal punto de discordia entre Pablo y sus oponentes cristianos judíos era una divergencia fundamental entre lo que significaba ser el pueblo de Dios tras la venida del Mesías.</a:t>
            </a:r>
          </a:p>
          <a:p>
            <a:pPr algn="just"/>
            <a:r>
              <a:rPr lang="es-US" dirty="0">
                <a:effectLst/>
                <a:latin typeface="Helvetica" pitchFamily="2" charset="0"/>
              </a:rPr>
              <a:t>Los judíos no creyentes podían discutir que el Mesías había venido, ya que el mundo les parecía totalmente irredento, por lo que no se justificaba la necesidad de reconfigurar ninguna creencia. Los judíos cristianos, entonces, podían estar de acuerdo en que el Mesías había venido, pero no estaban de acuerdo en cómo configurar sus creencias sobre la Torá, Israel y los gentiles a la luz de la venida del Mesías. Y ahí estaba el meollo del debate. Es precisamente la cuestión del Mesías y el judaísmo, el Señor crucificado y resucitado en relación con los emblemas, el ethos y la etnia del pueblo judío; lo que dejó perplejos a los primeros intérpretes cristianos, y se convirtió en un asunto de disputa en sus propias comunidades.</a:t>
            </a:r>
          </a:p>
          <a:p>
            <a:pPr>
              <a:spcBef>
                <a:spcPts val="1350"/>
              </a:spcBef>
            </a:pPr>
            <a:r>
              <a:rPr lang="es-US" b="1" dirty="0">
                <a:effectLst/>
                <a:latin typeface="Times"/>
              </a:rPr>
              <a:t>El Mesías supera a Moisés</a:t>
            </a:r>
            <a:endParaRPr lang="es-US" dirty="0">
              <a:effectLst/>
              <a:latin typeface="Times"/>
            </a:endParaRPr>
          </a:p>
          <a:p>
            <a:pPr algn="just">
              <a:spcBef>
                <a:spcPts val="675"/>
              </a:spcBef>
            </a:pPr>
            <a:r>
              <a:rPr lang="es-US" dirty="0">
                <a:effectLst/>
                <a:latin typeface="Helvetica" pitchFamily="2" charset="0"/>
              </a:rPr>
              <a:t>El punto central del debate giraba en torno a la relación entre los instrumentos dados por Dios, la Torá y el Mesías. ¿Hay que interpretar al Mesías de Dios a la luz de la Torá de Dios o interpretar la Torá de Dios a la luz del Mesías de Dios? Esta es la cuestión con la que Pablo se debate en varios frentes. La cuestión resultante, entonces, es qué tiene prioridad: ¿la cristología o el antiguo pacto? La respuesta de Pablo—dada en porciones como Gálatas 3–4; 2 Corintios 3; Romanos 9–10–es que el Mesías supera a Moisés en todo momento, no porque Moisés sea malo, sino porque el Mesías es mejor.</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Espero que la discusión sobre la continuidad y la discontinuidad le ayude a poder enmarcar o conceptualizar lo que está en juego en los debates de Pablo con sus contemporáneos cristianos judíos. No se trata sólo de una batalla entre la gracia y el legalismo o la ley y el evangelio, sino que se trata de: ¿quién es el pueblo de Dios? y ¿cómo debe vivir en la era del Mesías?</a:t>
            </a:r>
          </a:p>
          <a:p>
            <a:pPr algn="just"/>
            <a:r>
              <a:rPr lang="es-US" dirty="0">
                <a:effectLst/>
                <a:latin typeface="Helvetica" pitchFamily="2" charset="0"/>
              </a:rPr>
              <a:t>Esto es algo que discuto ampliamente en un libro mío llamado </a:t>
            </a:r>
            <a:r>
              <a:rPr lang="es-US" i="1" dirty="0" err="1">
                <a:effectLst/>
                <a:latin typeface="Helvetica" pitchFamily="2" charset="0"/>
              </a:rPr>
              <a:t>Anomalous</a:t>
            </a:r>
            <a:r>
              <a:rPr lang="es-US" i="1" dirty="0">
                <a:effectLst/>
                <a:latin typeface="Helvetica" pitchFamily="2" charset="0"/>
              </a:rPr>
              <a:t> </a:t>
            </a:r>
            <a:r>
              <a:rPr lang="es-US" i="1" dirty="0" err="1">
                <a:effectLst/>
                <a:latin typeface="Helvetica" pitchFamily="2" charset="0"/>
              </a:rPr>
              <a:t>Jew</a:t>
            </a:r>
            <a:r>
              <a:rPr lang="es-US" dirty="0">
                <a:effectLst/>
                <a:latin typeface="Helvetica" pitchFamily="2" charset="0"/>
              </a:rPr>
              <a:t> (El judío anómalo). Y, también, recomiendo el libro de Francis Watson Paul, </a:t>
            </a:r>
            <a:r>
              <a:rPr lang="es-US" i="1" dirty="0" err="1">
                <a:effectLst/>
                <a:latin typeface="Helvetica" pitchFamily="2" charset="0"/>
              </a:rPr>
              <a:t>Judaism</a:t>
            </a:r>
            <a:r>
              <a:rPr lang="es-US" i="1" dirty="0">
                <a:effectLst/>
                <a:latin typeface="Helvetica" pitchFamily="2" charset="0"/>
              </a:rPr>
              <a:t>, and </a:t>
            </a:r>
            <a:r>
              <a:rPr lang="es-US" i="1" dirty="0" err="1">
                <a:effectLst/>
                <a:latin typeface="Helvetica" pitchFamily="2" charset="0"/>
              </a:rPr>
              <a:t>the</a:t>
            </a:r>
            <a:r>
              <a:rPr lang="es-US" i="1" dirty="0">
                <a:effectLst/>
                <a:latin typeface="Helvetica" pitchFamily="2" charset="0"/>
              </a:rPr>
              <a:t> Gentiles</a:t>
            </a:r>
            <a:r>
              <a:rPr lang="es-US" dirty="0">
                <a:effectLst/>
                <a:latin typeface="Helvetica" pitchFamily="2" charset="0"/>
              </a:rPr>
              <a:t> (El </a:t>
            </a:r>
            <a:r>
              <a:rPr lang="es-US" dirty="0" err="1">
                <a:effectLst/>
                <a:latin typeface="Helvetica" pitchFamily="2" charset="0"/>
              </a:rPr>
              <a:t>judaismo</a:t>
            </a:r>
            <a:r>
              <a:rPr lang="es-US" dirty="0">
                <a:effectLst/>
                <a:latin typeface="Helvetica" pitchFamily="2" charset="0"/>
              </a:rPr>
              <a:t> y los gentiles). Y, por supuesto, no se puede dejar de leer la obra magna de N. T. Wright </a:t>
            </a:r>
            <a:r>
              <a:rPr lang="es-US" i="1" dirty="0">
                <a:effectLst/>
                <a:latin typeface="Helvetica" pitchFamily="2" charset="0"/>
              </a:rPr>
              <a:t>Paul and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Faithfulness</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a:t>
            </a:r>
            <a:r>
              <a:rPr lang="es-US" i="1" dirty="0" err="1">
                <a:effectLst/>
                <a:latin typeface="Helvetica" pitchFamily="2" charset="0"/>
              </a:rPr>
              <a:t>God</a:t>
            </a:r>
            <a:r>
              <a:rPr lang="es-US" dirty="0">
                <a:effectLst/>
                <a:latin typeface="Helvetica" pitchFamily="2" charset="0"/>
              </a:rPr>
              <a:t> (Pablo y la fidelidad de Dios N. T. Wright). Aunque para una visión diferente, consulte el libro </a:t>
            </a:r>
            <a:r>
              <a:rPr lang="es-US" i="1" dirty="0">
                <a:effectLst/>
                <a:latin typeface="Helvetica" pitchFamily="2" charset="0"/>
              </a:rPr>
              <a:t>Paul </a:t>
            </a:r>
            <a:r>
              <a:rPr lang="es-US" i="1" dirty="0" err="1">
                <a:effectLst/>
                <a:latin typeface="Helvetica" pitchFamily="2" charset="0"/>
              </a:rPr>
              <a:t>within</a:t>
            </a:r>
            <a:r>
              <a:rPr lang="es-US" i="1" dirty="0">
                <a:effectLst/>
                <a:latin typeface="Helvetica" pitchFamily="2" charset="0"/>
              </a:rPr>
              <a:t> </a:t>
            </a:r>
            <a:r>
              <a:rPr lang="es-US" i="1" dirty="0" err="1">
                <a:effectLst/>
                <a:latin typeface="Helvetica" pitchFamily="2" charset="0"/>
              </a:rPr>
              <a:t>Judaism</a:t>
            </a:r>
            <a:r>
              <a:rPr lang="es-US" dirty="0">
                <a:effectLst/>
                <a:latin typeface="Helvetica" pitchFamily="2" charset="0"/>
              </a:rPr>
              <a:t>, (Pablo en el </a:t>
            </a:r>
            <a:r>
              <a:rPr lang="es-US" dirty="0" err="1">
                <a:effectLst/>
                <a:latin typeface="Helvetica" pitchFamily="2" charset="0"/>
              </a:rPr>
              <a:t>judaismo</a:t>
            </a:r>
            <a:r>
              <a:rPr lang="es-US" dirty="0">
                <a:effectLst/>
                <a:latin typeface="Helvetica" pitchFamily="2" charset="0"/>
              </a:rPr>
              <a:t>) editado por Mark </a:t>
            </a:r>
            <a:r>
              <a:rPr lang="es-US" dirty="0" err="1">
                <a:effectLst/>
                <a:latin typeface="Helvetica" pitchFamily="2" charset="0"/>
              </a:rPr>
              <a:t>Nanos</a:t>
            </a:r>
            <a:r>
              <a:rPr lang="es-US" dirty="0">
                <a:effectLst/>
                <a:latin typeface="Helvetica" pitchFamily="2" charset="0"/>
              </a:rPr>
              <a:t> y Magnus </a:t>
            </a:r>
            <a:r>
              <a:rPr lang="es-US" dirty="0" err="1">
                <a:effectLst/>
                <a:latin typeface="Helvetica" pitchFamily="2" charset="0"/>
              </a:rPr>
              <a:t>Zetterholm</a:t>
            </a:r>
            <a:r>
              <a:rPr lang="es-US" dirty="0">
                <a:effectLst/>
                <a:latin typeface="Helvetica" pitchFamily="2" charset="0"/>
              </a:rPr>
              <a:t>.</a:t>
            </a:r>
          </a:p>
          <a:p>
            <a:pPr algn="just"/>
            <a:r>
              <a:rPr lang="es-US" dirty="0">
                <a:effectLst/>
                <a:latin typeface="Helvetica" pitchFamily="2" charset="0"/>
              </a:rPr>
              <a:t>En nuestro próximo segmento, veremos dónde comenzó parte del conflicto, examinando el famoso Concilio de Jerusalén de Hechos 15 y Gálatas 2. Permanezca atento a eso, espero que el curso siga siendo agradable para usted, y que siga sacando provecho. Hasta la próxima.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48</a:t>
            </a:fld>
            <a:endParaRPr lang="es-US"/>
          </a:p>
        </p:txBody>
      </p:sp>
    </p:spTree>
    <p:extLst>
      <p:ext uri="{BB962C8B-B14F-4D97-AF65-F5344CB8AC3E}">
        <p14:creationId xmlns:p14="http://schemas.microsoft.com/office/powerpoint/2010/main" val="842582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Historia de la Iglesia de Antioquía</a:t>
            </a:r>
            <a:endParaRPr lang="es-US" dirty="0">
              <a:effectLst/>
              <a:latin typeface="Times"/>
            </a:endParaRPr>
          </a:p>
          <a:p>
            <a:pPr algn="just">
              <a:spcBef>
                <a:spcPts val="675"/>
              </a:spcBef>
            </a:pPr>
            <a:r>
              <a:rPr lang="es-US" dirty="0">
                <a:effectLst/>
                <a:latin typeface="Helvetica" pitchFamily="2" charset="0"/>
              </a:rPr>
              <a:t>Para situar el escenario, después de que Pablo fue llamado y convertido por el Señor resucitado en el camino a Damasco, pasó un tiempo en Arabia, en Siria, en Cilicia; visitó Jerusalén; y probablemente se dedicó a alguna actividad misionera en este tiempo.</a:t>
            </a:r>
          </a:p>
          <a:p>
            <a:pPr algn="just"/>
            <a:r>
              <a:rPr lang="es-US" dirty="0">
                <a:effectLst/>
                <a:latin typeface="Helvetica" pitchFamily="2" charset="0"/>
              </a:rPr>
              <a:t>Paralelamente, en Antioquía de Siria se estableció y comenzó a prosperar una comunidad judía cristiana de habla griega, dirigida por cristianos judíos que se refugiaban de la persecución en Jerusalén. Y fue en Antioquía donde estos cristianos judíos de habla griega comenzaron a compartir el evangelio con los gentiles griegos, llevándolos a la fe y creando una comunidad mixta de creyentes cristianos judíos y gentiles. No rompieron necesariamente con el judaísmo ni se separaron de las sinagogas, pero se convirtieron en un grupo reconocible, hasta el punto de que las autoridades locales sirias podían llamarlos cristianos. Eran un capítulo distintivo dentro de la comunidad judía de Antioquía de Siria.</a:t>
            </a:r>
          </a:p>
          <a:p>
            <a:pPr algn="just"/>
            <a:r>
              <a:rPr lang="es-US" dirty="0">
                <a:effectLst/>
                <a:latin typeface="Helvetica" pitchFamily="2" charset="0"/>
              </a:rPr>
              <a:t>Y, es probable que la iglesia de Antioquia no exigiera a los gentiles que se circuncidaran y, en cambio, consideraran que su fe era suficiente para establecer su relación con Dios a través de Jesús, y los trataran como iguales y no como meros invitados como los temerosos de Dios en una sinagoga.</a:t>
            </a:r>
          </a:p>
          <a:p>
            <a:pPr algn="just"/>
            <a:r>
              <a:rPr lang="es-US" dirty="0">
                <a:effectLst/>
                <a:latin typeface="Helvetica" pitchFamily="2" charset="0"/>
              </a:rPr>
              <a:t>La iglesia de Jerusalén envió entonces a Bernabé para que comprobara la situación y vio que se trataba de un acto de gracia de Dios y animó a la iglesia de Antioquía. Y Bernabé incluso se quedó allí y les ayudó a añadir más a su número.</a:t>
            </a:r>
          </a:p>
          <a:p>
            <a:pPr algn="just"/>
            <a:r>
              <a:rPr lang="es-US" dirty="0">
                <a:effectLst/>
                <a:latin typeface="Helvetica" pitchFamily="2" charset="0"/>
              </a:rPr>
              <a:t>Fue en este punto en el que la iglesia de Antioquía estaba creciendo, esta iglesia mixta, que [Bernabé] se dio cuenta de que necesitaba a alguien más que se uniera a él en el ministerio en la iglesia de Antioquía. Necesitaba un tipo que fuera un gran predicador, que hablara griego, que conociera la Biblia; y Bernabé piensa, y piensa para sí mismo “mejor llamar a Saulo”, Saulo de Tarso, también conocido como San Pablo. Bernabé lleva a Pablo a Antioquía, y trabajan allí durante varios años. Todo esto se ve en Hechos 11. Incluso realizan un viaje misionero juntos, enviados por la iglesia de Antioquía, y van a Chipre y al sur de Asia Menor.</a:t>
            </a:r>
          </a:p>
          <a:p>
            <a:pPr algn="just"/>
            <a:r>
              <a:rPr lang="es-US" dirty="0">
                <a:effectLst/>
                <a:latin typeface="Helvetica" pitchFamily="2" charset="0"/>
              </a:rPr>
              <a:t>Todo es grandioso: la justificación por la fe, y los judíos y los gentiles son todos uno en Cristo Jesús. No creo que hayan dejado las leyes de la comida todavía, pero los creyentes gentiles pueden acomodarse a la forma de vida judía. Lo que tenemos es una iglesia bastante unida y multiétnica. ¡Suena estupendo!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49</a:t>
            </a:fld>
            <a:endParaRPr lang="es-US"/>
          </a:p>
        </p:txBody>
      </p:sp>
    </p:spTree>
    <p:extLst>
      <p:ext uri="{BB962C8B-B14F-4D97-AF65-F5344CB8AC3E}">
        <p14:creationId xmlns:p14="http://schemas.microsoft.com/office/powerpoint/2010/main" val="1149038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Esto llevó a Pablo y Bernabé a una fuerte disputa y debate con estos intrusos. Entonces, Pablo y Bernabé fueron designados, junto con algunos otros creyentes, para subir a Jerusalén y ver a los apóstoles y a los ancianos y discutir esta cuestión con ellos. Esto es lo que se encuentra en la primera parte de Hechos 15.</a:t>
            </a:r>
          </a:p>
          <a:p>
            <a:pPr algn="just"/>
            <a:r>
              <a:rPr lang="es-US" dirty="0">
                <a:effectLst/>
                <a:latin typeface="Helvetica" pitchFamily="2" charset="0"/>
              </a:rPr>
              <a:t>Primera nota al margen: Estoy asumiendo aquí que tanto Gálatas 2:1–10 como Hechos 15 se refieren al Concilio de Jerusalén. Esto se discute; algunos piensan que Gálatas 2 se refiere a la visita de socorro del hambre en Hechos 11, pero ahora estoy convencido de que son básicamente la misma reunión enseñada desde perspectivas ligeramente diferentes. Mi consejo: Lea el comentario de Richard </a:t>
            </a:r>
            <a:r>
              <a:rPr lang="es-US" dirty="0" err="1">
                <a:effectLst/>
                <a:latin typeface="Helvetica" pitchFamily="2" charset="0"/>
              </a:rPr>
              <a:t>Longeneckers</a:t>
            </a:r>
            <a:r>
              <a:rPr lang="es-US" dirty="0">
                <a:effectLst/>
                <a:latin typeface="Helvetica" pitchFamily="2" charset="0"/>
              </a:rPr>
              <a:t> sobre Gálatas y el comentario de Craig </a:t>
            </a:r>
            <a:r>
              <a:rPr lang="es-US" dirty="0" err="1">
                <a:effectLst/>
                <a:latin typeface="Helvetica" pitchFamily="2" charset="0"/>
              </a:rPr>
              <a:t>Keener</a:t>
            </a:r>
            <a:r>
              <a:rPr lang="es-US" dirty="0">
                <a:effectLst/>
                <a:latin typeface="Helvetica" pitchFamily="2" charset="0"/>
              </a:rPr>
              <a:t> sobre Hechos si quiere escuchar un caso para cualquiera de los dos lados. Pero le pido indulgencia por el momento, porque hay suficientes similitudes entre Gálatas 2 y Hechos 15 como para pensar que están describiendo el mismo evento, así que, permítanme por ahora.</a:t>
            </a:r>
          </a:p>
          <a:p>
            <a:pPr algn="just"/>
            <a:r>
              <a:rPr lang="es-US" dirty="0">
                <a:effectLst/>
                <a:latin typeface="Helvetica" pitchFamily="2" charset="0"/>
              </a:rPr>
              <a:t>Lo que parece haber sucedido es que algunos cristianos judíos un poco más conservadores de Jerusalén habían llegado a Antioquía, vieron una gran continuidad entre el pacto mosaico y el Mesías, y piensan que nada ha cambiado realmente para los gentiles. Los gentiles siguen siendo pecadores, impuros, idólatras, fuera del pacto. Deben ser circuncidados y obligados a seguir la Torá si van a ser salvados y a unirse al pueblo de Dios, especialmente a la iglesia—los devotos del Mesías–. En otras palabras, en su mente, Dios no acepta a los gentiles como gentiles, sólo los acepta si se convierten en prosélitos del judaísmo y siguen el estilo de vida judío.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50</a:t>
            </a:fld>
            <a:endParaRPr lang="es-US"/>
          </a:p>
        </p:txBody>
      </p:sp>
    </p:spTree>
    <p:extLst>
      <p:ext uri="{BB962C8B-B14F-4D97-AF65-F5344CB8AC3E}">
        <p14:creationId xmlns:p14="http://schemas.microsoft.com/office/powerpoint/2010/main" val="1865749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Hay un episodio interesante que cuenta Josefo sobre la conversión de la familia real de </a:t>
            </a:r>
            <a:r>
              <a:rPr lang="es-US" dirty="0" err="1">
                <a:effectLst/>
                <a:latin typeface="Helvetica" pitchFamily="2" charset="0"/>
              </a:rPr>
              <a:t>Adiabene</a:t>
            </a:r>
            <a:r>
              <a:rPr lang="es-US" dirty="0">
                <a:effectLst/>
                <a:latin typeface="Helvetica" pitchFamily="2" charset="0"/>
              </a:rPr>
              <a:t>; esa es una zona inmediatamente al sur de la actual Armenia. Se encontraba entre el Imperio Romano y el Imperio Parto. Y Josefo cuenta la historia de un comerciante judío llamado Ananías que convenció al rey </a:t>
            </a:r>
            <a:r>
              <a:rPr lang="es-US" dirty="0" err="1">
                <a:effectLst/>
                <a:latin typeface="Helvetica" pitchFamily="2" charset="0"/>
              </a:rPr>
              <a:t>Izates</a:t>
            </a:r>
            <a:r>
              <a:rPr lang="es-US" dirty="0">
                <a:effectLst/>
                <a:latin typeface="Helvetica" pitchFamily="2" charset="0"/>
              </a:rPr>
              <a:t> de </a:t>
            </a:r>
            <a:r>
              <a:rPr lang="es-US" dirty="0" err="1">
                <a:effectLst/>
                <a:latin typeface="Helvetica" pitchFamily="2" charset="0"/>
              </a:rPr>
              <a:t>Adiabene</a:t>
            </a:r>
            <a:r>
              <a:rPr lang="es-US" dirty="0">
                <a:effectLst/>
                <a:latin typeface="Helvetica" pitchFamily="2" charset="0"/>
              </a:rPr>
              <a:t> de que podía seguir el estilo de vida judío sin circuncidarse. Pero entonces llegó otro judío, Eleazar de Galilea, que descubrió que el rey adoraba al Dios de Israel, pero arremetió contra el rey por no circuncidarse. Entonces se convenció al rey de que se circuncidara, y lo hizo.</a:t>
            </a:r>
          </a:p>
          <a:p>
            <a:pPr algn="just"/>
            <a:r>
              <a:rPr lang="es-US" dirty="0">
                <a:effectLst/>
                <a:latin typeface="Helvetica" pitchFamily="2" charset="0"/>
              </a:rPr>
              <a:t>Aunque los maestros judíos salieron al mundo gentil, no siempre fueron consistentes en el requisito de que los gentiles se circuncidaran. Y esta es una situación muy similar a lo que encontramos reflejado en Hechos 15 y Gálatas 2, donde la iglesia de Antioquia ha tomado la posición de no requerir la circuncisión, pero algunos cristianos judíos son ardientes en que los gentiles deben ser circuncidados—de hecho, su salvación descansa en ello, y también la pureza étnica de la Iglesia–.</a:t>
            </a:r>
          </a:p>
          <a:p>
            <a:pPr>
              <a:spcBef>
                <a:spcPts val="1350"/>
              </a:spcBef>
            </a:pPr>
            <a:r>
              <a:rPr lang="es-US" b="1" dirty="0">
                <a:effectLst/>
                <a:latin typeface="Times"/>
              </a:rPr>
              <a:t>El Concilio de Jerusalén</a:t>
            </a:r>
            <a:endParaRPr lang="es-US" dirty="0">
              <a:effectLst/>
              <a:latin typeface="Times"/>
            </a:endParaRPr>
          </a:p>
          <a:p>
            <a:pPr algn="just">
              <a:spcBef>
                <a:spcPts val="675"/>
              </a:spcBef>
            </a:pPr>
            <a:r>
              <a:rPr lang="es-US" dirty="0">
                <a:effectLst/>
                <a:latin typeface="Helvetica" pitchFamily="2" charset="0"/>
              </a:rPr>
              <a:t>Entonces, la delegación antioquena, que estaba formada por Pablo y Bernabé y uno de sus conversos gentiles fue a Jerusalén y, Tito—que era como su muestra </a:t>
            </a:r>
            <a:r>
              <a:rPr lang="es-US" i="1" dirty="0">
                <a:effectLst/>
                <a:latin typeface="Helvetica" pitchFamily="2" charset="0"/>
              </a:rPr>
              <a:t>A</a:t>
            </a:r>
            <a:r>
              <a:rPr lang="es-US" dirty="0">
                <a:effectLst/>
                <a:latin typeface="Helvetica" pitchFamily="2" charset="0"/>
              </a:rPr>
              <a:t>–estaban allí para resolver esta disputa de una vez por todas.</a:t>
            </a:r>
          </a:p>
          <a:p>
            <a:pPr>
              <a:spcBef>
                <a:spcPts val="1350"/>
              </a:spcBef>
            </a:pPr>
            <a:r>
              <a:rPr lang="es-US" b="1" dirty="0">
                <a:effectLst/>
                <a:latin typeface="Times"/>
              </a:rPr>
              <a:t>Gálatas 2:7–9</a:t>
            </a:r>
            <a:endParaRPr lang="es-US" dirty="0">
              <a:effectLst/>
              <a:latin typeface="Times"/>
            </a:endParaRPr>
          </a:p>
          <a:p>
            <a:pPr algn="just">
              <a:spcBef>
                <a:spcPts val="675"/>
              </a:spcBef>
            </a:pPr>
            <a:r>
              <a:rPr lang="es-US" dirty="0">
                <a:effectLst/>
                <a:latin typeface="Helvetica" pitchFamily="2" charset="0"/>
              </a:rPr>
              <a:t>El relato de Pablo sobre la reunión con las columnas de Jerusalén—es decir, Pedro, Santiago y Juan—es que “Antes por el contrario, como vieron que me había sido encomendado el evangelio de la incircuncisión, como a Pedro el de la circuncisión (pues el que actuó en Pedro para el apostolado de la circuncisión, actuó también en mí para con los gentiles), y reconociendo la gracia que me había sido dada, Jacobo, </a:t>
            </a:r>
            <a:r>
              <a:rPr lang="es-US" dirty="0" err="1">
                <a:effectLst/>
                <a:latin typeface="Helvetica" pitchFamily="2" charset="0"/>
              </a:rPr>
              <a:t>Cefas</a:t>
            </a:r>
            <a:r>
              <a:rPr lang="es-US" dirty="0">
                <a:effectLst/>
                <a:latin typeface="Helvetica" pitchFamily="2" charset="0"/>
              </a:rPr>
              <a:t> y Juan, que eran considerados como columnas, nos dieron a mí y a Bernabé la diestra en señal de compañerismo, para que nosotros fuésemos a los gentiles, y ellos a la circuncisión” (rvr60). Así termina la cita de Pablo.</a:t>
            </a:r>
          </a:p>
          <a:p>
            <a:pPr>
              <a:spcBef>
                <a:spcPts val="1350"/>
              </a:spcBef>
            </a:pPr>
            <a:r>
              <a:rPr lang="es-US" b="1" dirty="0">
                <a:effectLst/>
                <a:latin typeface="Times"/>
              </a:rPr>
              <a:t>Hechos 15:7–11</a:t>
            </a:r>
            <a:endParaRPr lang="es-US" dirty="0">
              <a:effectLst/>
              <a:latin typeface="Times"/>
            </a:endParaRPr>
          </a:p>
          <a:p>
            <a:pPr algn="just">
              <a:spcBef>
                <a:spcPts val="675"/>
              </a:spcBef>
            </a:pPr>
            <a:r>
              <a:rPr lang="es-US" dirty="0">
                <a:effectLst/>
                <a:latin typeface="Helvetica" pitchFamily="2" charset="0"/>
              </a:rPr>
              <a:t>En el relato de Lucas, Pedro se levanta y habla de su propio ministerio a los gentiles, dice que ha visto a los gentiles creer y recibir el Espíritu, lo cual es prueba de que Dios los ha aceptado y ha purificado sus corazones por la fe. Dice que esto significa que todos, judíos y gentiles, son salvados por la gracia.</a:t>
            </a:r>
          </a:p>
          <a:p>
            <a:pPr>
              <a:spcBef>
                <a:spcPts val="1350"/>
              </a:spcBef>
            </a:pPr>
            <a:r>
              <a:rPr lang="es-US" b="1" dirty="0">
                <a:effectLst/>
                <a:latin typeface="Times"/>
              </a:rPr>
              <a:t>Hechos 15:13–21</a:t>
            </a:r>
            <a:endParaRPr lang="es-US" dirty="0">
              <a:effectLst/>
              <a:latin typeface="Times"/>
            </a:endParaRPr>
          </a:p>
          <a:p>
            <a:pPr algn="just">
              <a:spcBef>
                <a:spcPts val="675"/>
              </a:spcBef>
            </a:pPr>
            <a:r>
              <a:rPr lang="es-US" dirty="0">
                <a:effectLst/>
                <a:latin typeface="Helvetica" pitchFamily="2" charset="0"/>
              </a:rPr>
              <a:t>Y, entonces, Santiago se adelanta y añade una cita de Amós 9:11–12 sobre cómo, cuando Israel sea restaurado del exilio, los gentiles buscarán a Dios y se unirán a su culto. El resultado es que la iglesia de Antioquia se impone a los proselitistas cristianos judíos. El consenso de la iglesia fue que los gentiles se salvan como gentiles, por la fe, a través de la gracia; recibieron el Espíritu al invocar el nombre de Jesús, no al obedecer la Torá.</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Por lo tanto, victoria para Pablo y la iglesia de Antioquía. Protegieron la integridad de sus conversos gentiles, defendieron la verdad del evangelio. ¡Dulce victoria en Jesús!</a:t>
            </a:r>
          </a:p>
          <a:p>
            <a:pPr algn="just"/>
            <a:r>
              <a:rPr lang="es-US" dirty="0">
                <a:effectLst/>
                <a:latin typeface="Helvetica" pitchFamily="2" charset="0"/>
              </a:rPr>
              <a:t>Pero no por mucho tiempo. Pronto los proselitistas cristianos judíos, que querían que todos los cristianos gentiles se circuncidaran y siguieran la Torá, se reagruparían y harían otra jugada y esta vez tendrían éxito y sería Pablo quien se vería en la puerta.</a:t>
            </a:r>
          </a:p>
          <a:p>
            <a:pPr algn="just"/>
            <a:r>
              <a:rPr lang="es-US" dirty="0">
                <a:effectLst/>
                <a:latin typeface="Helvetica" pitchFamily="2" charset="0"/>
              </a:rPr>
              <a:t>Manténgase en sintonía para el próximo segmento emocionante en el curso de Logos Mobile Ed sobre la historia de la herejía donde vamos a ver el siguiente capítulo de esta confrontación examinando el Incidente en Antioquía. Hasta entonces.</a:t>
            </a:r>
          </a:p>
          <a:p>
            <a:pPr algn="just"/>
            <a:endParaRPr lang="es-US" dirty="0">
              <a:effectLst/>
              <a:latin typeface="Helvetica" pitchFamily="2" charset="0"/>
            </a:endParaRPr>
          </a:p>
        </p:txBody>
      </p:sp>
      <p:sp>
        <p:nvSpPr>
          <p:cNvPr id="4" name="Marcador de número de diapositiva 3"/>
          <p:cNvSpPr>
            <a:spLocks noGrp="1"/>
          </p:cNvSpPr>
          <p:nvPr>
            <p:ph type="sldNum" sz="quarter" idx="5"/>
          </p:nvPr>
        </p:nvSpPr>
        <p:spPr/>
        <p:txBody>
          <a:bodyPr/>
          <a:lstStyle/>
          <a:p>
            <a:fld id="{F6FFF6DE-DDCD-1043-A233-303060754757}" type="slidenum">
              <a:rPr lang="es-US" smtClean="0"/>
              <a:t>51</a:t>
            </a:fld>
            <a:endParaRPr lang="es-US"/>
          </a:p>
        </p:txBody>
      </p:sp>
    </p:spTree>
    <p:extLst>
      <p:ext uri="{BB962C8B-B14F-4D97-AF65-F5344CB8AC3E}">
        <p14:creationId xmlns:p14="http://schemas.microsoft.com/office/powerpoint/2010/main" val="325777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En las Epístolas Pastorales, se prohíbe que la gente enseñe “doctrinas diferentes”, en forma de especulaciones sobre mitos y genealogías. En el libro del Apocalipsis, encontramos grupos entre los cristianos que se consideran con conductas y creencias desviadas: personas que dicen ser apóstoles y que resultan ser falsos. Incluso hay un grupo, una secta llamada los “nicolaítas”, y una autodenominada profetisa llamada Jezabel.</a:t>
            </a:r>
          </a:p>
          <a:p>
            <a:pPr algn="just"/>
            <a:r>
              <a:rPr lang="es-US" dirty="0">
                <a:effectLst/>
                <a:latin typeface="Helvetica" pitchFamily="2" charset="0"/>
              </a:rPr>
              <a:t>En 2 Pedro, hay una advertencia de que un día habrá falsos maestros que “introducirán secretamente herejías destructivas, incluso negando al soberano Señor que las trajo—trayendo una rápida destrucción sobre ellos mismos–”.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a:t>
            </a:fld>
            <a:endParaRPr lang="es-US"/>
          </a:p>
        </p:txBody>
      </p:sp>
    </p:spTree>
    <p:extLst>
      <p:ext uri="{BB962C8B-B14F-4D97-AF65-F5344CB8AC3E}">
        <p14:creationId xmlns:p14="http://schemas.microsoft.com/office/powerpoint/2010/main" val="1407975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err="1">
                <a:effectLst/>
                <a:latin typeface="Times"/>
              </a:rPr>
              <a:t>Losproselitistascontraatacan</a:t>
            </a:r>
            <a:endParaRPr lang="es-US" dirty="0">
              <a:effectLst/>
              <a:latin typeface="Times"/>
            </a:endParaRPr>
          </a:p>
          <a:p>
            <a:pPr algn="just">
              <a:spcBef>
                <a:spcPts val="675"/>
              </a:spcBef>
            </a:pPr>
            <a:r>
              <a:rPr lang="es-US" dirty="0">
                <a:effectLst/>
                <a:latin typeface="Helvetica" pitchFamily="2" charset="0"/>
              </a:rPr>
              <a:t>Permítame leerle Gálatas 2:11–14, que es el texto que discutiremos hoy. Y, aquí Pablo escribe, así es como relata las cosas:</a:t>
            </a:r>
          </a:p>
          <a:p>
            <a:pPr algn="just">
              <a:spcBef>
                <a:spcPts val="675"/>
              </a:spcBef>
            </a:pPr>
            <a:r>
              <a:rPr lang="es-US" dirty="0">
                <a:effectLst/>
                <a:latin typeface="Helvetica" pitchFamily="2" charset="0"/>
              </a:rPr>
              <a:t>Pero cuando Pedro vino a Antioquía, le resistí cara a cara, porque era de condenar. Pues antes que viniesen algunos de parte de Jacobo, comía con los gentiles; pero después que vinieron, se retraía y se apartaba, porque tenía miedo de los de la circuncisión. Y en su simulación participaban también los otros judíos, de tal manera que aun Bernabé fue también arrastrado por la hipocresía de ellos. Pero cuando vi que no andaban rectamente conforme a la verdad del evangelio, dije a Pedro delante de todos: Si tú, siendo judío, vives como los gentiles y no como judío, ¿por qué obligas a los gentiles a judaizar? (rvr60).</a:t>
            </a:r>
          </a:p>
          <a:p>
            <a:pPr algn="just">
              <a:spcBef>
                <a:spcPts val="675"/>
              </a:spcBef>
            </a:pPr>
            <a:r>
              <a:rPr lang="es-US" dirty="0">
                <a:effectLst/>
                <a:latin typeface="Helvetica" pitchFamily="2" charset="0"/>
              </a:rPr>
              <a:t>Ese es el final del texto. Ahora, permítame explicar la situación tal y como yo la entiendo.</a:t>
            </a:r>
          </a:p>
          <a:p>
            <a:pPr>
              <a:spcBef>
                <a:spcPts val="1350"/>
              </a:spcBef>
            </a:pPr>
            <a:r>
              <a:rPr lang="es-US" b="1" dirty="0">
                <a:effectLst/>
                <a:latin typeface="Times"/>
              </a:rPr>
              <a:t>Contexto histórico</a:t>
            </a:r>
            <a:endParaRPr lang="es-US" dirty="0">
              <a:effectLst/>
              <a:latin typeface="Times"/>
            </a:endParaRPr>
          </a:p>
          <a:p>
            <a:pPr algn="just">
              <a:spcBef>
                <a:spcPts val="675"/>
              </a:spcBef>
            </a:pPr>
            <a:r>
              <a:rPr lang="es-US" dirty="0">
                <a:effectLst/>
                <a:latin typeface="Helvetica" pitchFamily="2" charset="0"/>
              </a:rPr>
              <a:t>En primer lugar, a finales de los años 30 y principios de los 40 del siglo I, era una época tumultuosa para los judíos en el Imperio Romano. Fue durante este periodo que Herodes Antipas fue exiliado a la Galia por almacenar armas. El bandolerismo y el fervor nacionalista aumentaron en Judea. El emperador Calígula había intentado colocar una estatua suya en el templo de Jerusalén, lo que estuvo a punto de provocar una guerra civil hacia el año 40 d.C.</a:t>
            </a:r>
          </a:p>
          <a:p>
            <a:pPr algn="just"/>
            <a:r>
              <a:rPr lang="es-US" dirty="0">
                <a:effectLst/>
                <a:latin typeface="Helvetica" pitchFamily="2" charset="0"/>
              </a:rPr>
              <a:t>Hubo disturbios antijudíos en Antioquía y Alejandría. Herodes Agripa I murió repentinamente en el año 44 d.C., y a partir de entonces hubo una serie de gobernadores romanos que, por incompetencia, ignorancia y corrupción, avivaron las tensiones con el pueblo y provocaron revueltas y levantamientos. De hecho, hubo una gran revuelta en Jerusalén alrededor del año 49 d.C. en la Pascua que resultó en la muerte de miles de peregrinos judíos.</a:t>
            </a:r>
          </a:p>
          <a:p>
            <a:pPr algn="just"/>
            <a:r>
              <a:rPr lang="es-US" dirty="0">
                <a:effectLst/>
                <a:latin typeface="Helvetica" pitchFamily="2" charset="0"/>
              </a:rPr>
              <a:t>También tenemos evidencia de Hechos 12; Gálatas 6:11; 1 Tesalonicenses 2:14 de que la iglesia de Jerusalén estaba siendo perseguida, tal vez basada en las noticias de que los cristianos judíos en Antioquía estaban confraternizando con gentiles, e incluso, incorporándolos a sus asambleas sin el proceso de convertirse en prosélitos a través de la circuncisión.</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52</a:t>
            </a:fld>
            <a:endParaRPr lang="es-US"/>
          </a:p>
        </p:txBody>
      </p:sp>
    </p:spTree>
    <p:extLst>
      <p:ext uri="{BB962C8B-B14F-4D97-AF65-F5344CB8AC3E}">
        <p14:creationId xmlns:p14="http://schemas.microsoft.com/office/powerpoint/2010/main" val="3214098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Intento de aliviar la persecución</a:t>
            </a:r>
            <a:endParaRPr lang="es-US" dirty="0">
              <a:effectLst/>
              <a:latin typeface="Times"/>
            </a:endParaRPr>
          </a:p>
          <a:p>
            <a:pPr algn="just">
              <a:spcBef>
                <a:spcPts val="675"/>
              </a:spcBef>
            </a:pPr>
            <a:r>
              <a:rPr lang="es-US" dirty="0">
                <a:effectLst/>
                <a:latin typeface="Helvetica" pitchFamily="2" charset="0"/>
              </a:rPr>
              <a:t>En tercer lugar, cuando vinieron los hombres de Santiago y, Pedro se retiró de la comunión en la mesa mixta, fue cuando realmente se convirtió en un problema. Esto puede sonar un poco extraño, pero ¿quiénes son exactamente los hombres de Santiago? ¿Y, por qué Pedro pidió de repente cenar separado de los cristianos gentiles?</a:t>
            </a:r>
          </a:p>
          <a:p>
            <a:pPr algn="just"/>
            <a:r>
              <a:rPr lang="es-US" dirty="0">
                <a:effectLst/>
                <a:latin typeface="Helvetica" pitchFamily="2" charset="0"/>
              </a:rPr>
              <a:t>Pues bien, creo que los hombres de Santiago son exactamente eso: una delegación jacobina, que fue instruida por Santiago para disuadir a Pedro de confraternizar abiertamente con los gentiles, especialmente en el contexto de las comidas compartidas o de estar demasiado cerca en su parentesco. La delegación de Santiago observó la confraternización abierta entre cristianos judíos y cristianos gentiles. Comprendieron cómo esto afectaría negativamente a la reputación de otros cristianos judíos como los de Jerusalén. Por lo tanto, la delegación jacobina argumentó que los cristianos judíos como Pedro debían retirarse de la comunión con los gentiles a menos que éstos judaizaran completamente; es decir, se convirtieran al judaísmo y siguieran la Torá.</a:t>
            </a:r>
          </a:p>
          <a:p>
            <a:pPr algn="just"/>
            <a:r>
              <a:rPr lang="es-US" dirty="0">
                <a:effectLst/>
                <a:latin typeface="Helvetica" pitchFamily="2" charset="0"/>
              </a:rPr>
              <a:t>Pero, ¿por qué iban a pensar eso Santiago y su delegación? De nuevo, tenemos que recordar el contexto en Jerusalén: La Iglesia está siendo perseguida, en parte por la reputación de la iglesia de Antioquía. Me encanta cómo lo resume Robert Jewett; que es un buen estudioso de Pablo. Esto es lo que dice: “Los cristianos judíos de Judea fueron estimulados por la presión de los zelotes a una campaña </a:t>
            </a:r>
            <a:r>
              <a:rPr lang="es-US" dirty="0" err="1">
                <a:effectLst/>
                <a:latin typeface="Helvetica" pitchFamily="2" charset="0"/>
              </a:rPr>
              <a:t>nomista</a:t>
            </a:r>
            <a:r>
              <a:rPr lang="es-US" dirty="0">
                <a:effectLst/>
                <a:latin typeface="Helvetica" pitchFamily="2" charset="0"/>
              </a:rPr>
              <a:t> entre sus compañeros cristianos a finales de los años cuarenta y principios de los cincuenta. Su objetivo era evitar la sospecha de que estaban en comunión con gentiles sin ley. Parece que los judeocristianos se convencieron de que la circuncisión de los cristianos gentiles podría frustrar las represalias de los zelotes”. Ahí termina la cita.</a:t>
            </a:r>
          </a:p>
          <a:p>
            <a:pPr algn="just"/>
            <a:r>
              <a:rPr lang="es-US" dirty="0">
                <a:effectLst/>
                <a:latin typeface="Helvetica" pitchFamily="2" charset="0"/>
              </a:rPr>
              <a:t>Usted podría estar pensando precisamente lo que Pablo estaba pensando: “¿Cómo pudo hacer eso Santiago? ¿Y por qué estaría Pedro de acuerdo?” Hace apenas un año, o unos meses, tal vez, en el Concilio de Jerusalén, todo el mundo estaba de acuerdo en que los gentiles no tienen que ser circuncidados, todos. Entonces, ¿cómo pueden renegar del acuerdo de Jerusalén?</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53</a:t>
            </a:fld>
            <a:endParaRPr lang="es-US"/>
          </a:p>
        </p:txBody>
      </p:sp>
    </p:spTree>
    <p:extLst>
      <p:ext uri="{BB962C8B-B14F-4D97-AF65-F5344CB8AC3E}">
        <p14:creationId xmlns:p14="http://schemas.microsoft.com/office/powerpoint/2010/main" val="3647342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75"/>
              </a:spcBef>
            </a:pPr>
            <a:r>
              <a:rPr lang="es-US" dirty="0">
                <a:effectLst/>
                <a:latin typeface="Helvetica" pitchFamily="2" charset="0"/>
              </a:rPr>
              <a:t>Pablo no se adheriría a la exigencia de quien quisiera utilizar el prepucio de sus conversos gentiles para salvar su propio pellejo de la espada. La decisión de Pedro de retirarse de la comunión de la mesa con los gentiles significaba que los falsos hermanos originales que llegaron a Antioquía habían encontrado otra forma de hacer valer su posición. La libertad de los gentiles de la circuncisión no se sostenía en el contexto de la comunión mixta judío-gentil.</a:t>
            </a:r>
          </a:p>
          <a:p>
            <a:pPr algn="just"/>
            <a:r>
              <a:rPr lang="es-US" dirty="0">
                <a:effectLst/>
                <a:latin typeface="Helvetica" pitchFamily="2" charset="0"/>
              </a:rPr>
              <a:t>Por eso Pablo se opuso a Pedro en su cara. La sustancia de la respuesta de Pablo a Pedro es que Pedro fue condenado por sus acciones. Las acciones de Pedro eran una forma de hipocresía, una fingida suplantación de judaísmo celoso para fomentar una imagen pública positiva cuando se sabe que sus verdaderas convicciones son otras. En la mente de Pablo, Pedro no caminaba hacia la verdad del evangelio. Pedro era un chantaje para los judaicos celosos, y vendió lo que la iglesia de Antioquia representaba. Como dice Ben </a:t>
            </a:r>
            <a:r>
              <a:rPr lang="es-US" dirty="0" err="1">
                <a:effectLst/>
                <a:latin typeface="Helvetica" pitchFamily="2" charset="0"/>
              </a:rPr>
              <a:t>Witherington</a:t>
            </a:r>
            <a:r>
              <a:rPr lang="es-US" dirty="0">
                <a:effectLst/>
                <a:latin typeface="Helvetica" pitchFamily="2" charset="0"/>
              </a:rPr>
              <a:t>: “Ellos”—es decir, Pedro y los hombres de Santiago—“eligieron la pureza judía sobre la unidad del cuerpo”. Y Hans Dieter Betz comenta de manera similar: “Al intentar preservar la integridad de los cristianos judíos como judíos, </a:t>
            </a:r>
            <a:r>
              <a:rPr lang="es-US" dirty="0" err="1">
                <a:effectLst/>
                <a:latin typeface="Helvetica" pitchFamily="2" charset="0"/>
              </a:rPr>
              <a:t>Cefas</a:t>
            </a:r>
            <a:r>
              <a:rPr lang="es-US" dirty="0">
                <a:effectLst/>
                <a:latin typeface="Helvetica" pitchFamily="2" charset="0"/>
              </a:rPr>
              <a:t> destruyó la integridad de los cristianos gentiles como creyentes en Cristo”. Estos gentiles se convirtieron en poco más que peones en la búsqueda de la victoria de Israel y el judaísmo sobre el mundo pagano.</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54</a:t>
            </a:fld>
            <a:endParaRPr lang="es-US"/>
          </a:p>
        </p:txBody>
      </p:sp>
    </p:spTree>
    <p:extLst>
      <p:ext uri="{BB962C8B-B14F-4D97-AF65-F5344CB8AC3E}">
        <p14:creationId xmlns:p14="http://schemas.microsoft.com/office/powerpoint/2010/main" val="3008952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Resumen del incidente de Antioquía</a:t>
            </a:r>
            <a:endParaRPr lang="es-US" dirty="0">
              <a:effectLst/>
              <a:latin typeface="Times"/>
            </a:endParaRPr>
          </a:p>
          <a:p>
            <a:pPr algn="just">
              <a:spcBef>
                <a:spcPts val="675"/>
              </a:spcBef>
            </a:pPr>
            <a:r>
              <a:rPr lang="es-US" dirty="0">
                <a:effectLst/>
                <a:latin typeface="Helvetica" pitchFamily="2" charset="0"/>
              </a:rPr>
              <a:t>Para resumir, el incidente de Antioquía parece haber ocurrido así:</a:t>
            </a:r>
          </a:p>
          <a:p>
            <a:pPr algn="just"/>
            <a:r>
              <a:rPr lang="es-US" dirty="0">
                <a:effectLst/>
                <a:latin typeface="Helvetica" pitchFamily="2" charset="0"/>
              </a:rPr>
              <a:t>La iglesia de Antioquía incluía cristianos judíos y gentiles que adoraban juntos y comían juntos kosher, mientras que, todavía estaban dentro de la órbita o, al menos, en los márgenes de la comunidad judía de Antioquía.</a:t>
            </a:r>
          </a:p>
          <a:p>
            <a:pPr algn="just"/>
            <a:r>
              <a:rPr lang="es-US" dirty="0">
                <a:effectLst/>
                <a:latin typeface="Helvetica" pitchFamily="2" charset="0"/>
              </a:rPr>
              <a:t>Sin embargo, un aumento del fanatismo judaico llevó a Santiago en Jerusalén a enviar una delegación a Antioquía para instar a Pedro a separarse de los gentiles por su impureza inherente, a menos que los gentiles judaizaran y se circuncidaran como prosélitos. Esto le hizo el juego al partido de la circuncisión en Antioquía, a los judíos locales y a la pequeña facción de simpatizantes cristianos judíos, que se sentían afrentados por la flagrante confraternización de Pedro y Pablo con los gentiles. Esta facción presionó a Pedro para que accediera a la petición de la embajada jacobina, lo que Pedro hizo a regañadientes. Pablo vio esta movida pragmática como una traición a la verdad del evangelio, que Dios acepta a los gentiles como gentiles sobre la base de la fe. Pidió cuentas públicamente a Pedro, pero parece que la mayoría se puso del lado de Pedro, y Pablo fue puesto de patitas en la calle.</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Si esto no fuera suficientemente malo, se pone peor. Algunos de estos grupos de cristianos judíos comenzarían a perseguir a las iglesias hijas de Antioquía, como las de </a:t>
            </a:r>
            <a:r>
              <a:rPr lang="es-US" dirty="0" err="1">
                <a:effectLst/>
                <a:latin typeface="Helvetica" pitchFamily="2" charset="0"/>
              </a:rPr>
              <a:t>Galacia</a:t>
            </a:r>
            <a:r>
              <a:rPr lang="es-US" dirty="0">
                <a:effectLst/>
                <a:latin typeface="Helvetica" pitchFamily="2" charset="0"/>
              </a:rPr>
              <a:t>. Incluso siguieron a Pablo a lugares como Filipos y Corinto. Y a Pablo le preocupaba que incluso encontraran el camino hacia Roma. Pablo no había tenido su último enfrentamiento con los prosélitos cristianos judíos. Pablo comenzó una nueva fase de actividad misionera al otro lado del Egeo, estableciendo iglesias en el oeste de Asia Menor y en toda Grecia.</a:t>
            </a:r>
          </a:p>
          <a:p>
            <a:pPr algn="just"/>
            <a:r>
              <a:rPr lang="es-US" dirty="0">
                <a:effectLst/>
                <a:latin typeface="Helvetica" pitchFamily="2" charset="0"/>
              </a:rPr>
              <a:t>En nuestro próximo segmento, veremos lo que sucedió cuando Pablo se enteró de que algunos cristianos judíos llegaron a </a:t>
            </a:r>
            <a:r>
              <a:rPr lang="es-US" dirty="0" err="1">
                <a:effectLst/>
                <a:latin typeface="Helvetica" pitchFamily="2" charset="0"/>
              </a:rPr>
              <a:t>Galacia</a:t>
            </a:r>
            <a:r>
              <a:rPr lang="es-US" dirty="0">
                <a:effectLst/>
                <a:latin typeface="Helvetica" pitchFamily="2" charset="0"/>
              </a:rPr>
              <a:t> y provocaron problemas allí. Veremos que Pablo no estaba tan enojado con los intrusos, sino furioso porque sus conversos gentiles estaban considerando seriamente circuncidarse y seguir la Torá–pero veremos más de eso la próxima vez–.</a:t>
            </a:r>
          </a:p>
          <a:p>
            <a:pPr algn="just"/>
            <a:r>
              <a:rPr lang="es-US" dirty="0">
                <a:effectLst/>
                <a:latin typeface="Helvetica" pitchFamily="2" charset="0"/>
              </a:rPr>
              <a:t>Si quiere leer más sobre el incidente de Antioquía, la mayoría de los comentarios sobre Gálatas tienen una sección al respecto. Esta es el área en la que estoy más de acuerdo con el erudito judío Mark </a:t>
            </a:r>
            <a:r>
              <a:rPr lang="es-US" dirty="0" err="1">
                <a:effectLst/>
                <a:latin typeface="Helvetica" pitchFamily="2" charset="0"/>
              </a:rPr>
              <a:t>Nanos</a:t>
            </a:r>
            <a:r>
              <a:rPr lang="es-US" dirty="0">
                <a:effectLst/>
                <a:latin typeface="Helvetica" pitchFamily="2" charset="0"/>
              </a:rPr>
              <a:t> y en la que estoy en desacuerdo con algunos de los tipos de la nueva perspectiva como James Dunn y Tom Wright. Lea el capítulo correspondiente en mi libro </a:t>
            </a:r>
            <a:r>
              <a:rPr lang="es-US" dirty="0" err="1">
                <a:effectLst/>
                <a:latin typeface="Helvetica" pitchFamily="2" charset="0"/>
              </a:rPr>
              <a:t>Anomalous</a:t>
            </a:r>
            <a:r>
              <a:rPr lang="es-US" dirty="0">
                <a:effectLst/>
                <a:latin typeface="Helvetica" pitchFamily="2" charset="0"/>
              </a:rPr>
              <a:t> </a:t>
            </a:r>
            <a:r>
              <a:rPr lang="es-US" dirty="0" err="1">
                <a:effectLst/>
                <a:latin typeface="Helvetica" pitchFamily="2" charset="0"/>
              </a:rPr>
              <a:t>Jew</a:t>
            </a:r>
            <a:r>
              <a:rPr lang="es-US" dirty="0">
                <a:effectLst/>
                <a:latin typeface="Helvetica" pitchFamily="2" charset="0"/>
              </a:rPr>
              <a:t> (Un judío anómalo) si quiere entender más sobre el incidente de Antioquía. Nos vemos la próxima vez, cuando hablemos de los oponentes de Pablo en </a:t>
            </a:r>
            <a:r>
              <a:rPr lang="es-US" dirty="0" err="1">
                <a:effectLst/>
                <a:latin typeface="Helvetica" pitchFamily="2" charset="0"/>
              </a:rPr>
              <a:t>Galacia</a:t>
            </a:r>
            <a:r>
              <a:rPr lang="es-US" dirty="0">
                <a:effectLst/>
                <a:latin typeface="Helvetica" pitchFamily="2" charset="0"/>
              </a:rPr>
              <a:t>.</a:t>
            </a:r>
          </a:p>
          <a:p>
            <a:pPr>
              <a:spcBef>
                <a:spcPts val="1350"/>
              </a:spcBef>
            </a:pPr>
            <a:r>
              <a:rPr lang="es-US" b="1" dirty="0">
                <a:effectLst/>
                <a:latin typeface="Times"/>
              </a:rPr>
              <a:t>Investiga</a:t>
            </a:r>
            <a:endParaRPr lang="es-US" dirty="0">
              <a:effectLst/>
              <a:latin typeface="Times"/>
            </a:endParaRPr>
          </a:p>
          <a:p>
            <a:pPr>
              <a:spcBef>
                <a:spcPts val="1350"/>
              </a:spcBef>
            </a:pPr>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55</a:t>
            </a:fld>
            <a:endParaRPr lang="es-US"/>
          </a:p>
        </p:txBody>
      </p:sp>
    </p:spTree>
    <p:extLst>
      <p:ext uri="{BB962C8B-B14F-4D97-AF65-F5344CB8AC3E}">
        <p14:creationId xmlns:p14="http://schemas.microsoft.com/office/powerpoint/2010/main" val="1995336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Mensaje de los intrusos</a:t>
            </a:r>
            <a:endParaRPr lang="es-US" dirty="0">
              <a:effectLst/>
              <a:latin typeface="Times"/>
            </a:endParaRPr>
          </a:p>
          <a:p>
            <a:pPr algn="just">
              <a:spcBef>
                <a:spcPts val="675"/>
              </a:spcBef>
            </a:pPr>
            <a:r>
              <a:rPr lang="es-US" dirty="0">
                <a:effectLst/>
                <a:latin typeface="Helvetica" pitchFamily="2" charset="0"/>
              </a:rPr>
              <a:t>Algunos intrusos o alborotadores, como los llama Pablo, llegaron a </a:t>
            </a:r>
            <a:r>
              <a:rPr lang="es-US" dirty="0" err="1">
                <a:effectLst/>
                <a:latin typeface="Helvetica" pitchFamily="2" charset="0"/>
              </a:rPr>
              <a:t>Galacia</a:t>
            </a:r>
            <a:r>
              <a:rPr lang="es-US" dirty="0">
                <a:effectLst/>
                <a:latin typeface="Helvetica" pitchFamily="2" charset="0"/>
              </a:rPr>
              <a:t>. Estas personas eran probablemente misioneros cristianos judíos procedentes de Antioquía y que operaban con el patrocinio de la facción de la iglesia de Jerusalén, y llegaron a </a:t>
            </a:r>
            <a:r>
              <a:rPr lang="es-US" dirty="0" err="1">
                <a:effectLst/>
                <a:latin typeface="Helvetica" pitchFamily="2" charset="0"/>
              </a:rPr>
              <a:t>Galacia</a:t>
            </a:r>
            <a:r>
              <a:rPr lang="es-US" dirty="0">
                <a:effectLst/>
                <a:latin typeface="Helvetica" pitchFamily="2" charset="0"/>
              </a:rPr>
              <a:t> para decirles a los creyentes de allí que Pablo no les había dado el mensaje completo y que tenían que circuncidarse y seguir la Torá guardando las leyes alimentarias y obedeciendo el Sabbat.</a:t>
            </a:r>
          </a:p>
          <a:p>
            <a:pPr algn="just"/>
            <a:r>
              <a:rPr lang="es-US" dirty="0">
                <a:effectLst/>
                <a:latin typeface="Helvetica" pitchFamily="2" charset="0"/>
              </a:rPr>
              <a:t>En su mente, Pablo era inconstante, un complaciente con el hombre, que estaba tratando de hacer la conversión, ya sabe, mucho más fácil para ellos, por lo que dejó fuera algunas cosas como la circuncisión. Es más, Pablo debería haber sabido más, ya que la iglesia de Jerusalén le enseñó el evangelio, fue autorizado por la iglesia de Jerusalén, reconoció su autoridad en este asunto, y normalmente predicaba la circuncisión de todos modos. Eso es lo que los intrusos cristianos judíos en </a:t>
            </a:r>
            <a:r>
              <a:rPr lang="es-US" dirty="0" err="1">
                <a:effectLst/>
                <a:latin typeface="Helvetica" pitchFamily="2" charset="0"/>
              </a:rPr>
              <a:t>Galacia</a:t>
            </a:r>
            <a:r>
              <a:rPr lang="es-US" dirty="0">
                <a:effectLst/>
                <a:latin typeface="Helvetica" pitchFamily="2" charset="0"/>
              </a:rPr>
              <a:t> decían de Pablo. F. F. Bruce da un muy buen resumen de su mensaje. Escuche esto. Esto es lo que Bruce piensa que los intrusos gálatas estaban diciendo:</a:t>
            </a:r>
          </a:p>
          <a:p>
            <a:pPr algn="just">
              <a:spcBef>
                <a:spcPts val="675"/>
              </a:spcBef>
            </a:pPr>
            <a:r>
              <a:rPr lang="es-US" dirty="0">
                <a:effectLst/>
                <a:latin typeface="Helvetica" pitchFamily="2" charset="0"/>
              </a:rPr>
              <a:t>Los líderes de Jerusalén son las únicas personas con autoridad para decir cuál es el verdadero evangelio, y esta autoridad la recibieron [directamente] de Cristo. Pablo [tenía] ninguna autoridad comparable: Cualquier comisión que ejerza fue derivada por él de los líderes de Jerusalén, y si difiere de ellos en el contenido o las implicaciones del evangelio, está actuando y enseñando de forma bastante arbitraria. […] “Pablo subió a Jerusalén poco después de su conversión y pasó algún tiempo con los apóstoles de allí”. Ellos le instruyeron en los primeros principios del evangelio y, viendo que era un hombre de intelecto común, [ellos] magnánimamente borraron de su mente su historial como perseguidor y [ellos] le autorizaron a predicar a otros el evangelio que había aprendido de ellos. Pero cuando salió de Jerusalén hacia Siria y Cilicia, comenzó a adaptar el evangelio para hacerlo aceptable a los gentiles. Los líderes de Jerusalén practicaban la circuncisión y observaban la [Torá] y las costumbres, pero Pablo emprendió una línea propia, omitiendo la circuncisión y otras observancias antiguas del mensaje que predicaba, y así, traicionó su herencia ancestral. Este evangelio libre de leyes no tiene más autoridad que la suya propia; ciertamente no lo recibió de los apóstoles, que desaprueban su forma de actuar. Su desaprobación se mostró públicamente en una ocasión [en] Antioquía, cuando hubo un enfrentamiento directo entre Pedro y él sobre la necesidad de mantener las leyes alimentarias judías.</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56</a:t>
            </a:fld>
            <a:endParaRPr lang="es-US"/>
          </a:p>
        </p:txBody>
      </p:sp>
    </p:spTree>
    <p:extLst>
      <p:ext uri="{BB962C8B-B14F-4D97-AF65-F5344CB8AC3E}">
        <p14:creationId xmlns:p14="http://schemas.microsoft.com/office/powerpoint/2010/main" val="1456157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Protección a la Iglesia de Jerusalén</a:t>
            </a:r>
            <a:endParaRPr lang="es-US" dirty="0">
              <a:effectLst/>
              <a:latin typeface="Times"/>
            </a:endParaRPr>
          </a:p>
          <a:p>
            <a:pPr algn="just">
              <a:spcBef>
                <a:spcPts val="675"/>
              </a:spcBef>
            </a:pPr>
            <a:r>
              <a:rPr lang="es-US" dirty="0">
                <a:effectLst/>
                <a:latin typeface="Helvetica" pitchFamily="2" charset="0"/>
              </a:rPr>
              <a:t>Una segunda opción es que los intrusos podrían haber estado preocupados porque estos creyentes gentiles estaban reclamando ser miembros de la familia de Israel, a pesar de ser incircuncisos, y esto estaba creando estragos en la reputación de la iglesia de Jerusalén. La iglesia de Jerusalén estaba siendo perseguida por judaicos celosos a causa de que, Pablo y sus colaboradores fraternizaban flagrantemente con estos gentiles como si fueran judíos justos. La ofensa era que se percibía que esta confraternidad abierta rebajaba la moneda de la elección de Israel, era perjudicial para la santidad del pueblo del pacto, y, daba lugar a violentas represalias contra la iglesia de Jerusalén. Aquí, el problema era la persecución de la iglesia de Jerusalén que se evitaría si sólo los cristianos gentiles, como los de </a:t>
            </a:r>
            <a:r>
              <a:rPr lang="es-US" dirty="0" err="1">
                <a:effectLst/>
                <a:latin typeface="Helvetica" pitchFamily="2" charset="0"/>
              </a:rPr>
              <a:t>Galacia</a:t>
            </a:r>
            <a:r>
              <a:rPr lang="es-US" dirty="0">
                <a:effectLst/>
                <a:latin typeface="Helvetica" pitchFamily="2" charset="0"/>
              </a:rPr>
              <a:t>, se convirtieran propiamente al judaísmo.</a:t>
            </a:r>
          </a:p>
          <a:p>
            <a:pPr>
              <a:spcBef>
                <a:spcPts val="1350"/>
              </a:spcBef>
            </a:pPr>
            <a:r>
              <a:rPr lang="es-US" b="1" dirty="0">
                <a:effectLst/>
                <a:latin typeface="Times"/>
              </a:rPr>
              <a:t>Protección de los gálatas</a:t>
            </a:r>
            <a:endParaRPr lang="es-US" dirty="0">
              <a:effectLst/>
              <a:latin typeface="Times"/>
            </a:endParaRPr>
          </a:p>
          <a:p>
            <a:pPr algn="just">
              <a:spcBef>
                <a:spcPts val="675"/>
              </a:spcBef>
            </a:pPr>
            <a:r>
              <a:rPr lang="es-US" dirty="0">
                <a:effectLst/>
                <a:latin typeface="Helvetica" pitchFamily="2" charset="0"/>
              </a:rPr>
              <a:t>Hay una tercera opción en cuanto a lo que pretendían los intrusos, lo que les preocupaba: Algunos han sugerido que los intrusos querían que los gálatas se circuncidaran para resolver su ambigua condición de no ser ni paganos ni judíos.</a:t>
            </a:r>
          </a:p>
          <a:p>
            <a:pPr algn="just"/>
            <a:r>
              <a:rPr lang="es-US" dirty="0">
                <a:effectLst/>
                <a:latin typeface="Helvetica" pitchFamily="2" charset="0"/>
              </a:rPr>
              <a:t>Dado que los gálatas claramente no eran judíos, se esperaba que adoraran a los dioses locales y participaran en el culto imperial, y corrían el riesgo de ser perseguidos si no participaban. Por lo tanto, instar a los gálatas a circuncidarse era necesario para resolver su ambigua condición de no ser del todo judíos pero tampoco propiamente paganos. La circuncisión les permitiría entrar en los privilegios de los judíos que estaban exentos de participar en los cultos y festivales cívicos locales. En este caso, el problema era la amenaza de persecución por no participar en el culto imperial y en los ritos religiosos locales, que se resolvería con la circuncisión que les proporcionaría la protección de la identidad étnica y política judía.</a:t>
            </a:r>
          </a:p>
          <a:p>
            <a:pPr>
              <a:spcBef>
                <a:spcPts val="1350"/>
              </a:spcBef>
            </a:pPr>
            <a:r>
              <a:rPr lang="es-US" b="1" dirty="0">
                <a:effectLst/>
                <a:latin typeface="Times"/>
              </a:rPr>
              <a:t>La respuesta de Pablo</a:t>
            </a:r>
            <a:endParaRPr lang="es-US" dirty="0">
              <a:effectLst/>
              <a:latin typeface="Times"/>
            </a:endParaRPr>
          </a:p>
          <a:p>
            <a:pPr algn="just">
              <a:spcBef>
                <a:spcPts val="675"/>
              </a:spcBef>
            </a:pPr>
            <a:r>
              <a:rPr lang="es-US" dirty="0">
                <a:effectLst/>
                <a:latin typeface="Helvetica" pitchFamily="2" charset="0"/>
              </a:rPr>
              <a:t>Ahora bien, la respuesta a las motivaciones de los intrusos a los gálatas, bien puede ser una mezcla de todas estas opciones, pero, en cualquier caso, Pablo escribe con cruda convicción, defendiendo sus credenciales apostólicas y contendiendo por el evangelio de Jesucristo contra los intrusos, que argumentan—por las razones que sean—que los gentiles necesitan circuncidarse para formar parte del pueblo de Dios y recibir la justificación.</a:t>
            </a:r>
          </a:p>
          <a:p>
            <a:pPr algn="just"/>
            <a:r>
              <a:rPr lang="es-US" dirty="0">
                <a:effectLst/>
                <a:latin typeface="Helvetica" pitchFamily="2" charset="0"/>
              </a:rPr>
              <a:t>La respuesta de Pablo puede resumirse en Gálatas 2:21: “Pues si por la ley fuese la justicia, entonces por demás murió Cristo” (rvr60). Pablo continúa argumentando que los que pertenecen a la ley están bajo la maldición de la ley y que Cristo nos redimió de la maldición de la ley para que las bendiciones de Abraham llegaran a los gentiles y para que recibiéramos el Espíritu por medio de la fe.</a:t>
            </a:r>
          </a:p>
          <a:p>
            <a:pPr algn="just"/>
            <a:r>
              <a:rPr lang="es-US" dirty="0">
                <a:effectLst/>
                <a:latin typeface="Helvetica" pitchFamily="2" charset="0"/>
              </a:rPr>
              <a:t>En el pensamiento de Pablo, las promesas a Abraham son primordiales, y la entrega de la Torá o la ley no anuló esas promesas. El propósito de la ley era poner en cuarentena el pecado, actuar como un pedagogo o instructor para mantenernos a raya hasta la venida del Mesías, y conducirnos al Mesías. De hecho, Pablo dice que venir bajo la ley, la Torá, buscando la salvación y la seguridad, hacer eso, es como una vuelta al paganismo, es como ponerse bajo la esclavitud de poderes hostiles. Eso es un error porque es para la libertad que Cristo nos liberó. Los creyentes son hijos de Dios no por la circuncisión, sino por el Espíritu. Por eso, Pablo dice algunas cosas fuertes sobre estos intrusos. En un momento dado dice: “¡Ojalá que esos que los andan confundiendo a ustedes se castraran de una vez!” (</a:t>
            </a:r>
            <a:r>
              <a:rPr lang="es-US" dirty="0" err="1">
                <a:effectLst/>
                <a:latin typeface="Helvetica" pitchFamily="2" charset="0"/>
              </a:rPr>
              <a:t>nbv</a:t>
            </a:r>
            <a:r>
              <a:rPr lang="es-US" dirty="0">
                <a:effectLst/>
                <a:latin typeface="Helvetica" pitchFamily="2" charset="0"/>
              </a:rPr>
              <a:t>).</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Creo que Pablo ganó en </a:t>
            </a:r>
            <a:r>
              <a:rPr lang="es-US" dirty="0" err="1">
                <a:effectLst/>
                <a:latin typeface="Helvetica" pitchFamily="2" charset="0"/>
              </a:rPr>
              <a:t>Galacia</a:t>
            </a:r>
            <a:r>
              <a:rPr lang="es-US" dirty="0">
                <a:effectLst/>
                <a:latin typeface="Helvetica" pitchFamily="2" charset="0"/>
              </a:rPr>
              <a:t>. Probablemente pudo convencer a sus conversos gentiles de que no sucumbieran a los designios de los intrusos, y defendió con éxito la integridad de su evangelio sin ley frente a la oposición, otro gol para Pablo frente a sus oponentes cristianos judíos. Pero, lamentablemente, el conflicto aún no había terminado.</a:t>
            </a:r>
          </a:p>
          <a:p>
            <a:pPr algn="just"/>
            <a:r>
              <a:rPr lang="es-US" dirty="0">
                <a:effectLst/>
                <a:latin typeface="Helvetica" pitchFamily="2" charset="0"/>
              </a:rPr>
              <a:t>Si quiere leer más sobre esto, recomiendo a Ian Elmer en su libro </a:t>
            </a:r>
            <a:r>
              <a:rPr lang="es-US" i="1" dirty="0">
                <a:effectLst/>
                <a:latin typeface="Helvetica" pitchFamily="2" charset="0"/>
              </a:rPr>
              <a:t>Paul, </a:t>
            </a:r>
            <a:r>
              <a:rPr lang="es-US" i="1" dirty="0" err="1">
                <a:effectLst/>
                <a:latin typeface="Helvetica" pitchFamily="2" charset="0"/>
              </a:rPr>
              <a:t>Jerusalem</a:t>
            </a:r>
            <a:r>
              <a:rPr lang="es-US" i="1" dirty="0">
                <a:effectLst/>
                <a:latin typeface="Helvetica" pitchFamily="2" charset="0"/>
              </a:rPr>
              <a:t>, and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Judaisers</a:t>
            </a:r>
            <a:r>
              <a:rPr lang="es-US" dirty="0">
                <a:effectLst/>
                <a:latin typeface="Helvetica" pitchFamily="2" charset="0"/>
              </a:rPr>
              <a:t> (Pablo, Jerusalén, y los judaizantes). El comentario de </a:t>
            </a:r>
            <a:r>
              <a:rPr lang="es-US" dirty="0" err="1">
                <a:effectLst/>
                <a:latin typeface="Helvetica" pitchFamily="2" charset="0"/>
              </a:rPr>
              <a:t>Martinus</a:t>
            </a:r>
            <a:r>
              <a:rPr lang="es-US" dirty="0">
                <a:effectLst/>
                <a:latin typeface="Helvetica" pitchFamily="2" charset="0"/>
              </a:rPr>
              <a:t> de </a:t>
            </a:r>
            <a:r>
              <a:rPr lang="es-US" dirty="0" err="1">
                <a:effectLst/>
                <a:latin typeface="Helvetica" pitchFamily="2" charset="0"/>
              </a:rPr>
              <a:t>Boer</a:t>
            </a:r>
            <a:r>
              <a:rPr lang="es-US" dirty="0">
                <a:effectLst/>
                <a:latin typeface="Helvetica" pitchFamily="2" charset="0"/>
              </a:rPr>
              <a:t> sobre Gálatas tiene un buen excurso sobre los oponentes de Pablo. Y revise el capítulo correspondiente del libro de Francis Watson </a:t>
            </a:r>
            <a:r>
              <a:rPr lang="es-US" i="1" dirty="0">
                <a:effectLst/>
                <a:latin typeface="Helvetica" pitchFamily="2" charset="0"/>
              </a:rPr>
              <a:t>Paul, </a:t>
            </a:r>
            <a:r>
              <a:rPr lang="es-US" i="1" dirty="0" err="1">
                <a:effectLst/>
                <a:latin typeface="Helvetica" pitchFamily="2" charset="0"/>
              </a:rPr>
              <a:t>Judaism</a:t>
            </a:r>
            <a:r>
              <a:rPr lang="es-US" i="1" dirty="0">
                <a:effectLst/>
                <a:latin typeface="Helvetica" pitchFamily="2" charset="0"/>
              </a:rPr>
              <a:t>, and </a:t>
            </a:r>
            <a:r>
              <a:rPr lang="es-US" i="1" dirty="0" err="1">
                <a:effectLst/>
                <a:latin typeface="Helvetica" pitchFamily="2" charset="0"/>
              </a:rPr>
              <a:t>the</a:t>
            </a:r>
            <a:r>
              <a:rPr lang="es-US" i="1" dirty="0">
                <a:effectLst/>
                <a:latin typeface="Helvetica" pitchFamily="2" charset="0"/>
              </a:rPr>
              <a:t> Gentiles</a:t>
            </a:r>
            <a:r>
              <a:rPr lang="es-US" dirty="0">
                <a:effectLst/>
                <a:latin typeface="Helvetica" pitchFamily="2" charset="0"/>
              </a:rPr>
              <a:t> (Pablo, el </a:t>
            </a:r>
            <a:r>
              <a:rPr lang="es-US" dirty="0" err="1">
                <a:effectLst/>
                <a:latin typeface="Helvetica" pitchFamily="2" charset="0"/>
              </a:rPr>
              <a:t>judaismo</a:t>
            </a:r>
            <a:r>
              <a:rPr lang="es-US" dirty="0">
                <a:effectLst/>
                <a:latin typeface="Helvetica" pitchFamily="2" charset="0"/>
              </a:rPr>
              <a:t> y los gentiles).</a:t>
            </a:r>
          </a:p>
          <a:p>
            <a:pPr algn="just"/>
            <a:r>
              <a:rPr lang="es-US" dirty="0">
                <a:effectLst/>
                <a:latin typeface="Helvetica" pitchFamily="2" charset="0"/>
              </a:rPr>
              <a:t>En el próximo segmento, veremos a los oponentes de Pablo en Filipos y Corinto, para más de lo mismo, con algunas variaciones.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57</a:t>
            </a:fld>
            <a:endParaRPr lang="es-US"/>
          </a:p>
        </p:txBody>
      </p:sp>
    </p:spTree>
    <p:extLst>
      <p:ext uri="{BB962C8B-B14F-4D97-AF65-F5344CB8AC3E}">
        <p14:creationId xmlns:p14="http://schemas.microsoft.com/office/powerpoint/2010/main" val="5270015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Primero, tratemos con Filipenses. Creo que Pablo escribió esta carta mientras estaba preso en Éfeso y no en Roma—una larga historia, pero créanme, funciona–. La carta de Pablo a los filipenses es una carta de alegría y amistad, y les escribe para informarles de su situación y agradecerles su colaboración en el evangelio. Sin embargo, a Pablo le preocupa que sus oponentes cristianos judíos puedan llegar a Filipos, en Macedonia, y causar estragos allí, al igual que hicieron en </a:t>
            </a:r>
            <a:r>
              <a:rPr lang="es-US" dirty="0" err="1">
                <a:effectLst/>
                <a:latin typeface="Helvetica" pitchFamily="2" charset="0"/>
              </a:rPr>
              <a:t>Galacia</a:t>
            </a:r>
            <a:r>
              <a:rPr lang="es-US" dirty="0">
                <a:effectLst/>
                <a:latin typeface="Helvetica" pitchFamily="2" charset="0"/>
              </a:rPr>
              <a:t>.</a:t>
            </a:r>
          </a:p>
          <a:p>
            <a:pPr>
              <a:spcBef>
                <a:spcPts val="1350"/>
              </a:spcBef>
            </a:pPr>
            <a:r>
              <a:rPr lang="es-US" b="1" dirty="0">
                <a:effectLst/>
                <a:latin typeface="Times"/>
              </a:rPr>
              <a:t>Se predica a Cristo, independientemente de los motivos</a:t>
            </a:r>
            <a:endParaRPr lang="es-US" dirty="0">
              <a:effectLst/>
              <a:latin typeface="Times"/>
            </a:endParaRPr>
          </a:p>
          <a:p>
            <a:pPr algn="just">
              <a:spcBef>
                <a:spcPts val="675"/>
              </a:spcBef>
            </a:pPr>
            <a:r>
              <a:rPr lang="es-US" dirty="0">
                <a:effectLst/>
                <a:latin typeface="Helvetica" pitchFamily="2" charset="0"/>
              </a:rPr>
              <a:t>En el capítulo 1, Pablo afirma esto: Dice: “Algunos, a la verdad, predican a Cristo por envidia y contienda; pero otros de buena voluntad. Los unos anuncian a Cristo por contención, no sinceramente, pensando añadir aflicción a mis prisiones; pero los otros por amor, sabiendo que estoy puesto para la defensa del evangelio. ¿Qué, pues? Que, no obstante, de todas maneras, o por pretexto o por verdad, Cristo es anunciado; y en esto me gozo, y me gozaré aún” (rvr60).</a:t>
            </a:r>
          </a:p>
          <a:p>
            <a:pPr algn="just"/>
            <a:r>
              <a:rPr lang="es-US" dirty="0">
                <a:effectLst/>
                <a:latin typeface="Helvetica" pitchFamily="2" charset="0"/>
              </a:rPr>
              <a:t>Pablo también añade que no todos los que predican a Jesús tienen los motivos correctos. Y aquí, probablemente, está recordando debates anteriores con otros cristianos judíos en Antioquía, </a:t>
            </a:r>
            <a:r>
              <a:rPr lang="es-US" dirty="0" err="1">
                <a:effectLst/>
                <a:latin typeface="Helvetica" pitchFamily="2" charset="0"/>
              </a:rPr>
              <a:t>Galacia</a:t>
            </a:r>
            <a:r>
              <a:rPr lang="es-US" dirty="0">
                <a:effectLst/>
                <a:latin typeface="Helvetica" pitchFamily="2" charset="0"/>
              </a:rPr>
              <a:t>, y veremos Corinto, sobre que los gentiles no tienen que obedecer la Torá. Incluso podría reflejar la situación en Éfeso a la que se enfrenta Pablo con algunos otros grupos cristianos que se están trasladando a la zona. Algunos, dice Pablo, están motivados por la ambición egoísta, la envidia y la rivalidad para construir su propia pequeña tribu o facción con su propio conjunto de creencias religiosas y tabúes. Pablo es realmente optimista en este punto, porque ya sea por malos motivos o por buenas intenciones, el nombre de Jesús se está difundiendo, y por eso se alegra.</a:t>
            </a:r>
          </a:p>
          <a:p>
            <a:pPr>
              <a:spcBef>
                <a:spcPts val="1350"/>
              </a:spcBef>
            </a:pPr>
            <a:r>
              <a:rPr lang="es-US" b="1" dirty="0">
                <a:effectLst/>
                <a:latin typeface="Times"/>
              </a:rPr>
              <a:t>El ataque preventivo de Pablo contra los “mutiladores”</a:t>
            </a:r>
            <a:endParaRPr lang="es-US" dirty="0">
              <a:effectLst/>
              <a:latin typeface="Times"/>
            </a:endParaRPr>
          </a:p>
          <a:p>
            <a:pPr algn="just">
              <a:spcBef>
                <a:spcPts val="675"/>
              </a:spcBef>
            </a:pPr>
            <a:r>
              <a:rPr lang="es-US" dirty="0">
                <a:effectLst/>
                <a:latin typeface="Helvetica" pitchFamily="2" charset="0"/>
              </a:rPr>
              <a:t>Sin embargo, más adelante en la carta, se desata con algunas polémicas realmente penetrantes. En el capítulo 3, comienza con estas palabras:</a:t>
            </a:r>
          </a:p>
          <a:p>
            <a:pPr algn="just">
              <a:spcBef>
                <a:spcPts val="675"/>
              </a:spcBef>
            </a:pPr>
            <a:r>
              <a:rPr lang="es-US" dirty="0">
                <a:effectLst/>
                <a:latin typeface="Helvetica" pitchFamily="2" charset="0"/>
              </a:rPr>
              <a:t>Por lo demás, hermanos, gozaos en el Señor. A mí no me es molesto el escribiros las mismas cosas, y para vosotros es seguro.</a:t>
            </a:r>
          </a:p>
          <a:p>
            <a:pPr algn="just">
              <a:spcBef>
                <a:spcPts val="675"/>
              </a:spcBef>
            </a:pPr>
            <a:r>
              <a:rPr lang="es-US" dirty="0">
                <a:effectLst/>
                <a:latin typeface="Helvetica" pitchFamily="2" charset="0"/>
              </a:rPr>
              <a:t>Guardaos de los perros, guardaos de los malos obreros, guardaos de los mutiladores del cuerpo. Porque nosotros somos la circuncisión, los que en espíritu servimos a Dios y nos gloriamos en Cristo Jesús, no teniendo confianza en la carne. Aunque yo tengo también de qué confiar en la carne. Si alguno piensa que tiene de qué confiar en la carne, yo más: circuncidado al octavo día, del linaje de Israel, de la tribu de Benjamín, hebreo de hebreos; en cuanto a la ley, fariseo; en cuanto a celo, perseguidor de la iglesia; en cuanto a la justicia que es en la ley, irreprensible. Pero cuantas cosas eran para mí ganancia, las he estimado como pérdida por amor de Cristo. Y ciertamente, aun estimo todas las cosas como pérdida por la excelencia del conocimiento de Cristo Jesús, mi Señor, por amor del cual lo he perdido todo, y lo tengo por basura, para ganar a Cristo, y ser hallado en él, no teniendo mi propia justicia, que es por la ley, sino la que es por la fe de Cristo, la justicia que es de Dios por la fe; a fin de conocerle, y el poder de su resurrección, y la participación de sus padecimientos, llegando a ser semejante a él en su muerte, si en alguna manera llegase a la resurrección de entre los muertos (rvr60).</a:t>
            </a:r>
          </a:p>
          <a:p>
            <a:pPr algn="just">
              <a:spcBef>
                <a:spcPts val="675"/>
              </a:spcBef>
            </a:pPr>
            <a:r>
              <a:rPr lang="es-US" dirty="0">
                <a:effectLst/>
                <a:latin typeface="Helvetica" pitchFamily="2" charset="0"/>
              </a:rPr>
              <a:t>Pablo comienza instando a los filipenses a que se alegren en el Señor, y parece que está dispuesto a cerrar la carta con suavidad, pero luego cambia de dirección de forma bastante brusca y se lanza a una severa advertencia ante la perspectiva de que lleguen a Filipos prosélitos cristianos judíos. Pablo utiliza un lenguaje muy, muy cargado para etiquetar a este grupo como “perros”, “malos [obreros]”, “mutiladores del cuerpo”—usted sabe, son palabras de lucha–.</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58</a:t>
            </a:fld>
            <a:endParaRPr lang="es-US"/>
          </a:p>
        </p:txBody>
      </p:sp>
    </p:spTree>
    <p:extLst>
      <p:ext uri="{BB962C8B-B14F-4D97-AF65-F5344CB8AC3E}">
        <p14:creationId xmlns:p14="http://schemas.microsoft.com/office/powerpoint/2010/main" val="1455743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A continuación, Pablo hace algunas reflexiones biográficas sobre su propia vida anterior. Recuerda cómo una vez tuvo motivos para confiar en la carne. Y, al igual que en Gálatas 1, Pablo se refiere tanto a sus privilegios heredados como judío como a la forma en que expresó esos privilegios como fariseo celoso. El remate es que Pablo considera ahora esos privilegios heredados y su antiguo celo fariseo como una pérdida, incluso como </a:t>
            </a:r>
            <a:r>
              <a:rPr lang="es-US" i="1" dirty="0" err="1">
                <a:effectLst/>
                <a:latin typeface="Helvetica" pitchFamily="2" charset="0"/>
              </a:rPr>
              <a:t>skybala</a:t>
            </a:r>
            <a:r>
              <a:rPr lang="es-US" dirty="0">
                <a:effectLst/>
                <a:latin typeface="Helvetica" pitchFamily="2" charset="0"/>
              </a:rPr>
              <a:t>, que es la palabra griega que podríamos traducir aproximadamente como “desecho” o “basura” o incluso, crasamente, como “suciedad”.</a:t>
            </a:r>
          </a:p>
          <a:p>
            <a:pPr algn="just"/>
            <a:r>
              <a:rPr lang="es-US" dirty="0">
                <a:effectLst/>
                <a:latin typeface="Helvetica" pitchFamily="2" charset="0"/>
              </a:rPr>
              <a:t>Esos privilegios judíos del linaje y de las tradiciones ancestrales no son malos en sí mismos, sólo son inferiores y superados por el conocimiento del Mesías, la obtención del Mesías y el ser encontrado en el Mesías. Porque es en el Mesías que Pablo dice que gana el estatus de justicia—no de la Torá, sino a través de la fidelidad del Mesías mismo, como se aprecia por nuestra propia fe–.</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Personalmente, no creo que los prosélitos cristianos judíos que preocupaban a Pablo llegaran realmente a Filipos. Creo que Pablo solo estaba haciendo algo de cuidado pastoral preventivo, asegurándose de que los filipenses estuvieran preparados para no dejarse embaucar, seducir o engañar por ningún misionero cristiano judío que predicara un evangelio diferente en Filipos.</a:t>
            </a:r>
          </a:p>
          <a:p>
            <a:pPr algn="just">
              <a:spcBef>
                <a:spcPts val="675"/>
              </a:spcBef>
            </a:pPr>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59</a:t>
            </a:fld>
            <a:endParaRPr lang="es-US"/>
          </a:p>
        </p:txBody>
      </p:sp>
    </p:spTree>
    <p:extLst>
      <p:ext uri="{BB962C8B-B14F-4D97-AF65-F5344CB8AC3E}">
        <p14:creationId xmlns:p14="http://schemas.microsoft.com/office/powerpoint/2010/main" val="20575430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Identificación de los opositores de Pablo en Corinto</a:t>
            </a:r>
            <a:endParaRPr lang="es-US" dirty="0">
              <a:effectLst/>
              <a:latin typeface="Times"/>
            </a:endParaRPr>
          </a:p>
          <a:p>
            <a:pPr algn="just">
              <a:spcBef>
                <a:spcPts val="675"/>
              </a:spcBef>
            </a:pPr>
            <a:r>
              <a:rPr lang="es-US" dirty="0">
                <a:effectLst/>
                <a:latin typeface="Helvetica" pitchFamily="2" charset="0"/>
              </a:rPr>
              <a:t>La identidad exacta de los oponentes de Pablo en 2 Corintios—los llamados “</a:t>
            </a:r>
            <a:r>
              <a:rPr lang="es-US" dirty="0" err="1">
                <a:effectLst/>
                <a:latin typeface="Helvetica" pitchFamily="2" charset="0"/>
              </a:rPr>
              <a:t>superapóstoles</a:t>
            </a:r>
            <a:r>
              <a:rPr lang="es-US" dirty="0">
                <a:effectLst/>
                <a:latin typeface="Helvetica" pitchFamily="2" charset="0"/>
              </a:rPr>
              <a:t>”, como se les llama—es, como todo, discutida. Se ha sugerido que eran proselitistas judíos estándar; algunos piensan que eran gnósticos o neumáticos o sofistas o una combinación de ellos.</a:t>
            </a:r>
          </a:p>
          <a:p>
            <a:pPr algn="just"/>
            <a:r>
              <a:rPr lang="es-US" dirty="0">
                <a:effectLst/>
                <a:latin typeface="Helvetica" pitchFamily="2" charset="0"/>
              </a:rPr>
              <a:t>Es interesante que Pablo no se involucre en el mismo tipo de polémica combativa que en Gálatas y Filipenses, donde, claramente, estaba preocupado por los intrusos cristianos judíos que podrían intentar obligar a los gentiles cristianos a circuncidarse y seguir la Torá. Pero en 2 Corintios, Pablo no habla de las obras de la ley ni de la circuncisión, y no utiliza los argumentos de Gn 15 y Hab 2 sobre la suficiencia de la fe.</a:t>
            </a:r>
          </a:p>
          <a:p>
            <a:pPr algn="just"/>
            <a:r>
              <a:rPr lang="es-US" dirty="0">
                <a:effectLst/>
                <a:latin typeface="Helvetica" pitchFamily="2" charset="0"/>
              </a:rPr>
              <a:t>Creo que lo más probable es que algunos cristianos judíos hayan llegado a Corinto y se hayan jactado de su condición privilegiada de judíos étnicos; afirmaban ser apóstoles, siervos de Cristo y ministros de la justicia; llevaban cartas de recomendación; se jactaban de sus logros en comparación con los demás; y alegaban que Pablo era un impostor que estaba transgrediendo su territorio apostólico. Y sus críticas a Pablo se encontraron con el recelo de los corintios de que Pablo carecía de elocuencia y autoridad personal.</a:t>
            </a:r>
          </a:p>
          <a:p>
            <a:pPr algn="just"/>
            <a:r>
              <a:rPr lang="es-US" dirty="0">
                <a:effectLst/>
                <a:latin typeface="Helvetica" pitchFamily="2" charset="0"/>
              </a:rPr>
              <a:t>Estos intrusos, estos impostores afirmaban ser o se anunciaban como “</a:t>
            </a:r>
            <a:r>
              <a:rPr lang="es-US" dirty="0" err="1">
                <a:effectLst/>
                <a:latin typeface="Helvetica" pitchFamily="2" charset="0"/>
              </a:rPr>
              <a:t>superapóstoles</a:t>
            </a:r>
            <a:r>
              <a:rPr lang="es-US" dirty="0">
                <a:effectLst/>
                <a:latin typeface="Helvetica" pitchFamily="2" charset="0"/>
              </a:rPr>
              <a:t>”, que eran más que iguales a Pablo. Lo más probable es que no fueran proselitistas cristianos judíos—ya sabe, tratando de circuncidar a la gente–, sino más bien, diría yo, sofistas y sapienciales en su forma de persuadir; es decir, parecen ser cristianos judíos de habla griega criados en la retórica y la sabiduría helenísticas, y comenzaron a despreciar a Pablo por su inferioridad o por su trabajo manual (quiero decir, trabaja con sus manos), por su negativa a aceptar un pago, mientras se jactaban de su propia superioridad sobre él.</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60</a:t>
            </a:fld>
            <a:endParaRPr lang="es-US"/>
          </a:p>
        </p:txBody>
      </p:sp>
    </p:spTree>
    <p:extLst>
      <p:ext uri="{BB962C8B-B14F-4D97-AF65-F5344CB8AC3E}">
        <p14:creationId xmlns:p14="http://schemas.microsoft.com/office/powerpoint/2010/main" val="6187796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Por el contrario, Pablo–él y sus colegas—son servidores de un nuevo pacto, que trae vida por medio del Espíritu, un ministerio de justicia, caracterizado por una gloria mayor y eterna. Pablo y su círculo no se encomiendan a sí mismos, sino que proclaman a Jesucristo como Señor. Su encomio es su carácter y su conducta del Señor. Y que, no obstante, el hecho de los propios corintios, son su carta de recomendación, ellos mismos son la prueba de que el poder de Dios ha estado trabajando a través de él.</a:t>
            </a:r>
          </a:p>
          <a:p>
            <a:pPr algn="just"/>
            <a:r>
              <a:rPr lang="es-US" dirty="0">
                <a:effectLst/>
                <a:latin typeface="Helvetica" pitchFamily="2" charset="0"/>
              </a:rPr>
              <a:t>Además, estos intrusos intentan envenenar a los corintios en contra de Pablo, y los corintios, imprudentemente, soportan ser esclavizados, depredados, explotados, halagados y abusados por estos visitantes. Pablo afirma que lo que le diferencia de estos supuestos </a:t>
            </a:r>
            <a:r>
              <a:rPr lang="es-US" dirty="0" err="1">
                <a:effectLst/>
                <a:latin typeface="Helvetica" pitchFamily="2" charset="0"/>
              </a:rPr>
              <a:t>superapóstoles</a:t>
            </a:r>
            <a:r>
              <a:rPr lang="es-US" dirty="0">
                <a:effectLst/>
                <a:latin typeface="Helvetica" pitchFamily="2" charset="0"/>
              </a:rPr>
              <a:t> son sus sufrimientos apostólicos en la debilidad humana y los signos apostólicos de poder divino. Esto demuestra que es un verdadero apóstol, no uno falso.</a:t>
            </a:r>
          </a:p>
          <a:p>
            <a:pPr>
              <a:spcBef>
                <a:spcPts val="1350"/>
              </a:spcBef>
            </a:pPr>
            <a:r>
              <a:rPr lang="es-US" b="1" dirty="0">
                <a:effectLst/>
                <a:latin typeface="Times"/>
              </a:rPr>
              <a:t>Resumen de los opositores de Pablo en Corinto</a:t>
            </a:r>
            <a:endParaRPr lang="es-US" dirty="0">
              <a:effectLst/>
              <a:latin typeface="Times"/>
            </a:endParaRPr>
          </a:p>
          <a:p>
            <a:pPr algn="just">
              <a:spcBef>
                <a:spcPts val="675"/>
              </a:spcBef>
            </a:pPr>
            <a:r>
              <a:rPr lang="es-US" dirty="0">
                <a:effectLst/>
                <a:latin typeface="Helvetica" pitchFamily="2" charset="0"/>
              </a:rPr>
              <a:t>Algunos intrusos cristianos judíos llegaron a Corinto, pero no creo que fueran los mismos que llegaron a </a:t>
            </a:r>
            <a:r>
              <a:rPr lang="es-US" dirty="0" err="1">
                <a:effectLst/>
                <a:latin typeface="Helvetica" pitchFamily="2" charset="0"/>
              </a:rPr>
              <a:t>Galacia</a:t>
            </a:r>
            <a:r>
              <a:rPr lang="es-US" dirty="0">
                <a:effectLst/>
                <a:latin typeface="Helvetica" pitchFamily="2" charset="0"/>
              </a:rPr>
              <a:t> o los que a Pablo le preocupaba que llegaran a Filipos. Estos visitantes no deseados se sentían más cómodos en el ámbito competitivo de la cultura helenística, adeptos al juego de la retórica, felices de buscar patrocinio, de aceptar apoyo financiero. Por lo tanto, estaban en contra de Pablo, y, probablemente, estaban interfiriendo con la congregación de Corinto, pero tenían algunas motivaciones diferentes y un modus operandi diferente, una forma diferente de operar, si se quiere. Eso es lo concerniente a Corinto.</a:t>
            </a:r>
          </a:p>
          <a:p>
            <a:pPr>
              <a:spcBef>
                <a:spcPts val="1350"/>
              </a:spcBef>
            </a:pPr>
            <a:r>
              <a:rPr lang="es-US" b="1" dirty="0">
                <a:effectLst/>
                <a:latin typeface="Times"/>
              </a:rPr>
              <a:t>Opositores a Pablo en Romanos</a:t>
            </a:r>
            <a:endParaRPr lang="es-US" dirty="0">
              <a:effectLst/>
              <a:latin typeface="Times"/>
            </a:endParaRPr>
          </a:p>
          <a:p>
            <a:pPr algn="just">
              <a:spcBef>
                <a:spcPts val="675"/>
              </a:spcBef>
            </a:pPr>
            <a:r>
              <a:rPr lang="es-US" dirty="0">
                <a:effectLst/>
                <a:latin typeface="Helvetica" pitchFamily="2" charset="0"/>
              </a:rPr>
              <a:t>Permítanme decir, finalmente, una cosa sobre Romanos mientras estamos en las cartas de Pablo. Las razones por las que Pablo escribió Romanos son complejas, pero no creo que Pablo estuviera escribiendo para refutar a ningún falso maestro en particular en Roma. Recientemente, Douglas Campbell y Stan Porter han tratado de argumentar que Pablo estaba tratando de hacer eso, pero no estoy convencido.</a:t>
            </a:r>
          </a:p>
          <a:p>
            <a:pPr algn="just"/>
            <a:r>
              <a:rPr lang="es-US" dirty="0">
                <a:effectLst/>
                <a:latin typeface="Helvetica" pitchFamily="2" charset="0"/>
              </a:rPr>
              <a:t>Hay un punto hacia el final de la carta en el que Pablo ofrece una exhortación muy general en Ro 16:17. Dice: “Mas os ruego, hermanos, que os fijéis en los que causan divisiones y tropiezos en contra de la doctrina que vosotros habéis aprendido, y que os apartéis de ellos” (rvr60).</a:t>
            </a:r>
          </a:p>
          <a:p>
            <a:pPr algn="just"/>
            <a:r>
              <a:rPr lang="es-US" dirty="0">
                <a:effectLst/>
                <a:latin typeface="Helvetica" pitchFamily="2" charset="0"/>
              </a:rPr>
              <a:t>Algunos (como Robert Jewett) piensan que estas palabras son una interpolación en el texto. Yo no estoy convencido de ello. Asumiendo la integridad de este versículo en la carta, me inclino a decir que se trata más bien de una exhortación general para que los creyentes romanos permanezcan fieles al modelo de enseñanza que se les dio, algo que Pablo dijo antes en Ro 6:17. Y es una advertencia contra las divisiones internas de los que se apartan del modelo del evangelio—de nuevo, algo que advirtió también en Filipenses–. Por tanto, no hay opositores en esta Carta a los Romanos, al menos ninguno que conozcamos.</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Mi consejo: Consulte comentarios y artículos de diccionario pertinentes para leer más. Por otra parte, en el próximo segmento, dejaremos momentáneamente a los proselitistas cristianos judíos y veremos algunas herejías diferentes, la herejía colosense, realmente. ¿Está Pablo en contra de la filosofía? ¿Y qué es la adoración de los ángeles? Para saber más, vuelva pronto en el próximo segmento.</a:t>
            </a:r>
          </a:p>
          <a:p>
            <a:pPr algn="just">
              <a:spcBef>
                <a:spcPts val="675"/>
              </a:spcBef>
            </a:pPr>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61</a:t>
            </a:fld>
            <a:endParaRPr lang="es-US"/>
          </a:p>
        </p:txBody>
      </p:sp>
    </p:spTree>
    <p:extLst>
      <p:ext uri="{BB962C8B-B14F-4D97-AF65-F5344CB8AC3E}">
        <p14:creationId xmlns:p14="http://schemas.microsoft.com/office/powerpoint/2010/main" val="2899400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a:effectLst/>
                <a:latin typeface="Times"/>
              </a:rPr>
              <a:t>Origen de la herejía</a:t>
            </a:r>
            <a:endParaRPr lang="es-US" dirty="0">
              <a:effectLst/>
              <a:latin typeface="Times"/>
            </a:endParaRPr>
          </a:p>
          <a:p>
            <a:pPr algn="just"/>
            <a:r>
              <a:rPr lang="es-US" dirty="0">
                <a:effectLst/>
                <a:latin typeface="Helvetica" pitchFamily="2" charset="0"/>
              </a:rPr>
              <a:t>Como veremos en esta unidad, los orígenes de estas herejías son bastante complejos. No se trata sólo de que los herejes lleven sombreros negros y los obispos ortodoxos sombreros blancos. A menudo, estas herejías formaban parte de la lucha de la Iglesia por dar sentido a las Escrituras: un intento inicial de comprender la coherencia de su fe y de contextualizar esa fe en el mundo grecorromano. A menudo los herejes tenían buenas intenciones y creían que estaban salvando la fe de la aberración o refrescándola con nuevas revelaciones. Veremos más sobre esto más adelante.</a:t>
            </a:r>
          </a:p>
          <a:p>
            <a:r>
              <a:rPr lang="es-US" b="1" dirty="0">
                <a:effectLst/>
                <a:latin typeface="Times"/>
              </a:rPr>
              <a:t>Características de la herejía</a:t>
            </a:r>
            <a:endParaRPr lang="es-US" dirty="0">
              <a:effectLst/>
              <a:latin typeface="Times"/>
            </a:endParaRPr>
          </a:p>
          <a:p>
            <a:pPr algn="just"/>
            <a:r>
              <a:rPr lang="es-US" dirty="0">
                <a:effectLst/>
                <a:latin typeface="Helvetica" pitchFamily="2" charset="0"/>
              </a:rPr>
              <a:t>Yo diría que la herejía tiene una serie de características: Primero, se aleja de la verdad de las Escrituras y de la fe apostólica. Segundo, es engañosa, en el sentido de que, a menudo tiene una pizca de verdad o algo correcto, pero, en última instancia es falsa y engañosa. En tercer lugar, es divisiva, en el sentido de que causa facciones y fricciones en las iglesias sobre la doctrina. En cuarto lugar, en términos de ética, puede ser libertina, en el sentido de propagar actitudes libertinas y diversas inmoralidades, o puede ser degradante para el cuerpo físico al exigir el celibato y el trato duro del cuerpo. En quinto lugar, suele acabar siendo destructiva; tiene el peligro de hacer naufragar la propia alma al creer en un Dios diferente, un Jesús diferente y un esquema de salvación completamente distinto.</a:t>
            </a:r>
          </a:p>
          <a:p>
            <a:r>
              <a:rPr lang="es-US" b="1" dirty="0">
                <a:effectLst/>
                <a:latin typeface="Times"/>
              </a:rPr>
              <a:t>Características de los herejes</a:t>
            </a:r>
            <a:endParaRPr lang="es-US" dirty="0">
              <a:effectLst/>
              <a:latin typeface="Times"/>
            </a:endParaRPr>
          </a:p>
          <a:p>
            <a:pPr algn="just"/>
            <a:r>
              <a:rPr lang="es-US" dirty="0">
                <a:effectLst/>
                <a:latin typeface="Helvetica" pitchFamily="2" charset="0"/>
              </a:rPr>
              <a:t>Y yo añadiría que un hereje exitoso tenía tres características principales: Primero, eran sabios. A menudo eran bien letrados, eruditos; y, sabían cómo jugar el juego de la política de la iglesia cuando tenían que hacerlo. En segundo lugar, eran atractivos, en el sentido de que a menudo eran elocuentes y carismáticos, y podían escribir y argumentar su punto de vista con gran persuasión. En tercer lugar, solían ser ricos, y tenían algo de dinero para apoyar sus diversas causas; podían comprar seguidores o financiar sus escapadas doctrinales.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a:t>
            </a:fld>
            <a:endParaRPr lang="es-US"/>
          </a:p>
        </p:txBody>
      </p:sp>
    </p:spTree>
    <p:extLst>
      <p:ext uri="{BB962C8B-B14F-4D97-AF65-F5344CB8AC3E}">
        <p14:creationId xmlns:p14="http://schemas.microsoft.com/office/powerpoint/2010/main" val="31830767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Hoy, sin embargo, vamos a ver la filosofía colosense. La herejía que vamos a mencionar brevemente es la que pertenece a la iglesia de Colosas. Por si no lo saben, Colosas está situada en el centro de Asia Menor occidental, en el valle del Lico. La Iglesia allí no fue fundada por Pablo, sino probablemente por uno de los colaboradores de Pablo, como </a:t>
            </a:r>
            <a:r>
              <a:rPr lang="es-US" dirty="0" err="1">
                <a:effectLst/>
                <a:latin typeface="Helvetica" pitchFamily="2" charset="0"/>
              </a:rPr>
              <a:t>Epafras</a:t>
            </a:r>
            <a:r>
              <a:rPr lang="es-US" dirty="0">
                <a:effectLst/>
                <a:latin typeface="Helvetica" pitchFamily="2" charset="0"/>
              </a:rPr>
              <a:t>.</a:t>
            </a:r>
          </a:p>
          <a:p>
            <a:pPr algn="just"/>
            <a:r>
              <a:rPr lang="es-US" dirty="0">
                <a:effectLst/>
                <a:latin typeface="Helvetica" pitchFamily="2" charset="0"/>
              </a:rPr>
              <a:t>También ocurrían otras cosas: Un esclavo llamado Onésimo estaba huyendo o se había fugado de su amo Filemón, y Pablo trata de reconciliar a ambos. Pero Pablo también parece haber escuchado noticias de alguna enseñanza o filosofía que llegaba a los colosenses a través de algunos maestros que estaban compitiendo por la atención de los colosenses. Por eso, escribe a los colosenses para advertirles que no se dejen seducir por esa filosofía.</a:t>
            </a:r>
          </a:p>
          <a:p>
            <a:pPr algn="just"/>
            <a:r>
              <a:rPr lang="es-US" dirty="0">
                <a:effectLst/>
                <a:latin typeface="Helvetica" pitchFamily="2" charset="0"/>
              </a:rPr>
              <a:t>Además, hay varias partes de la carta que podrían estar atacando o contrarrestando la filosofía indirectamente, pero es difícil de decir.</a:t>
            </a:r>
          </a:p>
          <a:p>
            <a:pPr>
              <a:spcBef>
                <a:spcPts val="1350"/>
              </a:spcBef>
            </a:pPr>
            <a:r>
              <a:rPr lang="es-US" b="1" dirty="0">
                <a:effectLst/>
                <a:latin typeface="Times"/>
              </a:rPr>
              <a:t>Filosofía y hueca sutileza</a:t>
            </a:r>
            <a:endParaRPr lang="es-US" dirty="0">
              <a:effectLst/>
              <a:latin typeface="Times"/>
            </a:endParaRPr>
          </a:p>
          <a:p>
            <a:pPr algn="just">
              <a:spcBef>
                <a:spcPts val="675"/>
              </a:spcBef>
            </a:pPr>
            <a:r>
              <a:rPr lang="es-US" dirty="0">
                <a:effectLst/>
                <a:latin typeface="Helvetica" pitchFamily="2" charset="0"/>
              </a:rPr>
              <a:t>Afortunadamente, recibimos una advertencia específica sobre la filosofía con las palabras de Col 2:8; ahí es donde Pablo dice: “Mirad que nadie os engañe por medio de filosofías y huecas sutilezas, según las tradiciones de los hombres, conforme a los rudimentos del mundo, y no según Cristo” (rvr60).</a:t>
            </a:r>
          </a:p>
          <a:p>
            <a:pPr algn="just"/>
            <a:r>
              <a:rPr lang="es-US" dirty="0">
                <a:effectLst/>
                <a:latin typeface="Helvetica" pitchFamily="2" charset="0"/>
              </a:rPr>
              <a:t>Pablo incluso es más específico más adelante en el mismo capítulo. En 2:16–23, esto es lo que dice:</a:t>
            </a:r>
          </a:p>
          <a:p>
            <a:pPr algn="just"/>
            <a:r>
              <a:rPr lang="es-US" dirty="0">
                <a:effectLst/>
                <a:latin typeface="Helvetica" pitchFamily="2" charset="0"/>
              </a:rPr>
              <a:t>Así que nadie los juzgue a ustedes por lo que comen o beben, o con respecto a días de fiesta religiosa, de luna nueva o de reposo. Todo esto es una sombra de las cosas que están por venir; la realidad se halla en Cristo. No dejen que les prive de esta realidad ninguno de esos que se ufanan en fingir humildad y adoración de ángeles. Los tales hacen alarde de lo que no han visto; y, envanecidos por su razonamiento humano, no se mantienen firmemente unidos a la Cabeza. Por la acción de esta, todo el cuerpo, sostenido y ajustado mediante las articulaciones y ligamentos, va creciendo como Dios quiere.</a:t>
            </a:r>
          </a:p>
          <a:p>
            <a:pPr algn="just"/>
            <a:r>
              <a:rPr lang="es-US" dirty="0">
                <a:effectLst/>
                <a:latin typeface="Helvetica" pitchFamily="2" charset="0"/>
              </a:rPr>
              <a:t>Si con Cristo ustedes ya han muerto a los principios de este mundo, ¿por qué, como si todavía pertenecieran al mundo, se someten a preceptos tales como “no tomes en tus manos, no pruebes, no toques”? Estos preceptos, basados en reglas y enseñanzas humanas, se refieren a cosas que van a desaparecer con el uso. Tienen sin duda apariencia de sabiduría, con su afectada piedad, falsa humildad y severo trato del cuerpo, pero de nada sirven frente a los apetitos de la naturaleza pecaminosa (</a:t>
            </a:r>
            <a:r>
              <a:rPr lang="es-US" dirty="0" err="1">
                <a:effectLst/>
                <a:latin typeface="Helvetica" pitchFamily="2" charset="0"/>
              </a:rPr>
              <a:t>nvi</a:t>
            </a:r>
            <a:r>
              <a:rPr lang="es-US" dirty="0">
                <a:effectLst/>
                <a:latin typeface="Helvetica" pitchFamily="2" charset="0"/>
              </a:rPr>
              <a:t>).</a:t>
            </a:r>
          </a:p>
          <a:p>
            <a:pPr algn="just">
              <a:spcBef>
                <a:spcPts val="675"/>
              </a:spcBef>
            </a:pPr>
            <a:r>
              <a:rPr lang="es-US" dirty="0">
                <a:effectLst/>
                <a:latin typeface="Helvetica" pitchFamily="2" charset="0"/>
              </a:rPr>
              <a:t>Esto es lo que Pablo dice sobre la filosofía.</a:t>
            </a:r>
          </a:p>
          <a:p>
            <a:pPr algn="just">
              <a:spcBef>
                <a:spcPts val="675"/>
              </a:spcBef>
            </a:pPr>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62</a:t>
            </a:fld>
            <a:endParaRPr lang="es-US"/>
          </a:p>
        </p:txBody>
      </p:sp>
    </p:spTree>
    <p:extLst>
      <p:ext uri="{BB962C8B-B14F-4D97-AF65-F5344CB8AC3E}">
        <p14:creationId xmlns:p14="http://schemas.microsoft.com/office/powerpoint/2010/main" val="21301805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Ambiente religioso general</a:t>
            </a:r>
            <a:endParaRPr lang="es-US" dirty="0">
              <a:effectLst/>
              <a:latin typeface="Times"/>
            </a:endParaRPr>
          </a:p>
          <a:p>
            <a:pPr algn="just">
              <a:spcBef>
                <a:spcPts val="675"/>
              </a:spcBef>
            </a:pPr>
            <a:r>
              <a:rPr lang="es-US" dirty="0">
                <a:effectLst/>
                <a:latin typeface="Helvetica" pitchFamily="2" charset="0"/>
              </a:rPr>
              <a:t>En primer lugar, irónicamente, en el mismo año en que </a:t>
            </a:r>
            <a:r>
              <a:rPr lang="es-US" dirty="0" err="1">
                <a:effectLst/>
                <a:latin typeface="Helvetica" pitchFamily="2" charset="0"/>
              </a:rPr>
              <a:t>Gunther</a:t>
            </a:r>
            <a:r>
              <a:rPr lang="es-US" dirty="0">
                <a:effectLst/>
                <a:latin typeface="Helvetica" pitchFamily="2" charset="0"/>
              </a:rPr>
              <a:t> publicó su estudio sobre las posibles identidades de la filosofía colosense, </a:t>
            </a:r>
            <a:r>
              <a:rPr lang="es-US" dirty="0" err="1">
                <a:effectLst/>
                <a:latin typeface="Helvetica" pitchFamily="2" charset="0"/>
              </a:rPr>
              <a:t>Morna</a:t>
            </a:r>
            <a:r>
              <a:rPr lang="es-US" dirty="0">
                <a:effectLst/>
                <a:latin typeface="Helvetica" pitchFamily="2" charset="0"/>
              </a:rPr>
              <a:t> </a:t>
            </a:r>
            <a:r>
              <a:rPr lang="es-US" dirty="0" err="1">
                <a:effectLst/>
                <a:latin typeface="Helvetica" pitchFamily="2" charset="0"/>
              </a:rPr>
              <a:t>Hooker</a:t>
            </a:r>
            <a:r>
              <a:rPr lang="es-US" dirty="0">
                <a:effectLst/>
                <a:latin typeface="Helvetica" pitchFamily="2" charset="0"/>
              </a:rPr>
              <a:t> propuso que en realidad no había herejía ni falsos maestros en Colosas, y que Pablo se limitó a escribir una amonestación muy general para instar a la congregación de allí a no conformarse con las creencias y prácticas de sus vecinos judíos y paganos.</a:t>
            </a:r>
          </a:p>
          <a:p>
            <a:pPr algn="just"/>
            <a:r>
              <a:rPr lang="es-US" dirty="0">
                <a:effectLst/>
                <a:latin typeface="Helvetica" pitchFamily="2" charset="0"/>
              </a:rPr>
              <a:t>De hecho, un estudiante de doctorado mío, Adam </a:t>
            </a:r>
            <a:r>
              <a:rPr lang="es-US" dirty="0" err="1">
                <a:effectLst/>
                <a:latin typeface="Helvetica" pitchFamily="2" charset="0"/>
              </a:rPr>
              <a:t>Copenhaver</a:t>
            </a:r>
            <a:r>
              <a:rPr lang="es-US" dirty="0">
                <a:effectLst/>
                <a:latin typeface="Helvetica" pitchFamily="2" charset="0"/>
              </a:rPr>
              <a:t>, argumentó algo muy similar recientemente en su propia tesis doctoral sobre el tema. Desde ese punto de vista, Pablo se relaciona con el ambiente religioso general del valle del Lico. No tiene en mente ninguna filosofía particular ni ningún modo de creencia desviado. Aunque Pablo habla oblicuamente del tema, sin mencionar nunca los nombres de personas concretas, algunas de las cosas que dice, sin embargo, suenan bastante específicas, especialmente cuando se trata de la adoración de los ángeles y de la observancia del Sabbat.</a:t>
            </a:r>
          </a:p>
          <a:p>
            <a:pPr>
              <a:spcBef>
                <a:spcPts val="1350"/>
              </a:spcBef>
            </a:pPr>
            <a:r>
              <a:rPr lang="es-US" b="1" dirty="0">
                <a:effectLst/>
                <a:latin typeface="Times"/>
              </a:rPr>
              <a:t>Sincretismo pagano</a:t>
            </a:r>
            <a:endParaRPr lang="es-US" dirty="0">
              <a:effectLst/>
              <a:latin typeface="Times"/>
            </a:endParaRPr>
          </a:p>
          <a:p>
            <a:pPr algn="just">
              <a:spcBef>
                <a:spcPts val="675"/>
              </a:spcBef>
            </a:pPr>
            <a:r>
              <a:rPr lang="es-US" dirty="0">
                <a:effectLst/>
                <a:latin typeface="Helvetica" pitchFamily="2" charset="0"/>
              </a:rPr>
              <a:t>En segundo lugar, una opción popular es que Pablo estaba censurando un tipo de sincretismo pagano, una mezcla de creencias religiosas y rituales que surgían del entorno religioso diverso e híbrido del valle del Lico, tal como se expresaba localmente: algunas cosas judías, algunas cosas religiosas indígenas frigias, todas mezcladas. Eso es plausible si recordamos que algunos judíos eran conocidos por practicar artes mágicas (como encantamientos y hechizos), y algunos judíos absorbieron rasgos de la religión helenística en sus propias prácticas, y los ángeles eran venerados de múltiples maneras por los judíos.</a:t>
            </a:r>
          </a:p>
          <a:p>
            <a:pPr algn="just"/>
            <a:r>
              <a:rPr lang="es-US" dirty="0">
                <a:effectLst/>
                <a:latin typeface="Helvetica" pitchFamily="2" charset="0"/>
              </a:rPr>
              <a:t>El problema que encuentro con la filosofía colosense es que me parece muy, muy, muy judía, especialmente en 2:16, donde Pablo menciona “las fiestas religiosas, la celebración de la luna nueva o el día de reposo” y, muy posiblemente, incluso, una mención implícita de la circuncisión en 2:11–12. Por lo tanto, esta filosofía colosense, esta herejía colosense tiene claramente un ambiente muy judío. No parece un sincretismo total. Parece muy judío.</a:t>
            </a:r>
          </a:p>
          <a:p>
            <a:pPr>
              <a:spcBef>
                <a:spcPts val="1350"/>
              </a:spcBef>
            </a:pPr>
            <a:r>
              <a:rPr lang="es-US" b="1" dirty="0">
                <a:effectLst/>
                <a:latin typeface="Times"/>
              </a:rPr>
              <a:t>Judaísmo místico</a:t>
            </a:r>
            <a:endParaRPr lang="es-US" dirty="0">
              <a:effectLst/>
              <a:latin typeface="Times"/>
            </a:endParaRPr>
          </a:p>
          <a:p>
            <a:pPr algn="just">
              <a:spcBef>
                <a:spcPts val="675"/>
              </a:spcBef>
            </a:pPr>
            <a:r>
              <a:rPr lang="es-US" dirty="0">
                <a:effectLst/>
                <a:latin typeface="Helvetica" pitchFamily="2" charset="0"/>
              </a:rPr>
              <a:t>En tercer lugar, la filosofía colosense es posiblemente una forma de judaísmo místico que se está recomendando a los colosenses. Lo que creo que sucede es que algunos maestros judíos locales están recomendando el judaísmo a los colosenses, pero lo hacen con el ropaje y el lenguaje de la filosofía helenística. Por lo tanto, se tienen algunos de los símbolos judíos estándar—ya sabe, el Sabbat, la circuncisión y las leyes alimentarias—combinados con una pizca de misticismo. Tal vez estos maestros están diciendo que a través de las prácticas ascéticas: a través de mucho ayuno, el tratamiento duro del cuerpo se puede escapar del pecado en el cuerpo, e incluso, tener visiones de la adoración angélica en el cielo. Tal vez están diciendo, también, que obedecer la ley puede protegerle de los espíritus malignos y de los poderes hostiles que existen en los cielos. Si lee la carta con esa premisa, creo que tiene mucho sentido lo que está leyendo y lo que se va a encontrar.</a:t>
            </a:r>
          </a:p>
          <a:p>
            <a:pPr algn="just">
              <a:spcBef>
                <a:spcPts val="675"/>
              </a:spcBef>
            </a:pPr>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63</a:t>
            </a:fld>
            <a:endParaRPr lang="es-US"/>
          </a:p>
        </p:txBody>
      </p:sp>
    </p:spTree>
    <p:extLst>
      <p:ext uri="{BB962C8B-B14F-4D97-AF65-F5344CB8AC3E}">
        <p14:creationId xmlns:p14="http://schemas.microsoft.com/office/powerpoint/2010/main" val="5834573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Normalmente esa frase “adoración de los ángeles” se ha tomado como un genitivo objetivo—es decir, la adoración dirigida a los ángeles–, lo que podría estar motivado por la visión de los ángeles como mediadores divinos, deidades menores, o tal vez derivado de, algo así, un culto a los ángeles en Frigia.</a:t>
            </a:r>
          </a:p>
          <a:p>
            <a:pPr algn="just"/>
            <a:r>
              <a:rPr lang="es-US" dirty="0">
                <a:effectLst/>
                <a:latin typeface="Helvetica" pitchFamily="2" charset="0"/>
              </a:rPr>
              <a:t>Sin embargo, hoy en día es común argumentar que es más probable que sea un genitivo subjetivo y que se refiera al culto realizado por los ángeles. Eso corresponde con la narración encontrada en varios apocalipsis, donde los profetas y los santos de la antigüedad son trasladados a la sala del trono de Dios, y participan en las alabanzas del cielo con los ángeles. La evidencia de los rollos de Qumrán—ya sabe, los rollos del Mar Muerto—también muestra que la adoración angélica era muy codiciada y se pensaba que la liturgia de los sectarios de allí incluía la presencia de ángeles en su propio medio.</a:t>
            </a:r>
          </a:p>
          <a:p>
            <a:pPr algn="just"/>
            <a:r>
              <a:rPr lang="es-US" dirty="0">
                <a:effectLst/>
                <a:latin typeface="Helvetica" pitchFamily="2" charset="0"/>
              </a:rPr>
              <a:t>En particular, un documento llamado “Cánticos del sacrificio sabático” describe la alabanza de los ángeles en el santuario celestial, donde los ángeles se reúnen en formación militar y ofrecen himnos de bendiciones divinas a Dios.</a:t>
            </a:r>
          </a:p>
          <a:p>
            <a:pPr algn="just"/>
            <a:r>
              <a:rPr lang="es-US" dirty="0">
                <a:effectLst/>
                <a:latin typeface="Helvetica" pitchFamily="2" charset="0"/>
              </a:rPr>
              <a:t>Pero como muchas cosas en el estudio académico de la Biblia, no tiene por qué ser una cosa u otra. El erudito, Loren </a:t>
            </a:r>
            <a:r>
              <a:rPr lang="es-US" dirty="0" err="1">
                <a:effectLst/>
                <a:latin typeface="Helvetica" pitchFamily="2" charset="0"/>
              </a:rPr>
              <a:t>Stuckenbruck</a:t>
            </a:r>
            <a:r>
              <a:rPr lang="es-US" dirty="0">
                <a:effectLst/>
                <a:latin typeface="Helvetica" pitchFamily="2" charset="0"/>
              </a:rPr>
              <a:t>, señala que no hay necesidad de elegir entre un genitivo objetivo (adorar a los propios ángeles) o un genitivo subjetivo (adoración realizada por los ángeles), porque si alguien insiste en los beneficios que se obtienen al ver la adoración de los ángeles, al ver la liturgia angélica, entonces también está atribuyendo algo especial y majestuoso a los propios ángeles. El acceso al culto de los ángeles mediante prácticas ascéticas, visiones y el apaciguamiento de los ángeles mediante la observancia de la ley es muy probablemente lo que Pablo estaba tratando.</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Hay una serie de estudios que recomendaría para que usted lea más sobre esto. Mi propio comentario sobre Colosenses en </a:t>
            </a:r>
            <a:r>
              <a:rPr lang="es-US" i="1" dirty="0">
                <a:effectLst/>
                <a:latin typeface="Helvetica" pitchFamily="2" charset="0"/>
              </a:rPr>
              <a:t>New </a:t>
            </a:r>
            <a:r>
              <a:rPr lang="es-US" i="1" dirty="0" err="1">
                <a:effectLst/>
                <a:latin typeface="Helvetica" pitchFamily="2" charset="0"/>
              </a:rPr>
              <a:t>Covenant</a:t>
            </a:r>
            <a:r>
              <a:rPr lang="es-US" i="1" dirty="0">
                <a:effectLst/>
                <a:latin typeface="Helvetica" pitchFamily="2" charset="0"/>
              </a:rPr>
              <a:t> </a:t>
            </a:r>
            <a:r>
              <a:rPr lang="es-US" i="1" dirty="0" err="1">
                <a:effectLst/>
                <a:latin typeface="Helvetica" pitchFamily="2" charset="0"/>
              </a:rPr>
              <a:t>Commentary</a:t>
            </a:r>
            <a:r>
              <a:rPr lang="es-US" i="1" dirty="0">
                <a:effectLst/>
                <a:latin typeface="Helvetica" pitchFamily="2" charset="0"/>
              </a:rPr>
              <a:t> Series</a:t>
            </a:r>
            <a:r>
              <a:rPr lang="es-US" dirty="0">
                <a:effectLst/>
                <a:latin typeface="Helvetica" pitchFamily="2" charset="0"/>
              </a:rPr>
              <a:t> (Serie de comentarios del Nuevo Pacto) tiene una larga discusión sobre los oponentes de Pablo en Colosas y la filosofía colosense. Además, James Dunn, creo, tiene muchas cosas buenas que decir sobre la filosofía colosense como un fenómeno muy judío en su comentario de Colosenses también. Probablemente, el mejor libro sobre el tema que he leído es el de un colega australiano llamado Ian Smith en el libro </a:t>
            </a:r>
            <a:r>
              <a:rPr lang="es-US" i="1" dirty="0" err="1">
                <a:effectLst/>
                <a:latin typeface="Helvetica" pitchFamily="2" charset="0"/>
              </a:rPr>
              <a:t>Heavenly</a:t>
            </a:r>
            <a:r>
              <a:rPr lang="es-US" i="1" dirty="0">
                <a:effectLst/>
                <a:latin typeface="Helvetica" pitchFamily="2" charset="0"/>
              </a:rPr>
              <a:t> </a:t>
            </a:r>
            <a:r>
              <a:rPr lang="es-US" i="1" dirty="0" err="1">
                <a:effectLst/>
                <a:latin typeface="Helvetica" pitchFamily="2" charset="0"/>
              </a:rPr>
              <a:t>Perspective</a:t>
            </a:r>
            <a:r>
              <a:rPr lang="es-US" dirty="0">
                <a:effectLst/>
                <a:latin typeface="Helvetica" pitchFamily="2" charset="0"/>
              </a:rPr>
              <a:t> (Perspectiva Celestial), que argumenta que los oponentes de Pablo en Colosas eran místicos judíos. Por supuesto, el punto de vista al que Pablo se oponía—el sincretismo—también ha sido argumentado con mucho vigor y bastante popularmente por Clinton Arnold y, más recientemente, en un comentario de Paul Foster.</a:t>
            </a:r>
          </a:p>
          <a:p>
            <a:pPr algn="just"/>
            <a:r>
              <a:rPr lang="es-US" dirty="0">
                <a:effectLst/>
                <a:latin typeface="Helvetica" pitchFamily="2" charset="0"/>
              </a:rPr>
              <a:t>Ya casi hemos terminado con los oponentes de Pablo, sólo nos queda un lote más, el de las Epístolas Pastorales y el de 1 y 2 Timoteo y Tito. La próxima vez nos ocuparemos más de ellos.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64</a:t>
            </a:fld>
            <a:endParaRPr lang="es-US"/>
          </a:p>
        </p:txBody>
      </p:sp>
    </p:spTree>
    <p:extLst>
      <p:ext uri="{BB962C8B-B14F-4D97-AF65-F5344CB8AC3E}">
        <p14:creationId xmlns:p14="http://schemas.microsoft.com/office/powerpoint/2010/main" val="12189231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Sin embargo, también hay partes de las Epístolas Pastorales que suenan fuerte y auténticamente paulinas, más aún en 2 Timoteo. Y me pregunto si las diferencias se deben a un secretario que escribe en nombre de Pablo o al que éste dicta, o si tal vez algunos fragmentos de verdaderas cartas paulinas han sido recogidos y editados por un redactor del corpus paulino, por alguien como Lucas.</a:t>
            </a:r>
          </a:p>
          <a:p>
            <a:pPr algn="just"/>
            <a:r>
              <a:rPr lang="es-US" dirty="0">
                <a:effectLst/>
                <a:latin typeface="Helvetica" pitchFamily="2" charset="0"/>
              </a:rPr>
              <a:t>Así que, voy a suponer una ambientación en la vida del Pablo histórico, y tendremos la cuestión de la autoría ahí, en el fondo. Para conocer buenos argumentos a favor de la autenticidad paulina de estas cartas, vea las respectivas introducciones al </a:t>
            </a:r>
            <a:r>
              <a:rPr lang="es-US" dirty="0" err="1">
                <a:effectLst/>
                <a:latin typeface="Helvetica" pitchFamily="2" charset="0"/>
              </a:rPr>
              <a:t>nt</a:t>
            </a:r>
            <a:r>
              <a:rPr lang="es-US" dirty="0">
                <a:effectLst/>
                <a:latin typeface="Helvetica" pitchFamily="2" charset="0"/>
              </a:rPr>
              <a:t> de Luke Timothy Johnson y Stanley Porter.</a:t>
            </a:r>
          </a:p>
          <a:p>
            <a:pPr>
              <a:spcBef>
                <a:spcPts val="1350"/>
              </a:spcBef>
            </a:pPr>
            <a:r>
              <a:rPr lang="es-US" b="1" dirty="0">
                <a:effectLst/>
                <a:latin typeface="Times"/>
              </a:rPr>
              <a:t>Contexto de las Epístolas Pastorales</a:t>
            </a:r>
            <a:endParaRPr lang="es-US" dirty="0">
              <a:effectLst/>
              <a:latin typeface="Times"/>
            </a:endParaRPr>
          </a:p>
          <a:p>
            <a:pPr algn="just">
              <a:spcBef>
                <a:spcPts val="675"/>
              </a:spcBef>
            </a:pPr>
            <a:r>
              <a:rPr lang="es-US" dirty="0">
                <a:effectLst/>
                <a:latin typeface="Helvetica" pitchFamily="2" charset="0"/>
              </a:rPr>
              <a:t>Para dar un poco de contexto a las pastorales, Pablo ha sobrevivido a un encarcelamiento en Roma, y, posteriormente, ha vuelto al este, a Creta, Éfeso y Macedonia. Y 1 Timoteo y Tito, creo, están escritos desde algún lugar como Macedonia o quizás </a:t>
            </a:r>
            <a:r>
              <a:rPr lang="es-US" dirty="0" err="1">
                <a:effectLst/>
                <a:latin typeface="Helvetica" pitchFamily="2" charset="0"/>
              </a:rPr>
              <a:t>Troas</a:t>
            </a:r>
            <a:r>
              <a:rPr lang="es-US" dirty="0">
                <a:effectLst/>
                <a:latin typeface="Helvetica" pitchFamily="2" charset="0"/>
              </a:rPr>
              <a:t>, mientras que 2 Timoteo está escrita desde un segundo encarcelamiento en Roma. Y Pablo ofrece a sus delegados subalternos, a sus colegas subalternos, algunas orientaciones y comienza a reflexionar sobre cuál podría ser su propio legado en las iglesias que estableció con sus colaboradores. En ambos casos, parece que Pablo está advirtiendo o tratando de dar a sus protegidos algunas municiones en su lucha contra las falsas creencias y los falsos maestros, en sus respectivos contextos. Recordemos que Tito está en la isla de Creta, y Timoteo en Éfeso.</a:t>
            </a:r>
          </a:p>
          <a:p>
            <a:pPr algn="just"/>
            <a:r>
              <a:rPr lang="es-US" dirty="0">
                <a:effectLst/>
                <a:latin typeface="Helvetica" pitchFamily="2" charset="0"/>
              </a:rPr>
              <a:t>Lo que llama la atención es que en estas cartas, tenemos un claro relato de las falsas doctrinas, y Pablo incluso acuña una nueva palabra para la falsa enseñanza. Básicamente inventa la palabra “heterodoxia”, es decir, la enseñanza que es falsa. Utiliza esta palabra en 1 Ti 1:3 y 6:3, y, también, se mencionan los mitos y las genealogías y las doctrinas demoníacas y los peligros de un interés malsano en las controversias. Incluso se nombran algunas personas, entre ellas Himeneo y Alejandro, que cometen blasfemias de cierto orden; y luego con </a:t>
            </a:r>
            <a:r>
              <a:rPr lang="es-US" dirty="0" err="1">
                <a:effectLst/>
                <a:latin typeface="Helvetica" pitchFamily="2" charset="0"/>
              </a:rPr>
              <a:t>Fileto</a:t>
            </a:r>
            <a:r>
              <a:rPr lang="es-US" dirty="0">
                <a:effectLst/>
                <a:latin typeface="Helvetica" pitchFamily="2" charset="0"/>
              </a:rPr>
              <a:t>, dicen que la resurrección ya ha ocurrido.</a:t>
            </a:r>
          </a:p>
          <a:p>
            <a:pPr>
              <a:spcBef>
                <a:spcPts val="1350"/>
              </a:spcBef>
            </a:pPr>
            <a:r>
              <a:rPr lang="es-US" b="1" dirty="0">
                <a:effectLst/>
                <a:latin typeface="Times"/>
              </a:rPr>
              <a:t>Enseñanzas falsas en Éfeso</a:t>
            </a:r>
            <a:endParaRPr lang="es-US" dirty="0">
              <a:effectLst/>
              <a:latin typeface="Times"/>
            </a:endParaRPr>
          </a:p>
          <a:p>
            <a:pPr algn="just">
              <a:spcBef>
                <a:spcPts val="675"/>
              </a:spcBef>
            </a:pPr>
            <a:r>
              <a:rPr lang="es-US" dirty="0">
                <a:effectLst/>
                <a:latin typeface="Helvetica" pitchFamily="2" charset="0"/>
              </a:rPr>
              <a:t>En lo que respecta a la situación en Éfeso, por lo que podemos deducir, a partir de 1 y 2 Timoteo, la falsa enseñanza allí se caracteriza por mitos y genealogías, presumiblemente sobre los orígenes humanos y cósmicos—imagino que vagamente conectados con las historias de la creación en el libro del Génesis; algo así–. Tal vez, ciertas personas quieren ser maestros de la ley, y quieren alcanzar algo falsamente llamado “conocimiento” o algún tipo de visión espiritual profunda.</a:t>
            </a:r>
          </a:p>
          <a:p>
            <a:pPr algn="just"/>
            <a:r>
              <a:rPr lang="es-US" dirty="0">
                <a:effectLst/>
                <a:latin typeface="Helvetica" pitchFamily="2" charset="0"/>
              </a:rPr>
              <a:t>La falsa enseñanza también incluye prácticas ascéticas que implican la prohibición del matrimonio y, con ello, de las relaciones sexuales, además de la abstención de ciertos alimentos—la carne y el vino eran probablemente candidatos populares en las creencias ascéticas–. Y tienen una escatología consumada—creyendo que la resurrección ya ha tenido lugar en algún plano espiritual o en la sede del alma de uno–.</a:t>
            </a:r>
          </a:p>
          <a:p>
            <a:pPr algn="just"/>
            <a:r>
              <a:rPr lang="es-US" dirty="0">
                <a:effectLst/>
                <a:latin typeface="Helvetica" pitchFamily="2" charset="0"/>
              </a:rPr>
              <a:t>La breve afirmación de que la resurrección ya ha tenido lugar es, como sugiere Philip </a:t>
            </a:r>
            <a:r>
              <a:rPr lang="es-US" dirty="0" err="1">
                <a:effectLst/>
                <a:latin typeface="Helvetica" pitchFamily="2" charset="0"/>
              </a:rPr>
              <a:t>Towner</a:t>
            </a:r>
            <a:r>
              <a:rPr lang="es-US" dirty="0">
                <a:effectLst/>
                <a:latin typeface="Helvetica" pitchFamily="2" charset="0"/>
              </a:rPr>
              <a:t>, probablemente la punta del iceberg en el sentido de que supone un sistema o narrativa completamente diferente sobre Dios, la creación, Jesús, el pecado, la salvación y el mundo venidero. Además, el advenimiento de tales falsedades y disputas que causan división es prueba, dice Pablo, de que los últimos días están realmente aquí: “Porque vendrá tiempo cuando no sufrirán la sana doctrina, sino que teniendo comezón de oír, se amontonarán maestros conforme a sus propias concupiscencias, y apartarán de la verdad el oído y se volverán a las fábulas” (rvr60). Esto es lo que dice Pablo en 2 Ti 4.</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65</a:t>
            </a:fld>
            <a:endParaRPr lang="es-US"/>
          </a:p>
        </p:txBody>
      </p:sp>
    </p:spTree>
    <p:extLst>
      <p:ext uri="{BB962C8B-B14F-4D97-AF65-F5344CB8AC3E}">
        <p14:creationId xmlns:p14="http://schemas.microsoft.com/office/powerpoint/2010/main" val="35352013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Todo esto me suena a una herejía </a:t>
            </a:r>
            <a:r>
              <a:rPr lang="es-US" dirty="0" err="1">
                <a:effectLst/>
                <a:latin typeface="Helvetica" pitchFamily="2" charset="0"/>
              </a:rPr>
              <a:t>protognóstica</a:t>
            </a:r>
            <a:r>
              <a:rPr lang="es-US" dirty="0">
                <a:effectLst/>
                <a:latin typeface="Helvetica" pitchFamily="2" charset="0"/>
              </a:rPr>
              <a:t> con algunos elementos judíos. Si bien el gnosticismo es debatido ampliamente—es un sistema de creencias religiosas descrito de manera diversa—se caracterizaba por especulaciones sobre la cosmología. Por lo general, implicaba el ascetismo, se basaba en una exégesis muy esotérica de las Escrituras judías, y tenía una escatología consumada de que la eternidad se esconde dentro de uno. Escuchará más sobre el gnosticismo en las próximas secciones.</a:t>
            </a:r>
          </a:p>
          <a:p>
            <a:pPr>
              <a:spcBef>
                <a:spcPts val="1350"/>
              </a:spcBef>
            </a:pPr>
            <a:r>
              <a:rPr lang="es-US" b="1" dirty="0">
                <a:effectLst/>
                <a:latin typeface="Times"/>
              </a:rPr>
              <a:t>Clave para la interpretación de Primera Timoteo 2:11–14</a:t>
            </a:r>
            <a:endParaRPr lang="es-US" dirty="0">
              <a:effectLst/>
              <a:latin typeface="Times"/>
            </a:endParaRPr>
          </a:p>
          <a:p>
            <a:pPr algn="just">
              <a:spcBef>
                <a:spcPts val="675"/>
              </a:spcBef>
            </a:pPr>
            <a:r>
              <a:rPr lang="es-US" dirty="0">
                <a:effectLst/>
                <a:latin typeface="Helvetica" pitchFamily="2" charset="0"/>
              </a:rPr>
              <a:t>Creo que el escenario más probable es que maestros judíos o judeocristianos hayan llegado a Éfeso, hayan entrado en la iglesia y, una vez instalados de forma segura, hayan intentado propagar algunas interpretaciones proto gnósticas de la ley mosaica, quizás incluso ganando el apoyo de algunas mujeres que han encontrado esta enseñanza novedosa o incluso liberadora.</a:t>
            </a:r>
          </a:p>
          <a:p>
            <a:pPr algn="just"/>
            <a:r>
              <a:rPr lang="es-US" dirty="0">
                <a:effectLst/>
                <a:latin typeface="Helvetica" pitchFamily="2" charset="0"/>
              </a:rPr>
              <a:t>El valor que creo que tiene esto es que nos ayuda a entender la realidad, o el difícil y controvertido texto de 1 Ti 2:11–15. Creo que la afirmación de 2:15 de que “las mujeres se salvarán por medio de la maternidad” solo tiene sentido si se entiende que Pablo está reaccionando contra los falsos puntos de vista de alguna enseñanza desviada o herejía que animaba a las mujeres a no casarse, a no tener relaciones sexuales y a no tener hijos, es decir, a ser como Eva en el jardín del Edén.</a:t>
            </a:r>
          </a:p>
          <a:p>
            <a:pPr>
              <a:spcBef>
                <a:spcPts val="1350"/>
              </a:spcBef>
            </a:pPr>
            <a:r>
              <a:rPr lang="es-US" b="1" dirty="0">
                <a:effectLst/>
                <a:latin typeface="Times"/>
              </a:rPr>
              <a:t>Maestros rebeldes en Creta: Tito 1:10–11; 3:9</a:t>
            </a:r>
            <a:endParaRPr lang="es-US" dirty="0">
              <a:effectLst/>
              <a:latin typeface="Times"/>
            </a:endParaRPr>
          </a:p>
          <a:p>
            <a:pPr algn="just">
              <a:spcBef>
                <a:spcPts val="675"/>
              </a:spcBef>
            </a:pPr>
            <a:r>
              <a:rPr lang="es-US" dirty="0">
                <a:effectLst/>
                <a:latin typeface="Helvetica" pitchFamily="2" charset="0"/>
              </a:rPr>
              <a:t>En cuanto a la isla de Creta y la Carta a Tito, allí Pablo utiliza mucho del mismo lenguaje para desprestigiar a algunos falsos maestros. Sin embargo, en Creta, la creencia desviada es más claramente de origen y sabor judío.</a:t>
            </a:r>
          </a:p>
          <a:p>
            <a:pPr algn="just"/>
            <a:r>
              <a:rPr lang="es-US" dirty="0">
                <a:effectLst/>
                <a:latin typeface="Helvetica" pitchFamily="2" charset="0"/>
              </a:rPr>
              <a:t>Por eso Pablo advierte sobre “muchos contumaces, habladores de vanidades y engañadores, mayormente los de la circuncisión, a los cuales es preciso tapar la boca; que trastornan casas enteras, enseñando por ganancia deshonesta lo que no conviene” (rvr60), y por eso Pablo advierte contra “las cuestiones necias, y genealogías, y contenciones, y discusiones acerca de la ley; porque son vanas y sin provecho” (rvr60). Lo más probable es que no se trate de una especie de herejía </a:t>
            </a:r>
            <a:r>
              <a:rPr lang="es-US" dirty="0" err="1">
                <a:effectLst/>
                <a:latin typeface="Helvetica" pitchFamily="2" charset="0"/>
              </a:rPr>
              <a:t>protognóstica</a:t>
            </a:r>
            <a:r>
              <a:rPr lang="es-US" dirty="0">
                <a:effectLst/>
                <a:latin typeface="Helvetica" pitchFamily="2" charset="0"/>
              </a:rPr>
              <a:t> como ocurría en Éfeso con Timoteo, sino más bien de una pandilla de maestros rebeldes y desobedientes que rechazan la autoridad de Pablo, que abogan por un barniz muy ligero de observancia judía para ocultar su disposición a entregarse a los vicios locales de los cretenses, que eran famosos por su juerga.</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La falsa enseñanza de Éfeso era una herejía judía proto gnóstica, mientras que la falsa enseñanza de Creta instaba a una especie de observancia judía mínima para ocultar la indulgencia más libertina que se daba en las prácticas paganas.</a:t>
            </a:r>
          </a:p>
          <a:p>
            <a:pPr algn="just"/>
            <a:r>
              <a:rPr lang="es-US" dirty="0">
                <a:effectLst/>
                <a:latin typeface="Helvetica" pitchFamily="2" charset="0"/>
              </a:rPr>
              <a:t>Para más información sobre este tema, recomiendo el comentario de Philip </a:t>
            </a:r>
            <a:r>
              <a:rPr lang="es-US" dirty="0" err="1">
                <a:effectLst/>
                <a:latin typeface="Helvetica" pitchFamily="2" charset="0"/>
              </a:rPr>
              <a:t>Towner</a:t>
            </a:r>
            <a:r>
              <a:rPr lang="es-US" dirty="0">
                <a:effectLst/>
                <a:latin typeface="Helvetica" pitchFamily="2" charset="0"/>
              </a:rPr>
              <a:t> sobre las Epístolas Pastorales o, si no, los capítulos pertinentes del libro de B. J. Oropeza, </a:t>
            </a:r>
            <a:r>
              <a:rPr lang="es-US" i="1" dirty="0" err="1">
                <a:effectLst/>
                <a:latin typeface="Helvetica" pitchFamily="2" charset="0"/>
              </a:rPr>
              <a:t>Jews</a:t>
            </a:r>
            <a:r>
              <a:rPr lang="es-US" i="1" dirty="0">
                <a:effectLst/>
                <a:latin typeface="Helvetica" pitchFamily="2" charset="0"/>
              </a:rPr>
              <a:t>, Gentiles, and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Opponents</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Paul</a:t>
            </a:r>
            <a:r>
              <a:rPr lang="es-US" dirty="0">
                <a:effectLst/>
                <a:latin typeface="Helvetica" pitchFamily="2" charset="0"/>
              </a:rPr>
              <a:t> (Judíos, gentiles y los oponentes de Pablo).</a:t>
            </a:r>
          </a:p>
          <a:p>
            <a:pPr algn="just"/>
            <a:r>
              <a:rPr lang="es-US" dirty="0">
                <a:effectLst/>
                <a:latin typeface="Helvetica" pitchFamily="2" charset="0"/>
              </a:rPr>
              <a:t>Ahí está. Así concluye nuestra sección sobre Pablo y sus oponentes, y su posición en la historia de la herejía.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66</a:t>
            </a:fld>
            <a:endParaRPr lang="es-US"/>
          </a:p>
        </p:txBody>
      </p:sp>
    </p:spTree>
    <p:extLst>
      <p:ext uri="{BB962C8B-B14F-4D97-AF65-F5344CB8AC3E}">
        <p14:creationId xmlns:p14="http://schemas.microsoft.com/office/powerpoint/2010/main" val="40035698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Hebreos, Judas, Segunda de Pedro y Apocalipsis</a:t>
            </a:r>
            <a:endParaRPr lang="es-US" dirty="0">
              <a:effectLst/>
              <a:latin typeface="Times"/>
            </a:endParaRPr>
          </a:p>
          <a:p>
            <a:pPr algn="just">
              <a:spcBef>
                <a:spcPts val="675"/>
              </a:spcBef>
            </a:pPr>
            <a:r>
              <a:rPr lang="es-US" dirty="0">
                <a:effectLst/>
                <a:latin typeface="Helvetica" pitchFamily="2" charset="0"/>
              </a:rPr>
              <a:t>Comenzaremos con algunas de las creencias desviadas descritas en las Epístolas Generales o las Cartas Católicas. No voy a hablar de los opositores en las Cartas de Juan, porque serán tratados más adelante cuando tratemos la herejía conocida como docetismo. Así que, nos centraremos en Hebreos, además de Judas y 2 Pedro, y luego, en el libro de Apocalipsis.</a:t>
            </a:r>
          </a:p>
          <a:p>
            <a:pPr algn="just"/>
            <a:r>
              <a:rPr lang="es-US" dirty="0">
                <a:effectLst/>
                <a:latin typeface="Helvetica" pitchFamily="2" charset="0"/>
              </a:rPr>
              <a:t>Creo que es probable—aunque no seguro, lo admito—que Hebreos aborda una tentación de veneración a los ángeles. Judas, por otra parte, se dirige a un grupo de libertinos, que convierten la gracia en una licencia para pecar. Y 2 Pedro se dirige a ciertos burladores que niegan la segunda venida, entre otras cosas. En el libro de Apocalipsis, se nombran grupos desviados como los nicolaítas y una sórdida dama llamada Jezabel. Evidentemente, las iglesias de Apocalipsis se enfrentaron tanto a la persecución externa, como a la herejía interna, y a las formas desviadas de la fe cristiana que comprometían la santidad e integridad de las iglesias de Asia Menor.</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Estas Cartas Católicas son un testimonio más de los retos a los que se enfrentaron los cristianos en las décadas posteriores a Pablo y de la tentación de fusionar su fe con las formas culturales existentes y de renunciar a ciertos principios de la fe cristiana. Las Cartas Católicas son otros ladrillos en el muro que formaba la fe proto ortodoxa que se estaba volviendo decidida a tratar de preservar el testimonio apostólico sobre Jesús. Podemos aprender mucho aquí y vale la pena prestarles la debida atención.</a:t>
            </a:r>
          </a:p>
          <a:p>
            <a:pPr algn="just"/>
            <a:r>
              <a:rPr lang="es-US" dirty="0">
                <a:effectLst/>
                <a:latin typeface="Helvetica" pitchFamily="2" charset="0"/>
              </a:rPr>
              <a:t>Así que, manténgase en sintonía, tenemos buen material por venir sobre la herejía en el </a:t>
            </a:r>
            <a:r>
              <a:rPr lang="es-US" dirty="0" err="1">
                <a:effectLst/>
                <a:latin typeface="Helvetica" pitchFamily="2" charset="0"/>
              </a:rPr>
              <a:t>nt</a:t>
            </a:r>
            <a:r>
              <a:rPr lang="es-US" dirty="0">
                <a:effectLst/>
                <a:latin typeface="Helvetica" pitchFamily="2" charset="0"/>
              </a:rPr>
              <a:t>.</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67</a:t>
            </a:fld>
            <a:endParaRPr lang="es-US"/>
          </a:p>
        </p:txBody>
      </p:sp>
    </p:spTree>
    <p:extLst>
      <p:ext uri="{BB962C8B-B14F-4D97-AF65-F5344CB8AC3E}">
        <p14:creationId xmlns:p14="http://schemas.microsoft.com/office/powerpoint/2010/main" val="21194582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Posible polémica contra la veneración a los ángeles</a:t>
            </a:r>
            <a:endParaRPr lang="es-US" dirty="0">
              <a:effectLst/>
              <a:latin typeface="Times"/>
            </a:endParaRPr>
          </a:p>
          <a:p>
            <a:pPr algn="just">
              <a:spcBef>
                <a:spcPts val="675"/>
              </a:spcBef>
            </a:pPr>
            <a:r>
              <a:rPr lang="es-US" dirty="0">
                <a:effectLst/>
                <a:latin typeface="Helvetica" pitchFamily="2" charset="0"/>
              </a:rPr>
              <a:t>Si se lee los dos primeros capítulos de Hebreos, se puede tener la impresión de que el autor podría estar entablando algún tipo de polémica contra la veneración a los ángeles o la adoración de estos. Esto se debe a que el autor se esfuerza por distinguir cuidadosamente la naturaleza y la función de los ángeles de la persona y la obra de Cristo. Esto podría deberse simplemente a que el autor quiere ensalzar la grandeza y la majestuosidad de Cristo, y la prueba </a:t>
            </a:r>
            <a:r>
              <a:rPr lang="es-US" i="1" dirty="0">
                <a:effectLst/>
                <a:latin typeface="Helvetica" pitchFamily="2" charset="0"/>
              </a:rPr>
              <a:t>A</a:t>
            </a:r>
            <a:r>
              <a:rPr lang="es-US" dirty="0">
                <a:effectLst/>
                <a:latin typeface="Helvetica" pitchFamily="2" charset="0"/>
              </a:rPr>
              <a:t> podría ser la forma en que Cristo es más grande que los ángeles. O tal vez el entorno de la audiencia es tal que la adoración a los ángeles es parte de su contexto, y la tentación es ver a Jesús como inferior a los ángeles o tal vez reducirlo a sólo uno de los ángeles, lo que ocurre en algunas formas posteriores de cristología como lo que se encuentra en El Pastor de Hermas e incluso con otros grupos como los ebionitas.</a:t>
            </a:r>
          </a:p>
          <a:p>
            <a:pPr>
              <a:spcBef>
                <a:spcPts val="1350"/>
              </a:spcBef>
            </a:pPr>
            <a:r>
              <a:rPr lang="es-US" b="1" dirty="0">
                <a:effectLst/>
                <a:latin typeface="Times"/>
              </a:rPr>
              <a:t>Hebreos 1:5–14</a:t>
            </a:r>
            <a:endParaRPr lang="es-US" dirty="0">
              <a:effectLst/>
              <a:latin typeface="Times"/>
            </a:endParaRPr>
          </a:p>
          <a:p>
            <a:pPr algn="just">
              <a:spcBef>
                <a:spcPts val="675"/>
              </a:spcBef>
            </a:pPr>
            <a:r>
              <a:rPr lang="es-US" dirty="0">
                <a:effectLst/>
                <a:latin typeface="Helvetica" pitchFamily="2" charset="0"/>
              </a:rPr>
              <a:t>Podemos notar varias cosas que el autor dice sobre Cristo y los ángeles. Primero, el Hijo es superior a los ángeles. El autor cita los salmos 2; 104; 45; 102 y 110, y luego </a:t>
            </a:r>
            <a:r>
              <a:rPr lang="es-US" dirty="0" err="1">
                <a:effectLst/>
                <a:latin typeface="Helvetica" pitchFamily="2" charset="0"/>
              </a:rPr>
              <a:t>Dt</a:t>
            </a:r>
            <a:r>
              <a:rPr lang="es-US" dirty="0">
                <a:effectLst/>
                <a:latin typeface="Helvetica" pitchFamily="2" charset="0"/>
              </a:rPr>
              <a:t> 32. Lo hace para contrastar el estatus del Hijo con el ministerio servil de los ángeles. Escuche esto de Hebreos:</a:t>
            </a:r>
          </a:p>
          <a:p>
            <a:pPr algn="just">
              <a:spcBef>
                <a:spcPts val="675"/>
              </a:spcBef>
            </a:pPr>
            <a:r>
              <a:rPr lang="es-US" dirty="0">
                <a:effectLst/>
                <a:latin typeface="Helvetica" pitchFamily="2" charset="0"/>
              </a:rPr>
              <a:t>Porque ¿a cuál de los ángeles dijo Dios jamás: “Mi Hijo eres tú, yo te he engendrado hoy, y otra vez, Yo seré a él Padre, y él me será a mí hijo”? Y otra vez, cuando introduce al Primogénito en el mundo, dice: Adórenle todos los ángeles de Dios. Ciertamente de los ángeles dice: El que hace a sus ángeles espíritus, y a sus ministros llama de fuego. Mas del Hijo dice: “Tu trono, oh, Dios, por el siglo del siglo; cetro de equidad es el cetro de tu reino. Has amado la justicia, y aborrecido la maldad, por lo cual te ungió Dios, el Dios tuyo, con óleo de alegría más que a tus compañeros”.</a:t>
            </a:r>
          </a:p>
          <a:p>
            <a:pPr algn="just">
              <a:spcBef>
                <a:spcPts val="675"/>
              </a:spcBef>
            </a:pPr>
            <a:r>
              <a:rPr lang="es-US" dirty="0">
                <a:effectLst/>
                <a:latin typeface="Helvetica" pitchFamily="2" charset="0"/>
              </a:rPr>
              <a:t>También dice:</a:t>
            </a:r>
          </a:p>
          <a:p>
            <a:pPr algn="just">
              <a:spcBef>
                <a:spcPts val="675"/>
              </a:spcBef>
            </a:pPr>
            <a:r>
              <a:rPr lang="es-US" dirty="0">
                <a:effectLst/>
                <a:latin typeface="Helvetica" pitchFamily="2" charset="0"/>
              </a:rPr>
              <a:t>Y: “Tú, oh, Señor, en el principio fundaste la tierra, y los cielos son obra de tus manos. Ellos perecerán, más tú permaneces; y todos ellos se envejecerán como una vestidura, y como un vestido los envolverás, y serán mudados; pero tú eres el mismo, y tus años no acabarán. Pues, ¿a cuál de los ángeles dijo Dios jamás “siéntate a mi diestra, hasta que ponga a tus enemigos por estrado de tus pies”? ¿No son todos espíritus ministradores, enviados para servicio a favor de los que serán herederos de la salvación? (rvr60).</a:t>
            </a:r>
          </a:p>
          <a:p>
            <a:pPr algn="just">
              <a:spcBef>
                <a:spcPts val="675"/>
              </a:spcBef>
            </a:pPr>
            <a:r>
              <a:rPr lang="es-US" dirty="0">
                <a:effectLst/>
                <a:latin typeface="Helvetica" pitchFamily="2" charset="0"/>
              </a:rPr>
              <a:t>Así que, se trata de una recopilación de textos del at que el autor de Hebreos reúne para decir que Jesús es mayor que los ángeles.</a:t>
            </a:r>
          </a:p>
          <a:p>
            <a:pPr>
              <a:spcBef>
                <a:spcPts val="1350"/>
              </a:spcBef>
            </a:pPr>
            <a:r>
              <a:rPr lang="es-US" b="1" dirty="0">
                <a:effectLst/>
                <a:latin typeface="Times"/>
              </a:rPr>
              <a:t>Testimonio de los Salmos y de Deuteronomio</a:t>
            </a:r>
            <a:endParaRPr lang="es-US" dirty="0">
              <a:effectLst/>
              <a:latin typeface="Times"/>
            </a:endParaRPr>
          </a:p>
          <a:p>
            <a:pPr algn="just">
              <a:spcBef>
                <a:spcPts val="675"/>
              </a:spcBef>
            </a:pPr>
            <a:r>
              <a:rPr lang="es-US" dirty="0">
                <a:effectLst/>
                <a:latin typeface="Helvetica" pitchFamily="2" charset="0"/>
              </a:rPr>
              <a:t>Y esto es lo que hay que saber:</a:t>
            </a:r>
          </a:p>
          <a:p>
            <a:pPr algn="just"/>
            <a:r>
              <a:rPr lang="es-US" dirty="0">
                <a:effectLst/>
                <a:latin typeface="Helvetica" pitchFamily="2" charset="0"/>
              </a:rPr>
              <a:t>A la luz del Salmo 2, es Cristo, y no cualquier ángel, a quien Dios nombra como su Hijo para que sea Rey sobre todas las naciones de la tierra y con quien Dios goza de una relación especial como Padre e Hijo. Dios no honra así a los ángeles ni habla de ellos en esos términos.</a:t>
            </a:r>
          </a:p>
          <a:p>
            <a:pPr algn="just"/>
            <a:r>
              <a:rPr lang="es-US" dirty="0">
                <a:effectLst/>
                <a:latin typeface="Helvetica" pitchFamily="2" charset="0"/>
              </a:rPr>
              <a:t>Entonces, a la luz de </a:t>
            </a:r>
            <a:r>
              <a:rPr lang="es-US" dirty="0" err="1">
                <a:effectLst/>
                <a:latin typeface="Helvetica" pitchFamily="2" charset="0"/>
              </a:rPr>
              <a:t>Dt</a:t>
            </a:r>
            <a:r>
              <a:rPr lang="es-US" dirty="0">
                <a:effectLst/>
                <a:latin typeface="Helvetica" pitchFamily="2" charset="0"/>
              </a:rPr>
              <a:t> 32 (particularmente como lo encontramos en la Septuaginta) y del Salmo 104, el Hijo primogénito de Dios es adorado por los ángeles, que son sus siervos.</a:t>
            </a:r>
          </a:p>
          <a:p>
            <a:pPr algn="just"/>
            <a:r>
              <a:rPr lang="es-US" dirty="0">
                <a:effectLst/>
                <a:latin typeface="Helvetica" pitchFamily="2" charset="0"/>
              </a:rPr>
              <a:t>A la luz del Salmo 45, el lenguaje apropiado para describir a Cristo no es el de un ángel, sino el de Dios, con un reinado eterno, y Cristo está elevado sobre cualquier compañero celestial o terrenal como los ángeles.</a:t>
            </a:r>
          </a:p>
          <a:p>
            <a:pPr algn="just"/>
            <a:r>
              <a:rPr lang="es-US" dirty="0">
                <a:effectLst/>
                <a:latin typeface="Helvetica" pitchFamily="2" charset="0"/>
              </a:rPr>
              <a:t>A la luz del Salmo 102, el autor subraya que Cristo es el creador del cielo y de la tierra, su obra permanece y es eterno. Jamás se atribuyó tal función a un ángel.</a:t>
            </a:r>
          </a:p>
          <a:p>
            <a:pPr algn="just"/>
            <a:r>
              <a:rPr lang="es-US" dirty="0">
                <a:effectLst/>
                <a:latin typeface="Helvetica" pitchFamily="2" charset="0"/>
              </a:rPr>
              <a:t>Y luego, a la luz del Salmo 110, el autor dice que Cristo ha sido designado como virrey de Dios en el cosmos.</a:t>
            </a:r>
          </a:p>
          <a:p>
            <a:pPr algn="just"/>
            <a:r>
              <a:rPr lang="es-US" dirty="0">
                <a:effectLst/>
                <a:latin typeface="Helvetica" pitchFamily="2" charset="0"/>
              </a:rPr>
              <a:t>Y eso es todo en </a:t>
            </a:r>
            <a:r>
              <a:rPr lang="es-US" dirty="0" err="1">
                <a:effectLst/>
                <a:latin typeface="Helvetica" pitchFamily="2" charset="0"/>
              </a:rPr>
              <a:t>Heb</a:t>
            </a:r>
            <a:r>
              <a:rPr lang="es-US" dirty="0">
                <a:effectLst/>
                <a:latin typeface="Helvetica" pitchFamily="2" charset="0"/>
              </a:rPr>
              <a:t> 1.</a:t>
            </a:r>
          </a:p>
          <a:p>
            <a:pPr>
              <a:spcBef>
                <a:spcPts val="1350"/>
              </a:spcBef>
            </a:pPr>
            <a:r>
              <a:rPr lang="es-US" b="1" dirty="0">
                <a:effectLst/>
                <a:latin typeface="Times"/>
              </a:rPr>
              <a:t>Hebreos 2:5–18</a:t>
            </a:r>
            <a:endParaRPr lang="es-US" dirty="0">
              <a:effectLst/>
              <a:latin typeface="Times"/>
            </a:endParaRPr>
          </a:p>
          <a:p>
            <a:pPr algn="just">
              <a:spcBef>
                <a:spcPts val="675"/>
              </a:spcBef>
            </a:pPr>
            <a:r>
              <a:rPr lang="es-US" dirty="0">
                <a:effectLst/>
                <a:latin typeface="Helvetica" pitchFamily="2" charset="0"/>
              </a:rPr>
              <a:t>Al llegar a Hebreos 2, encontramos más de las mismas declaraciones que enfatizan la superioridad del Hijo sobre los ángeles. Escuche esto.</a:t>
            </a:r>
          </a:p>
          <a:p>
            <a:pPr algn="just">
              <a:spcBef>
                <a:spcPts val="675"/>
              </a:spcBef>
            </a:pPr>
            <a:r>
              <a:rPr lang="es-US" dirty="0">
                <a:effectLst/>
                <a:latin typeface="Helvetica" pitchFamily="2" charset="0"/>
              </a:rPr>
              <a:t>Porque no sujetó a los ángeles el mundo venidero, acerca del cual estamos hablando; pero alguien testificó en cierto lugar, diciendo: ¿Qué es el hombre, para que te acuerdes de él, o el hijo del hombre, para que le visites? Le hiciste un poco menor que los ángeles, le coronaste de gloria y de honra, y le pusiste sobre las obras de tus manos; todo lo sujetaste bajo sus pies. Porque en cuanto le sujetó todas las cosas, nada dejó que no sea sujeto a él; pero todavía no vemos que todas las cosas le sean sujetas. Pero vemos a aquel que fue hecho un poco menor que los ángeles, a Jesús, coronado de gloria y de honra, a causa del padecimiento de la muerte, para que por la gracia de Dios gustase la muerte por todos. Porque convenía a aquel por cuya causa son todas las cosas, y por quien todas las cosas subsisten, que, habiendo de llevar muchos hijos a la gloria, perfeccionase por aflicciones al autor de la salvación de ellos. Porque el que santifica y los que son santificados, de uno son todos; por lo cual no se avergüenza de llamarlos hermanos, diciendo:</a:t>
            </a:r>
          </a:p>
          <a:p>
            <a:pPr algn="just">
              <a:spcBef>
                <a:spcPts val="675"/>
              </a:spcBef>
            </a:pPr>
            <a:br>
              <a:rPr lang="es-US" dirty="0">
                <a:effectLst/>
                <a:latin typeface="Helvetica" pitchFamily="2" charset="0"/>
              </a:rPr>
            </a:br>
            <a:endParaRPr lang="es-US" dirty="0">
              <a:effectLst/>
              <a:latin typeface="Helvetica" pitchFamily="2" charset="0"/>
            </a:endParaRPr>
          </a:p>
          <a:p>
            <a:pPr algn="just">
              <a:spcBef>
                <a:spcPts val="675"/>
              </a:spcBef>
            </a:pPr>
            <a:r>
              <a:rPr lang="es-US" dirty="0">
                <a:effectLst/>
                <a:latin typeface="Helvetica" pitchFamily="2" charset="0"/>
              </a:rPr>
              <a:t>Anunciaré a mis hermanos tu nombre, en medio de la congregación te alabaré. Y otra vez: Yo confiaré en él. Y de nuevo: He aquí, yo y los hijos que Dios me dio. Así que, por cuanto los hijos participaron de carne y sangre, él también participó de lo mismo, para destruir por medio de la muerte al que tenía el imperio de la muerte, esto es, al diablo, y librar a todos los que por el temor de la muerte estaban durante toda la vida sujetos a servidumbre. Porque ciertamente no socorrió a los ángeles, sino que socorrió a la descendencia de Abraham. Por lo cual debía ser en todo semejante a sus hermanos, para venir a ser misericordioso y fiel sumo sacerdote en lo que a Dios se refiere, para expiar los pecados del pueblo. Pues en cuanto él mismo padeció siendo tentado, es poderoso para socorrer a los que son tentados (rvr60).</a:t>
            </a:r>
          </a:p>
          <a:p>
            <a:pPr algn="just">
              <a:spcBef>
                <a:spcPts val="675"/>
              </a:spcBef>
            </a:pPr>
            <a:r>
              <a:rPr lang="es-US" dirty="0">
                <a:effectLst/>
                <a:latin typeface="Helvetica" pitchFamily="2" charset="0"/>
              </a:rPr>
              <a:t>Esto es Hebreos 2:5–18, un texto muy largo, pero muy importante.</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68</a:t>
            </a:fld>
            <a:endParaRPr lang="es-US"/>
          </a:p>
        </p:txBody>
      </p:sp>
    </p:spTree>
    <p:extLst>
      <p:ext uri="{BB962C8B-B14F-4D97-AF65-F5344CB8AC3E}">
        <p14:creationId xmlns:p14="http://schemas.microsoft.com/office/powerpoint/2010/main" val="39684887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Es más, el autor de Hebreos dice que hay un ser humano en particular, Jesús, de quien esto es particularmente cierto. Fue hecho inferior a los ángeles, pero tras su ascensión, ha sido coronado con honor y gloria. Es más, habiéndose convertido en un ser humano, el Hijo es capaz de empatizar con nosotros, actuar como sumo sacerdote para nosotros, e incluso salvarnos. No salvó a los ángeles, sino a los descendientes de Abraham.</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En resumen, lo que podemos extraer: ningún ángel es el Hijo de Dios mesiánico, y ningún ángel es adorado por otros ángeles; ningún ángel es descrito como Dios, teniendo un cetro eterno, y sentado en un trono eterno; ningún ángel es llamado el autor del cielo y la tierra; ningún ángel es designado como virrey de Dios; y ningún ángel es prometido para heredar el mundo venidero. Los ángeles no sólo ministran al Hijo, sino que ministran a los que heredarán la salvación obrada por el Hijo.</a:t>
            </a:r>
          </a:p>
          <a:p>
            <a:pPr algn="just"/>
            <a:r>
              <a:rPr lang="es-US" dirty="0">
                <a:effectLst/>
                <a:latin typeface="Helvetica" pitchFamily="2" charset="0"/>
              </a:rPr>
              <a:t>Si quiere hacerlo aún más simple, el punto es este: Jesús es más grande que los ángeles. Una vez más, es difícil decir con certeza lo que está detrás de esto. Lo más probable es que se trate de una tendencia dentro del contexto de la audiencia a tratar a los seres angélicos como iguales o rivales de Jesús o bien a describir a Jesús en términos de un ser angélico.</a:t>
            </a:r>
          </a:p>
          <a:p>
            <a:pPr algn="just"/>
            <a:r>
              <a:rPr lang="es-US" dirty="0">
                <a:effectLst/>
                <a:latin typeface="Helvetica" pitchFamily="2" charset="0"/>
              </a:rPr>
              <a:t>Nos detendremos en este punto. La veneración a Jesús y a los ángeles, o la cristología de los ángeles y la cristología angelomórfica, es un tema al que volveremos más adelante. Así que, trataremos un poco más sobre Cristo y los ángeles. Si quiere leer más, le recomiendo encarecidamente el excelente volumen de Loren </a:t>
            </a:r>
            <a:r>
              <a:rPr lang="es-US" dirty="0" err="1">
                <a:effectLst/>
                <a:latin typeface="Helvetica" pitchFamily="2" charset="0"/>
              </a:rPr>
              <a:t>Stuckenbruck</a:t>
            </a:r>
            <a:r>
              <a:rPr lang="es-US" dirty="0">
                <a:effectLst/>
                <a:latin typeface="Helvetica" pitchFamily="2" charset="0"/>
              </a:rPr>
              <a:t> sobre la veneración a los ángeles en el judaísmo antiguo y el cristianismo primitivo.</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69</a:t>
            </a:fld>
            <a:endParaRPr lang="es-US"/>
          </a:p>
        </p:txBody>
      </p:sp>
    </p:spTree>
    <p:extLst>
      <p:ext uri="{BB962C8B-B14F-4D97-AF65-F5344CB8AC3E}">
        <p14:creationId xmlns:p14="http://schemas.microsoft.com/office/powerpoint/2010/main" val="20413333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Gente impía</a:t>
            </a:r>
            <a:endParaRPr lang="es-US" dirty="0">
              <a:effectLst/>
              <a:latin typeface="Times"/>
            </a:endParaRPr>
          </a:p>
          <a:p>
            <a:pPr algn="just">
              <a:spcBef>
                <a:spcPts val="675"/>
              </a:spcBef>
            </a:pPr>
            <a:r>
              <a:rPr lang="es-US" dirty="0">
                <a:effectLst/>
                <a:latin typeface="Helvetica" pitchFamily="2" charset="0"/>
              </a:rPr>
              <a:t>Judas advierte en el versículo 4 de su epístola: “Porque algunos hombres han entrado encubiertamente, los que desde antes habían sido destinados para esta condenación, hombres impíos, que convierten en libertinaje la gracia de nuestro Dios, y niegan a Dios el único soberano, y a nuestro Señor Jesucristo” (rvr60).</a:t>
            </a:r>
          </a:p>
          <a:p>
            <a:pPr algn="just"/>
            <a:r>
              <a:rPr lang="es-US" dirty="0">
                <a:effectLst/>
                <a:latin typeface="Helvetica" pitchFamily="2" charset="0"/>
              </a:rPr>
              <a:t>Judas dice dos cosas que están mal con estas personas, estos intrusos libertinos: Convierten la gracia en una licencia para el pecado, y niegan que Jesús es el Señor por la forma en que viven.</a:t>
            </a:r>
          </a:p>
          <a:p>
            <a:pPr>
              <a:spcBef>
                <a:spcPts val="1350"/>
              </a:spcBef>
            </a:pPr>
            <a:r>
              <a:rPr lang="es-US" b="1" dirty="0">
                <a:effectLst/>
                <a:latin typeface="Times"/>
              </a:rPr>
              <a:t>Características de la gente impía</a:t>
            </a:r>
            <a:endParaRPr lang="es-US" dirty="0">
              <a:effectLst/>
              <a:latin typeface="Times"/>
            </a:endParaRPr>
          </a:p>
          <a:p>
            <a:pPr algn="just">
              <a:spcBef>
                <a:spcPts val="675"/>
              </a:spcBef>
            </a:pPr>
            <a:r>
              <a:rPr lang="es-US" dirty="0">
                <a:effectLst/>
                <a:latin typeface="Helvetica" pitchFamily="2" charset="0"/>
              </a:rPr>
              <a:t>Pero hay más. En los versículos 8–10, añade estas palabras: “No obstante, de la misma manera también estos soñadores mancillan la carne, rechazan la autoridad y blasfeman de las potestades superiores. Pero cuando el arcángel Miguel contendía con el diablo, disputando con él por el cuerpo de Moisés, no se atrevió a proferir juicio de maldición contra él, sino que dijo: El Señor te reprenda. Pero estos blasfeman de cuantas cosas no conocen; y en las que por naturaleza conocen, se corrompen como animales irracionales” (rvr60).</a:t>
            </a:r>
          </a:p>
          <a:p>
            <a:pPr algn="just"/>
            <a:r>
              <a:rPr lang="es-US" dirty="0">
                <a:effectLst/>
                <a:latin typeface="Helvetica" pitchFamily="2" charset="0"/>
              </a:rPr>
              <a:t>Aquí surge un poco más de información. Los intrusos libertinos son llevados por la interpretación de los sueños a ciertos comportamientos—tal vez comportamientos sexuales desviados, cosas que contaminan sus cuerpos—y tienen algunas opiniones disminuidas o, incluso, calumniosas sobre los ángeles. Ahora bien, nadie está seguro de lo que dicen sobre los ángeles, pero podría ser negar su existencia o considerarlos con indiferencia.</a:t>
            </a:r>
          </a:p>
          <a:p>
            <a:pPr algn="just"/>
            <a:r>
              <a:rPr lang="es-US" dirty="0">
                <a:effectLst/>
                <a:latin typeface="Helvetica" pitchFamily="2" charset="0"/>
              </a:rPr>
              <a:t>Como continúa Judas en los versículos 11–19, considera a estos intrusos libertinos como fundamentalmente rebeldes. Tiene palabras fuertes: “¡Ay de ellos! porque han seguido el camino de Caín, y se lanzaron por lucro en el error de Balaam, y perecieron en la contradicción de Coré. Son una mancha para la comunidad cristiana porque son egocéntricos, volubles y sin sustancia. Por eso dice: “Estos son manchas en vuestros ágapes, que comiendo impúdicamente con vosotros se apacientan a sí mismos; nubes sin agua, llevadas de acá para allá por los vientos; árboles otoñales, sin fruto, dos veces muertos y desarraigados” (rvr60).</a:t>
            </a:r>
          </a:p>
          <a:p>
            <a:pPr algn="just"/>
            <a:r>
              <a:rPr lang="es-US" dirty="0">
                <a:effectLst/>
                <a:latin typeface="Helvetica" pitchFamily="2" charset="0"/>
              </a:rPr>
              <a:t>Y también son hipercríticos con los demás e incluso mientras ensalzan su propia reputación. Judas dice: “Estos son murmuradores, querellosos, que andan según sus propios deseos, cuya boca habla cosas infladas, adulando a las personas para sacar provecho” (rvr60). Estas personas también son divisivas. No son espirituales, sino terrenales, y son burladores que “que andan según sus propios deseos”. Por lo tanto, no es de extrañar que Judas crea que estos intrusos libertinos van a ser juzgados, y es para ellos que la oscuridad más negra ha sido reservada para siempre.</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70</a:t>
            </a:fld>
            <a:endParaRPr lang="es-US"/>
          </a:p>
        </p:txBody>
      </p:sp>
    </p:spTree>
    <p:extLst>
      <p:ext uri="{BB962C8B-B14F-4D97-AF65-F5344CB8AC3E}">
        <p14:creationId xmlns:p14="http://schemas.microsoft.com/office/powerpoint/2010/main" val="3490230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En cuanto a quiénes eran estos libertinos intrusos, es una conjetura de cualquiera. Algunos piensan que son los conversos de Pablo; otros dicen que los gnósticos. El problema es que la réplica de Judas es general e imprecisa, y no podemos identificar a estos falsos maestros, a estos </a:t>
            </a:r>
            <a:r>
              <a:rPr lang="es-US" dirty="0" err="1">
                <a:effectLst/>
                <a:latin typeface="Helvetica" pitchFamily="2" charset="0"/>
              </a:rPr>
              <a:t>pseudocreyentes</a:t>
            </a:r>
            <a:r>
              <a:rPr lang="es-US" dirty="0">
                <a:effectLst/>
                <a:latin typeface="Helvetica" pitchFamily="2" charset="0"/>
              </a:rPr>
              <a:t>, con ningún grupo o filosofía específica que conozcamos de la antigüedad.</a:t>
            </a:r>
          </a:p>
          <a:p>
            <a:pPr>
              <a:spcBef>
                <a:spcPts val="1350"/>
              </a:spcBef>
            </a:pPr>
            <a:r>
              <a:rPr lang="es-US" b="1" dirty="0">
                <a:effectLst/>
                <a:latin typeface="Times"/>
              </a:rPr>
              <a:t>Visión general de Segunda de Pedro</a:t>
            </a:r>
            <a:endParaRPr lang="es-US" dirty="0">
              <a:effectLst/>
              <a:latin typeface="Times"/>
            </a:endParaRPr>
          </a:p>
          <a:p>
            <a:pPr algn="just">
              <a:spcBef>
                <a:spcPts val="675"/>
              </a:spcBef>
            </a:pPr>
            <a:r>
              <a:rPr lang="es-US" dirty="0">
                <a:effectLst/>
                <a:latin typeface="Helvetica" pitchFamily="2" charset="0"/>
              </a:rPr>
              <a:t>Esto nos lleva a 2 Pedro. Y, aquí, tenemos un verdadero problema porque no creo que Pedro haya escrito realmente 2 Pedro. Y mire que soy evangélico, bastante conservador, pero el caso contra la autoría de Pedro de 2 Pedro es bastante abrumador. El texto parece incluir una referencia a la historia de la transfiguración en el Evangelio de Mateo, incorpora prácticamente todo Judas en el capítulo 2, asume el conocimiento de la primera epístola de Pedro y la existencia de colecciones de cartas paulinas. En segundo lugar, el griego es muy diferente al de 1 Pedro y dudo que, incluso planteando un secretario se puedan explicar las diferencias de estilo, contenido y retórica. Y tercero, 2 Pedro no se menciona en el fragmento </a:t>
            </a:r>
            <a:r>
              <a:rPr lang="es-US" dirty="0" err="1">
                <a:effectLst/>
                <a:latin typeface="Helvetica" pitchFamily="2" charset="0"/>
              </a:rPr>
              <a:t>muratoriano</a:t>
            </a:r>
            <a:r>
              <a:rPr lang="es-US" dirty="0">
                <a:effectLst/>
                <a:latin typeface="Helvetica" pitchFamily="2" charset="0"/>
              </a:rPr>
              <a:t>, que es nuestra primera lista de escritos del </a:t>
            </a:r>
            <a:r>
              <a:rPr lang="es-US" dirty="0" err="1">
                <a:effectLst/>
                <a:latin typeface="Helvetica" pitchFamily="2" charset="0"/>
              </a:rPr>
              <a:t>nt</a:t>
            </a:r>
            <a:r>
              <a:rPr lang="es-US" dirty="0">
                <a:effectLst/>
                <a:latin typeface="Helvetica" pitchFamily="2" charset="0"/>
              </a:rPr>
              <a:t> que se hizo en los años 180. Y la primera persona que menciona a 2 Pedro es Orígenes escribiendo en el siglo III.</a:t>
            </a:r>
          </a:p>
          <a:p>
            <a:pPr algn="just"/>
            <a:r>
              <a:rPr lang="es-US" dirty="0">
                <a:effectLst/>
                <a:latin typeface="Helvetica" pitchFamily="2" charset="0"/>
              </a:rPr>
              <a:t>Por tanto, creo que 2 Pedro podría ser fechado en cualquier momento desde el 80–200 d.C. Ahora bien, no creo que 2 Pedro sea una falsificación, creo que es lo que Richard </a:t>
            </a:r>
            <a:r>
              <a:rPr lang="es-US" dirty="0" err="1">
                <a:effectLst/>
                <a:latin typeface="Helvetica" pitchFamily="2" charset="0"/>
              </a:rPr>
              <a:t>Bauckham</a:t>
            </a:r>
            <a:r>
              <a:rPr lang="es-US" dirty="0">
                <a:effectLst/>
                <a:latin typeface="Helvetica" pitchFamily="2" charset="0"/>
              </a:rPr>
              <a:t> llamaría una “ficción transparente”, es decir, alguien está escribiendo al efecto: Si Pedro estuviera aquí hoy, ¿qué nos diría?</a:t>
            </a:r>
          </a:p>
          <a:p>
            <a:pPr>
              <a:spcBef>
                <a:spcPts val="1350"/>
              </a:spcBef>
            </a:pPr>
            <a:r>
              <a:rPr lang="es-US" b="1" dirty="0">
                <a:effectLst/>
                <a:latin typeface="Times"/>
              </a:rPr>
              <a:t>Características de los falsos maestros</a:t>
            </a:r>
            <a:endParaRPr lang="es-US" dirty="0">
              <a:effectLst/>
              <a:latin typeface="Times"/>
            </a:endParaRPr>
          </a:p>
          <a:p>
            <a:pPr algn="just">
              <a:spcBef>
                <a:spcPts val="675"/>
              </a:spcBef>
            </a:pPr>
            <a:r>
              <a:rPr lang="es-US" dirty="0">
                <a:effectLst/>
                <a:latin typeface="Helvetica" pitchFamily="2" charset="0"/>
              </a:rPr>
              <a:t>Y el autor de 2 Pedro parece ampliar la condena de Judas a ciertos falsos maestros de varias maneras:</a:t>
            </a:r>
          </a:p>
          <a:p>
            <a:pPr algn="just"/>
            <a:r>
              <a:rPr lang="es-US" dirty="0">
                <a:effectLst/>
                <a:latin typeface="Helvetica" pitchFamily="2" charset="0"/>
              </a:rPr>
              <a:t>Los falsos maestros son como los falsos profetas en los días de Israel. Los falsos maestros exhiben una conducta depravada y desacreditan la verdad. Son codiciosos y dependen de historias inventadas. Son lujuriosos, codiciosos y depredadores. Prometen libertad, mientras son esclavos del pecado. Niegan la segunda venida. Su error puede ser caracterizado como pura anarquía.</a:t>
            </a:r>
          </a:p>
          <a:p>
            <a:pPr algn="just"/>
            <a:r>
              <a:rPr lang="es-US" dirty="0">
                <a:effectLst/>
                <a:latin typeface="Helvetica" pitchFamily="2" charset="0"/>
              </a:rPr>
              <a:t>Las principales características de este grupo, de las que se habla en 2 Pedro, son sus puntos de vista libertinos sobre el sexo y la ética, en general; es decir, son lujuriosos y sin ley. Prometen libertad para entregarse al pecado, siguen una narrativa ficticia particular, y niegan la segunda venida.</a:t>
            </a:r>
          </a:p>
          <a:p>
            <a:pPr algn="just"/>
            <a:r>
              <a:rPr lang="es-US" dirty="0">
                <a:effectLst/>
                <a:latin typeface="Helvetica" pitchFamily="2" charset="0"/>
              </a:rPr>
              <a:t>Una vez más, se trata de un conjunto muy amplio de ideas, una categoría muy amplia de herejía. Podría representar algo del gnosticismo o de la filosofía griega, o algo como el epicureísmo, que es muy, muy licencioso, si se quiere, pero simplemente no lo sabemos con seguridad.</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Yo especularía un poco con que detrás de Judas y 2 Pedro se encuentra un grupo de personas que profesan la fe en Cristo, pero que han adoptado la licencia libertina de la cultura griega y utilizan la idea de la gracia para justificar su comportamiento pecaminoso, al tiempo que apelan a los sueños y a las historias míticas para fundamentar sus opiniones. Creo que es difícil ser más específico que eso.</a:t>
            </a:r>
          </a:p>
          <a:p>
            <a:pPr algn="just"/>
            <a:r>
              <a:rPr lang="es-US" dirty="0">
                <a:effectLst/>
                <a:latin typeface="Helvetica" pitchFamily="2" charset="0"/>
              </a:rPr>
              <a:t>Si quiere leer más, los mejores autores sobre 2 Pedro y Judas, en mi opinión, son Richard </a:t>
            </a:r>
            <a:r>
              <a:rPr lang="es-US" dirty="0" err="1">
                <a:effectLst/>
                <a:latin typeface="Helvetica" pitchFamily="2" charset="0"/>
              </a:rPr>
              <a:t>Bauckham</a:t>
            </a:r>
            <a:r>
              <a:rPr lang="es-US" dirty="0">
                <a:effectLst/>
                <a:latin typeface="Helvetica" pitchFamily="2" charset="0"/>
              </a:rPr>
              <a:t> y Peter Davids. Ellos son los tipos a los que hay que recurrir en este tema.</a:t>
            </a:r>
          </a:p>
          <a:p>
            <a:pPr algn="just"/>
            <a:r>
              <a:rPr lang="es-US" dirty="0">
                <a:effectLst/>
                <a:latin typeface="Helvetica" pitchFamily="2" charset="0"/>
              </a:rPr>
              <a:t>Pero no se vayas muy lejos. A continuación, vamos a ver el libro de Apocalipsis y algunas de las herejías que estaban latentes en las iglesias asiáticas cuando Juan les escribió. Así que, abordaremos ese tema a continuación.</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71</a:t>
            </a:fld>
            <a:endParaRPr lang="es-US"/>
          </a:p>
        </p:txBody>
      </p:sp>
    </p:spTree>
    <p:extLst>
      <p:ext uri="{BB962C8B-B14F-4D97-AF65-F5344CB8AC3E}">
        <p14:creationId xmlns:p14="http://schemas.microsoft.com/office/powerpoint/2010/main" val="1395035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Permítame darle algunos ejemplos de lo que quiero decir. Decir que Jesús era un simple ser humano que fue adoptado como Hijo de Dios en su bautismo, eso es definitivamente una herejía. Sin embargo, creer, como dijo un </a:t>
            </a:r>
            <a:r>
              <a:rPr lang="es-US" dirty="0" err="1">
                <a:effectLst/>
                <a:latin typeface="Helvetica" pitchFamily="2" charset="0"/>
              </a:rPr>
              <a:t>televangelista</a:t>
            </a:r>
            <a:r>
              <a:rPr lang="es-US" dirty="0">
                <a:effectLst/>
                <a:latin typeface="Helvetica" pitchFamily="2" charset="0"/>
              </a:rPr>
              <a:t>, que en el jardín del Edén, Adán tenía poderes telepáticos y podía volar, eso no es una herejía, sencillamente, es increíblemente estúpido. Tenemos que recordar que no todos los errores teológicos son iguales, en el sentido de ser igualmente malos o igualmente dañinos. Hay grados de error doctrinal.</a:t>
            </a:r>
          </a:p>
          <a:p>
            <a:pPr algn="just"/>
            <a:r>
              <a:rPr lang="es-US" dirty="0">
                <a:effectLst/>
                <a:latin typeface="Helvetica" pitchFamily="2" charset="0"/>
              </a:rPr>
              <a:t>Las herejías son grandes torpedos lanzados contra el barco ortodoxo, como negar la Trinidad, pervertir el Evangelio, propugnar cosas extrañas, como que “El Espíritu Santo es una fuerza impersonal”. Las herejías suelen ser creencias que niegan elementos esenciales de la fe cristiana, como algo que se encuentra en los principales credos, como el Credo de los Apóstoles o el Credo de Nicea. La herejía es un ataque doctrinal directo a los fundamentos de nuestra fe.</a:t>
            </a:r>
          </a:p>
          <a:p>
            <a:r>
              <a:rPr lang="es-US" b="1" dirty="0">
                <a:effectLst/>
                <a:latin typeface="Times"/>
              </a:rPr>
              <a:t>Errores teológicos</a:t>
            </a:r>
            <a:endParaRPr lang="es-US" dirty="0">
              <a:effectLst/>
              <a:latin typeface="Times"/>
            </a:endParaRPr>
          </a:p>
          <a:p>
            <a:pPr algn="just"/>
            <a:r>
              <a:rPr lang="es-US" dirty="0">
                <a:effectLst/>
                <a:latin typeface="Helvetica" pitchFamily="2" charset="0"/>
              </a:rPr>
              <a:t>Pero hay errores que no son herejías, y yo los describiría como errores teológicos de primer y segundo grado. Y permítanme añadir que este tipo de taxonomía se justifica tanto en los esquemas católicos como en los protestantes para clasificar las creencias aberrantes.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a:t>
            </a:fld>
            <a:endParaRPr lang="es-US"/>
          </a:p>
        </p:txBody>
      </p:sp>
    </p:spTree>
    <p:extLst>
      <p:ext uri="{BB962C8B-B14F-4D97-AF65-F5344CB8AC3E}">
        <p14:creationId xmlns:p14="http://schemas.microsoft.com/office/powerpoint/2010/main" val="1109299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El libro de Apocalipsis, o el Apocalipsis de Juan, fue escrito por Juan de Patmos, que bien podría ser el mismo Juan que el apóstol Juan. Está escrito muy probablemente en los años 90 del siglo I, durante la época del emperador romano Domiciano. Es un periodo en el que la Iglesia se enfrenta a la presión de las autoridades locales. Pero el problema no es sólo la persecución, sino que gran parte de la Iglesia está comprometida o se acomoda demasiado a la cultura circundante; y ese es un punto importante que también debemos tener en cuenta.</a:t>
            </a:r>
          </a:p>
          <a:p>
            <a:pPr algn="just"/>
            <a:r>
              <a:rPr lang="es-US" dirty="0">
                <a:effectLst/>
                <a:latin typeface="Helvetica" pitchFamily="2" charset="0"/>
              </a:rPr>
              <a:t>En Apocalipsis, Juan se dirige a varias iglesias y quiere que se aseguren de permanecer vigilantes contra los apóstoles no autorizados. Habla de un grupo llamado los nicolaítas y los censura, se refiere a las enseñanzas de Balaam y a una mujer que se llama Jezabel.</a:t>
            </a:r>
          </a:p>
          <a:p>
            <a:pPr>
              <a:spcBef>
                <a:spcPts val="1350"/>
              </a:spcBef>
            </a:pPr>
            <a:r>
              <a:rPr lang="es-US" b="1" dirty="0">
                <a:effectLst/>
                <a:latin typeface="Times"/>
              </a:rPr>
              <a:t>Los falsos apóstoles</a:t>
            </a:r>
            <a:endParaRPr lang="es-US" dirty="0">
              <a:effectLst/>
              <a:latin typeface="Times"/>
            </a:endParaRPr>
          </a:p>
          <a:p>
            <a:pPr algn="just">
              <a:spcBef>
                <a:spcPts val="675"/>
              </a:spcBef>
            </a:pPr>
            <a:r>
              <a:rPr lang="es-US" dirty="0">
                <a:effectLst/>
                <a:latin typeface="Helvetica" pitchFamily="2" charset="0"/>
              </a:rPr>
              <a:t>En primer lugar, Juan elogia a la iglesia de Éfeso por poner a prueba a los que dicen ser apóstoles, pero resultan ser falsos. Él tiene en mente probablemente a los maestros itinerantes que son defectuosos de alguna manera: maestros itinerantes que se presentan y comienzan a parlotear, pidiendo dinero. A veces son buenos, otras veces son dudosos. Quiere que se ejerza vigilancia y discernimiento.</a:t>
            </a:r>
          </a:p>
          <a:p>
            <a:pPr>
              <a:spcBef>
                <a:spcPts val="1350"/>
              </a:spcBef>
            </a:pPr>
            <a:r>
              <a:rPr lang="es-US" b="1" dirty="0">
                <a:effectLst/>
                <a:latin typeface="Times"/>
              </a:rPr>
              <a:t>Nicolaítas</a:t>
            </a:r>
            <a:endParaRPr lang="es-US" dirty="0">
              <a:effectLst/>
              <a:latin typeface="Times"/>
            </a:endParaRPr>
          </a:p>
          <a:p>
            <a:pPr algn="just">
              <a:spcBef>
                <a:spcPts val="675"/>
              </a:spcBef>
            </a:pPr>
            <a:r>
              <a:rPr lang="es-US" dirty="0">
                <a:effectLst/>
                <a:latin typeface="Helvetica" pitchFamily="2" charset="0"/>
              </a:rPr>
              <a:t>En segundo lugar, Juan elogia a las iglesias de Éfeso y Pérgamo por resistir las obras de los maestros nicolaítas. No sabemos con precisión quiénes eran estos nicolaítas. ¿Había un tipo llamado </a:t>
            </a:r>
            <a:r>
              <a:rPr lang="es-US" dirty="0" err="1">
                <a:effectLst/>
                <a:latin typeface="Helvetica" pitchFamily="2" charset="0"/>
              </a:rPr>
              <a:t>Nicolae</a:t>
            </a:r>
            <a:r>
              <a:rPr lang="es-US" dirty="0">
                <a:effectLst/>
                <a:latin typeface="Helvetica" pitchFamily="2" charset="0"/>
              </a:rPr>
              <a:t> detrás de ellos? Tal vez sus nombres derivan de la palabra griega </a:t>
            </a:r>
            <a:r>
              <a:rPr lang="es-US" i="1" dirty="0" err="1">
                <a:effectLst/>
                <a:latin typeface="Helvetica" pitchFamily="2" charset="0"/>
              </a:rPr>
              <a:t>nikolaos</a:t>
            </a:r>
            <a:r>
              <a:rPr lang="es-US" dirty="0">
                <a:effectLst/>
                <a:latin typeface="Helvetica" pitchFamily="2" charset="0"/>
              </a:rPr>
              <a:t> (que significa “victoria sobre la gente”). Tal vez eran entusiastas con una escatología consumada y creían que ya poseían la victoria de todas las cosas en el mundo. Algunos de los padres de la Iglesia los identificaron como seguidores de las enseñanzas de un tipo llamado </a:t>
            </a:r>
            <a:r>
              <a:rPr lang="es-US" dirty="0" err="1">
                <a:effectLst/>
                <a:latin typeface="Helvetica" pitchFamily="2" charset="0"/>
              </a:rPr>
              <a:t>Cerinto</a:t>
            </a:r>
            <a:r>
              <a:rPr lang="es-US" dirty="0">
                <a:effectLst/>
                <a:latin typeface="Helvetica" pitchFamily="2" charset="0"/>
              </a:rPr>
              <a:t>, que era una especie de cuasi gnóstico. Lamentablemente, no sabemos mucho más que eso, y no tenemos mucho más que podamos decir.</a:t>
            </a:r>
          </a:p>
          <a:p>
            <a:pPr>
              <a:spcBef>
                <a:spcPts val="1350"/>
              </a:spcBef>
            </a:pPr>
            <a:r>
              <a:rPr lang="es-US" b="1" dirty="0">
                <a:effectLst/>
                <a:latin typeface="Times"/>
              </a:rPr>
              <a:t>Seguidores de Balaam</a:t>
            </a:r>
            <a:endParaRPr lang="es-US" dirty="0">
              <a:effectLst/>
              <a:latin typeface="Times"/>
            </a:endParaRPr>
          </a:p>
          <a:p>
            <a:pPr algn="just">
              <a:spcBef>
                <a:spcPts val="675"/>
              </a:spcBef>
            </a:pPr>
            <a:r>
              <a:rPr lang="es-US" dirty="0">
                <a:effectLst/>
                <a:latin typeface="Helvetica" pitchFamily="2" charset="0"/>
              </a:rPr>
              <a:t>En tercer lugar, también están los que se aferran a las enseñanzas de Balaam, ya sabe, el tipo de Números que trató de atraer a Israel a la idolatría. Esta es una descripción simbólica. Nadie iba por ahí llamándose </a:t>
            </a:r>
            <a:r>
              <a:rPr lang="es-US" dirty="0" err="1">
                <a:effectLst/>
                <a:latin typeface="Helvetica" pitchFamily="2" charset="0"/>
              </a:rPr>
              <a:t>Balaamita</a:t>
            </a:r>
            <a:r>
              <a:rPr lang="es-US" dirty="0">
                <a:effectLst/>
                <a:latin typeface="Helvetica" pitchFamily="2" charset="0"/>
              </a:rPr>
              <a:t>. Según Juan, esto se refiere a personas que comen alimentos sacrificados a los ídolos y se involucran en la inmoralidad sexual. Están—en otras palabras—coqueteando demasiado con la idolatría.</a:t>
            </a:r>
          </a:p>
          <a:p>
            <a:pPr algn="just">
              <a:spcBef>
                <a:spcPts val="675"/>
              </a:spcBef>
            </a:pPr>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72</a:t>
            </a:fld>
            <a:endParaRPr lang="es-US"/>
          </a:p>
        </p:txBody>
      </p:sp>
    </p:spTree>
    <p:extLst>
      <p:ext uri="{BB962C8B-B14F-4D97-AF65-F5344CB8AC3E}">
        <p14:creationId xmlns:p14="http://schemas.microsoft.com/office/powerpoint/2010/main" val="21240132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Jezabel</a:t>
            </a:r>
            <a:endParaRPr lang="es-US" dirty="0">
              <a:effectLst/>
              <a:latin typeface="Times"/>
            </a:endParaRPr>
          </a:p>
          <a:p>
            <a:pPr algn="just">
              <a:spcBef>
                <a:spcPts val="675"/>
              </a:spcBef>
            </a:pPr>
            <a:r>
              <a:rPr lang="es-US" dirty="0">
                <a:effectLst/>
                <a:latin typeface="Helvetica" pitchFamily="2" charset="0"/>
              </a:rPr>
              <a:t>En quinto lugar, Juan ataca a una mujer a la que llama Jezabel, que podría no ser su verdadero nombre. Ella era una mujer en </a:t>
            </a:r>
            <a:r>
              <a:rPr lang="es-US" dirty="0" err="1">
                <a:effectLst/>
                <a:latin typeface="Helvetica" pitchFamily="2" charset="0"/>
              </a:rPr>
              <a:t>Tiatira</a:t>
            </a:r>
            <a:r>
              <a:rPr lang="es-US" dirty="0">
                <a:effectLst/>
                <a:latin typeface="Helvetica" pitchFamily="2" charset="0"/>
              </a:rPr>
              <a:t>, que se llamaba a sí misma profeta. Ella afirma conocer los llamados secretos profundos. Ella se opuso a las enseñanzas de Juan sobre la comida de los ídolos, pero Juan le ordenó que se arrepintiera, y ella no lo hizo. Tenemos mujeres profetas en el </a:t>
            </a:r>
            <a:r>
              <a:rPr lang="es-US" dirty="0" err="1">
                <a:effectLst/>
                <a:latin typeface="Helvetica" pitchFamily="2" charset="0"/>
              </a:rPr>
              <a:t>nt</a:t>
            </a:r>
            <a:r>
              <a:rPr lang="es-US" dirty="0">
                <a:effectLst/>
                <a:latin typeface="Helvetica" pitchFamily="2" charset="0"/>
              </a:rPr>
              <a:t>, como las hijas de Felipe, mujeres que pueden profetizar. Pero Juan considera a esta mujer, en particular, como una libertina, algo indulgente y licenciosa. Tal vez, ella estaba en la especulación de los orígenes cósmicos, y se resiste a su autoridad para hablar por Dios.</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En resumen, Apocalipsis 2–3 es muy interesante porque muestra una diversidad de grupos cristianos y de creencias cristianas en el Asia romana de finales del siglo I. En esta época, estaban surgiendo diferentes sectas cristianas y líderes disidentes, y observamos, en Apocalipsis, algunas polémicas internas entre Juan y estos otros grupos cristianos. Muestra que la iglesia está creciendo en tamaño y luchando por establecer su identidad única y evitar </a:t>
            </a:r>
            <a:r>
              <a:rPr lang="es-US" dirty="0" err="1">
                <a:effectLst/>
                <a:latin typeface="Helvetica" pitchFamily="2" charset="0"/>
              </a:rPr>
              <a:t>aculturarse</a:t>
            </a:r>
            <a:r>
              <a:rPr lang="es-US" dirty="0">
                <a:effectLst/>
                <a:latin typeface="Helvetica" pitchFamily="2" charset="0"/>
              </a:rPr>
              <a:t> al mundo que la rodea.</a:t>
            </a:r>
          </a:p>
          <a:p>
            <a:pPr algn="just"/>
            <a:r>
              <a:rPr lang="es-US" dirty="0">
                <a:effectLst/>
                <a:latin typeface="Helvetica" pitchFamily="2" charset="0"/>
              </a:rPr>
              <a:t>En otras palabras, era un momento y un lugar propicio para que la herejía fermentara, e incluso, floreciera. Apocalipsis, por tanto, es un buen punto final para nuestro estudio de la herejía en el </a:t>
            </a:r>
            <a:r>
              <a:rPr lang="es-US" dirty="0" err="1">
                <a:effectLst/>
                <a:latin typeface="Helvetica" pitchFamily="2" charset="0"/>
              </a:rPr>
              <a:t>nt</a:t>
            </a:r>
            <a:r>
              <a:rPr lang="es-US" dirty="0">
                <a:effectLst/>
                <a:latin typeface="Helvetica" pitchFamily="2" charset="0"/>
              </a:rPr>
              <a:t> y un buen punto de transición al examinar la herejía en la iglesia del siglo II.</a:t>
            </a:r>
          </a:p>
          <a:p>
            <a:pPr algn="just"/>
            <a:r>
              <a:rPr lang="es-US" dirty="0">
                <a:effectLst/>
                <a:latin typeface="Helvetica" pitchFamily="2" charset="0"/>
              </a:rPr>
              <a:t>A medida que la Iglesia crecía y se extendía, tenía que descubrir su propia identidad: cómo permanecer fiel al testimonio apostólico y a las Escrituras, al tiempo que se preguntaba hasta qué punto podía acomodarse o adaptarse a su entorno grecorromano. ¿Era el cristianismo un judaísmo 2.0? ¿Era el cristianismo compatible con la filosofía platónica? ¿Tenía que ser el cristianismo hostil a toda idolatría? ¿Y hasta qué punto era estricta la ética cristiana? Estas son las preguntas que surgirían en las iglesias a las que escribió Juan, y que siguieron siendo cuestiones en la Iglesia en desarrollo del siglo II.</a:t>
            </a:r>
          </a:p>
          <a:p>
            <a:pPr algn="just"/>
            <a:r>
              <a:rPr lang="es-US" dirty="0">
                <a:effectLst/>
                <a:latin typeface="Helvetica" pitchFamily="2" charset="0"/>
              </a:rPr>
              <a:t>Son las herejías de la iglesia del siglo II las que examinaremos a continuación. Me imagino que aprenderá mucho de este próximo período y probablemente escuchará nombres, maestros y herejías de los que nunca antes habían oído hablar. Espero que nos veamos entonces, cuando realmente entremos en las luchas sobre la doctrina, las creencias y la teología que caracterizan el período del segundo siglo para la iglesia.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BAF72B9-D6E0-A349-B501-952B1451640B}" type="slidenum">
              <a:rPr lang="es-US" smtClean="0"/>
              <a:t>73</a:t>
            </a:fld>
            <a:endParaRPr lang="es-US"/>
          </a:p>
        </p:txBody>
      </p:sp>
    </p:spTree>
    <p:extLst>
      <p:ext uri="{BB962C8B-B14F-4D97-AF65-F5344CB8AC3E}">
        <p14:creationId xmlns:p14="http://schemas.microsoft.com/office/powerpoint/2010/main" val="8892895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Vimos que Pablo fue particularmente activo en la confrontación con los cristianos judíos que creían que la fe no era suficiente por sí misma y que los gentiles tenían que seguir la Torá y especialmente circuncidarse, como hablamos en Gálatas. Pablo también atacó el misticismo judío en Colosas, una especie de posiciones proto gnósticas en las Epístolas Pastorales.</a:t>
            </a:r>
          </a:p>
          <a:p>
            <a:pPr algn="just"/>
            <a:r>
              <a:rPr lang="es-US" dirty="0">
                <a:effectLst/>
                <a:latin typeface="Helvetica" pitchFamily="2" charset="0"/>
              </a:rPr>
              <a:t>Y vimos, en las Cartas Católicas, que los autores allí se ocuparon también de ciertas creencias falsas, como la veneración a los ángeles en Hebreos y las actitudes libertinas y el menosprecio de los ángeles y la negación de la segunda venida en Judas y 2 Pedro.</a:t>
            </a:r>
          </a:p>
          <a:p>
            <a:pPr algn="just"/>
            <a:r>
              <a:rPr lang="es-US" dirty="0">
                <a:effectLst/>
                <a:latin typeface="Helvetica" pitchFamily="2" charset="0"/>
              </a:rPr>
              <a:t>En Apocalipsis, Juan nombra y avergüenza a determinados grupos y personas, como la profetisa Jezabel y los nicolaítas. Y dice que están sueltos con la comida sacrificada a los ídolos y la inmoralidad sexual. Donde lo dejamos, observamos que a medida que el cristianismo crecía, comenzó a desarrollar su propia identidad única lejos del judaísmo, particularmente después del año 70 d.C. Se apropió de la cultura circundante de diversas maneras, desarrolló grupos marginales más diversos y, como resultado, surgieron más conflictos entre estos diversos grupos cristianos en el siglo II.</a:t>
            </a:r>
          </a:p>
          <a:p>
            <a:pPr>
              <a:spcBef>
                <a:spcPts val="1350"/>
              </a:spcBef>
            </a:pPr>
            <a:r>
              <a:rPr lang="es-US" b="1" dirty="0">
                <a:effectLst/>
                <a:latin typeface="Times"/>
              </a:rPr>
              <a:t>Contexto de “otros cristianismos”</a:t>
            </a:r>
            <a:endParaRPr lang="es-US" dirty="0">
              <a:effectLst/>
              <a:latin typeface="Times"/>
            </a:endParaRPr>
          </a:p>
          <a:p>
            <a:pPr algn="just">
              <a:spcBef>
                <a:spcPts val="675"/>
              </a:spcBef>
            </a:pPr>
            <a:r>
              <a:rPr lang="es-US" dirty="0">
                <a:effectLst/>
                <a:latin typeface="Helvetica" pitchFamily="2" charset="0"/>
              </a:rPr>
              <a:t>En la siguiente sección, vamos a empezar a ver estos otros grupos cristianos, estas otras formas de cristianismo. Algunos los llaman “otros cristianismos”. Estos son los grupos y creencias que fueron considerados como no conformes a las Escrituras, no enseñados o autorizados por los apóstoles, no coherentes o sanos, y no parte de la fe una vez entregada a todos los santos.</a:t>
            </a:r>
          </a:p>
          <a:p>
            <a:pPr algn="just"/>
            <a:r>
              <a:rPr lang="es-US" dirty="0">
                <a:effectLst/>
                <a:latin typeface="Helvetica" pitchFamily="2" charset="0"/>
              </a:rPr>
              <a:t>Algunos de estos grupos, como los marcionitas y los montanistas, llegaron a ser muy significativos, por lo que tendremos mucho que decir sobre ellos más adelante. Los grupos, que vamos a ver inicialmente, a menudo tenían raíces en el primer siglo, pero alcanzaron prominencia en el segundo.</a:t>
            </a:r>
          </a:p>
          <a:p>
            <a:pPr>
              <a:spcBef>
                <a:spcPts val="1350"/>
              </a:spcBef>
            </a:pPr>
            <a:r>
              <a:rPr lang="es-US" b="1" dirty="0">
                <a:effectLst/>
                <a:latin typeface="Times"/>
              </a:rPr>
              <a:t>Docetismo, </a:t>
            </a:r>
            <a:r>
              <a:rPr lang="es-US" b="1" dirty="0" err="1">
                <a:effectLst/>
                <a:latin typeface="Times"/>
              </a:rPr>
              <a:t>Ebionismo</a:t>
            </a:r>
            <a:r>
              <a:rPr lang="es-US" b="1" dirty="0">
                <a:effectLst/>
                <a:latin typeface="Times"/>
              </a:rPr>
              <a:t>, Adopcionismo y Cristologías de Posesión</a:t>
            </a:r>
            <a:endParaRPr lang="es-US" dirty="0">
              <a:effectLst/>
              <a:latin typeface="Times"/>
            </a:endParaRPr>
          </a:p>
          <a:p>
            <a:pPr algn="just">
              <a:spcBef>
                <a:spcPts val="675"/>
              </a:spcBef>
            </a:pPr>
            <a:r>
              <a:rPr lang="es-US" dirty="0">
                <a:effectLst/>
                <a:latin typeface="Helvetica" pitchFamily="2" charset="0"/>
              </a:rPr>
              <a:t>Estos grupos incluyen a los </a:t>
            </a:r>
            <a:r>
              <a:rPr lang="es-US" dirty="0" err="1">
                <a:effectLst/>
                <a:latin typeface="Helvetica" pitchFamily="2" charset="0"/>
              </a:rPr>
              <a:t>docetistas</a:t>
            </a:r>
            <a:r>
              <a:rPr lang="es-US" dirty="0">
                <a:effectLst/>
                <a:latin typeface="Helvetica" pitchFamily="2" charset="0"/>
              </a:rPr>
              <a:t>, es decir, personas que sostienen la opinión de que Jesús no tuvo un cuerpo físico real; era algo así como un fantasma.</a:t>
            </a:r>
          </a:p>
          <a:p>
            <a:pPr algn="just"/>
            <a:r>
              <a:rPr lang="es-US" dirty="0">
                <a:effectLst/>
                <a:latin typeface="Helvetica" pitchFamily="2" charset="0"/>
              </a:rPr>
              <a:t>También está el </a:t>
            </a:r>
            <a:r>
              <a:rPr lang="es-US" dirty="0" err="1">
                <a:effectLst/>
                <a:latin typeface="Helvetica" pitchFamily="2" charset="0"/>
              </a:rPr>
              <a:t>ebionismo</a:t>
            </a:r>
            <a:r>
              <a:rPr lang="es-US" dirty="0">
                <a:effectLst/>
                <a:latin typeface="Helvetica" pitchFamily="2" charset="0"/>
              </a:rPr>
              <a:t>: Este era un grupo judío cristiano que despreciaba a Pablo, rechazaba el nacimiento virginal de Cristo; no tenían la misma cristología de la encarnación que el resto de la iglesia, y tenían su propio evangelio escrito, y continuaban obedeciendo y siguiendo la </a:t>
            </a:r>
            <a:r>
              <a:rPr lang="es-US" dirty="0" err="1">
                <a:effectLst/>
                <a:latin typeface="Helvetica" pitchFamily="2" charset="0"/>
              </a:rPr>
              <a:t>Torah</a:t>
            </a:r>
            <a:r>
              <a:rPr lang="es-US" dirty="0">
                <a:effectLst/>
                <a:latin typeface="Helvetica" pitchFamily="2" charset="0"/>
              </a:rPr>
              <a:t>.</a:t>
            </a:r>
          </a:p>
          <a:p>
            <a:pPr algn="just"/>
            <a:r>
              <a:rPr lang="es-US" dirty="0">
                <a:effectLst/>
                <a:latin typeface="Helvetica" pitchFamily="2" charset="0"/>
              </a:rPr>
              <a:t>Luego está el adopcionismo. Este es el punto de vista de que Jesús fue un hombre que se convirtió en el Hijo de Dios ya sea en su resurrección o en su bautismo.</a:t>
            </a:r>
          </a:p>
          <a:p>
            <a:pPr algn="just"/>
            <a:r>
              <a:rPr lang="es-US" dirty="0">
                <a:effectLst/>
                <a:latin typeface="Helvetica" pitchFamily="2" charset="0"/>
              </a:rPr>
              <a:t>Luego están las cristologías de posesión: este es el punto de vista de que un ángel o espíritu o incluso el </a:t>
            </a:r>
            <a:r>
              <a:rPr lang="es-US" i="1" dirty="0">
                <a:effectLst/>
                <a:latin typeface="Helvetica" pitchFamily="2" charset="0"/>
              </a:rPr>
              <a:t>logos</a:t>
            </a:r>
            <a:r>
              <a:rPr lang="es-US" dirty="0">
                <a:effectLst/>
                <a:latin typeface="Helvetica" pitchFamily="2" charset="0"/>
              </a:rPr>
              <a:t> vino sobre el hombre Jesús y lo divinizó.</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Sin duda estas creencias pueden parecer extrañas, y puede que se pregunte por qué alguien querría creer en ese tipo de cosas, pero como veremos, había razones para ello. Así que, permanezca atento. A continuación, tenemos algunas cosas realmente extravagantes y raras que vienen hacia usted. Y créame, no querrá perdérselo. Es muy interesante.</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74</a:t>
            </a:fld>
            <a:endParaRPr lang="es-US"/>
          </a:p>
        </p:txBody>
      </p:sp>
    </p:spTree>
    <p:extLst>
      <p:ext uri="{BB962C8B-B14F-4D97-AF65-F5344CB8AC3E}">
        <p14:creationId xmlns:p14="http://schemas.microsoft.com/office/powerpoint/2010/main" val="27525190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Malentendiendo los textos bíblicos</a:t>
            </a:r>
            <a:endParaRPr lang="es-US" dirty="0">
              <a:effectLst/>
              <a:latin typeface="Times"/>
            </a:endParaRPr>
          </a:p>
          <a:p>
            <a:pPr algn="just">
              <a:spcBef>
                <a:spcPts val="675"/>
              </a:spcBef>
            </a:pPr>
            <a:r>
              <a:rPr lang="es-US" dirty="0">
                <a:effectLst/>
                <a:latin typeface="Helvetica" pitchFamily="2" charset="0"/>
              </a:rPr>
              <a:t>En primer lugar, algunos textos bíblicos enfatizan la divinidad de Jesús y sólo hace falta un ligero malentendido para ir en una dirección </a:t>
            </a:r>
            <a:r>
              <a:rPr lang="es-US" dirty="0" err="1">
                <a:effectLst/>
                <a:latin typeface="Helvetica" pitchFamily="2" charset="0"/>
              </a:rPr>
              <a:t>docetista</a:t>
            </a:r>
            <a:r>
              <a:rPr lang="es-US" dirty="0">
                <a:effectLst/>
                <a:latin typeface="Helvetica" pitchFamily="2" charset="0"/>
              </a:rPr>
              <a:t>. Por ejemplo, en Ro 8, Pablo dice que Dios envió a Jesucristo “en semejanza de carne de pecado”, con lo que Pablo quiere decir que Jesús era humano, pero sin naturaleza pecaminosa. Pero la palabra “semejante” dio lugar a especulaciones en las que se tomó “semejante” como literalmente “parecido, pero no igual”. O bien, cuando Pablo dice en 1 Corintios “Que la carne y la sangre no pueden heredar el reino de Dios”, algunos podrían pensar que eso se aplica a la ascensión de Jesús. O en los Evangelios, los milagros de Jesús, la transfiguración y el poder que tenía les hizo pensar que tal vez Jesús no era del todo humano como los demás.</a:t>
            </a:r>
          </a:p>
          <a:p>
            <a:pPr>
              <a:spcBef>
                <a:spcPts val="1350"/>
              </a:spcBef>
            </a:pPr>
            <a:r>
              <a:rPr lang="es-US" b="1" dirty="0">
                <a:effectLst/>
                <a:latin typeface="Times"/>
              </a:rPr>
              <a:t>La materia es mala</a:t>
            </a:r>
            <a:endParaRPr lang="es-US" dirty="0">
              <a:effectLst/>
              <a:latin typeface="Times"/>
            </a:endParaRPr>
          </a:p>
          <a:p>
            <a:pPr algn="just">
              <a:spcBef>
                <a:spcPts val="675"/>
              </a:spcBef>
            </a:pPr>
            <a:r>
              <a:rPr lang="es-US" dirty="0">
                <a:effectLst/>
                <a:latin typeface="Helvetica" pitchFamily="2" charset="0"/>
              </a:rPr>
              <a:t>En segundo lugar, si está empapado de filosofía griega, particularmente la asociada con Platón, entonces una premisa es que la materia es mala y el alma es buena o que lo material es malo y lo inmaterial es bueno. Si opera con ese tipo de premisa, va a estar predispuesto a un Jesús que es espíritu más que carne, inmaterial más que corporal. Esta es la misma razón por la que muchos de los corintios rechazaban la idea de una resurrección física y querían imaginar su estado futuro como espiritual y no, en ningún sentido, corporal.</a:t>
            </a:r>
          </a:p>
          <a:p>
            <a:pPr>
              <a:spcBef>
                <a:spcPts val="1350"/>
              </a:spcBef>
            </a:pPr>
            <a:r>
              <a:rPr lang="es-US" b="1" dirty="0">
                <a:effectLst/>
                <a:latin typeface="Times"/>
              </a:rPr>
              <a:t>Dios no permitiría que el cuerpo de Jesús sufriera</a:t>
            </a:r>
            <a:endParaRPr lang="es-US" dirty="0">
              <a:effectLst/>
              <a:latin typeface="Times"/>
            </a:endParaRPr>
          </a:p>
          <a:p>
            <a:pPr algn="just">
              <a:spcBef>
                <a:spcPts val="675"/>
              </a:spcBef>
            </a:pPr>
            <a:r>
              <a:rPr lang="es-US" dirty="0">
                <a:effectLst/>
                <a:latin typeface="Helvetica" pitchFamily="2" charset="0"/>
              </a:rPr>
              <a:t>En tercer lugar, algunos querían pensar que incluso si Jesús tenía un cuerpo real, seguramente Dios no dejaría que su cuerpo sufriera. Tal vez el espíritu o el alma de Jesús lo abandonó antes de que lo pusieran en la cruz; de esa manera, su divinidad se salvó del sufrimiento, porque, usted sabe, Dios es impasible, no puede sufrir; así que, obviamente, el Padre debe haber rescatado al Jesús real antes de que fuera crucificado. Por lo tanto, lo que crucificaron allí en la cruz era sólo una sombra o un fantasma. Y permítanme añadir, que en realidad hay un precedente para eso.</a:t>
            </a:r>
          </a:p>
          <a:p>
            <a:pPr algn="just"/>
            <a:r>
              <a:rPr lang="es-US" dirty="0">
                <a:effectLst/>
                <a:latin typeface="Helvetica" pitchFamily="2" charset="0"/>
              </a:rPr>
              <a:t>Un autor romano, conocido por nosotros como Ovidio, escribió un poema sobre el asesinato de Julio César, el otro emperador romano. Según Ovidio, justo antes de que César fuera asesinado, los dioses “lo arrebataron, y dejaron una apariencia desnuda: lo que murió junto al acero, fue la sombra de César”, el verdadero Julio César “[fue] elevado [a] los cielos [y] encontró los salones de Júpiter”. Ya sabe, los dioses pensaron que César, Julio César, era tan grande que se llevaron al verdadero al cielo y dejaron su sombra allí para que fuera asesinado. Ya ve lo que harían algunos cuando quieren aplicar lo mismo a Jesús.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75</a:t>
            </a:fld>
            <a:endParaRPr lang="es-US"/>
          </a:p>
        </p:txBody>
      </p:sp>
    </p:spTree>
    <p:extLst>
      <p:ext uri="{BB962C8B-B14F-4D97-AF65-F5344CB8AC3E}">
        <p14:creationId xmlns:p14="http://schemas.microsoft.com/office/powerpoint/2010/main" val="2941686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La primera referencia al docetismo</a:t>
            </a:r>
            <a:endParaRPr lang="es-US" dirty="0">
              <a:effectLst/>
              <a:latin typeface="Times"/>
            </a:endParaRPr>
          </a:p>
          <a:p>
            <a:pPr algn="just">
              <a:spcBef>
                <a:spcPts val="675"/>
              </a:spcBef>
            </a:pPr>
            <a:r>
              <a:rPr lang="es-US" dirty="0">
                <a:effectLst/>
                <a:latin typeface="Helvetica" pitchFamily="2" charset="0"/>
              </a:rPr>
              <a:t>La primera vez que vemos esta herejía, este error, se asocia con Juan el Anciano en Éfeso a finales del primer siglo, en las Epístolas de Juan, donde advierte sobre ciertos anticristos que niegan que Jesús nació en la carne.</a:t>
            </a:r>
          </a:p>
          <a:p>
            <a:pPr algn="just"/>
            <a:r>
              <a:rPr lang="es-US" dirty="0">
                <a:effectLst/>
                <a:latin typeface="Helvetica" pitchFamily="2" charset="0"/>
              </a:rPr>
              <a:t>Juan escribe en 1 Juan 4: “Amados, no creáis a todo espíritu, sino probad los espíritus si son de Dios; porque muchos falsos profetas han salido por el mundo. En esto conoced el Espíritu de Dios: Todo espíritu que confiesa que Jesucristo ha venido en carne, es de Dios; y todo espíritu que no confiesa que Jesucristo ha venido en carne, no es de Dios; y este es el espíritu del anticristo, el cual vosotros habéis oído que viene, y que ahora ya está en el mundo” (rvr60).</a:t>
            </a:r>
          </a:p>
          <a:p>
            <a:pPr algn="just"/>
            <a:r>
              <a:rPr lang="es-US" dirty="0">
                <a:effectLst/>
                <a:latin typeface="Helvetica" pitchFamily="2" charset="0"/>
              </a:rPr>
              <a:t>Y de manera similar en 2 Juan, Juan afirma: “Porque muchos engañadores han salido por el mundo, que no confiesan que Jesucristo ha venido en carne. Quien esto hace es el engañador y el anticristo” (rvr60). Juan conocía la atracción y la tentación que tenían los creyentes de Éfeso de traducir su fe en Jesús a categorías más acordes con una cosmovisión helenista, en la que la materia era mala y el espíritu bueno.</a:t>
            </a:r>
          </a:p>
          <a:p>
            <a:pPr>
              <a:spcBef>
                <a:spcPts val="1350"/>
              </a:spcBef>
            </a:pPr>
            <a:r>
              <a:rPr lang="es-US" b="1" dirty="0">
                <a:effectLst/>
                <a:latin typeface="Times"/>
              </a:rPr>
              <a:t>Ignacio contra el docetismo</a:t>
            </a:r>
            <a:endParaRPr lang="es-US" dirty="0">
              <a:effectLst/>
              <a:latin typeface="Times"/>
            </a:endParaRPr>
          </a:p>
          <a:p>
            <a:pPr algn="just">
              <a:spcBef>
                <a:spcPts val="675"/>
              </a:spcBef>
            </a:pPr>
            <a:r>
              <a:rPr lang="es-US" dirty="0">
                <a:effectLst/>
                <a:latin typeface="Helvetica" pitchFamily="2" charset="0"/>
              </a:rPr>
              <a:t>Algunas décadas después de Juan, cuando Ignacio—el obispo de Antioquía—fue conducido a su ejecución en Roma, escribió una serie de cartas a varias iglesias, y en estas cartas, advirtió sobre los que tenían creencias </a:t>
            </a:r>
            <a:r>
              <a:rPr lang="es-US" dirty="0" err="1">
                <a:effectLst/>
                <a:latin typeface="Helvetica" pitchFamily="2" charset="0"/>
              </a:rPr>
              <a:t>docetistas</a:t>
            </a:r>
            <a:r>
              <a:rPr lang="es-US" dirty="0">
                <a:effectLst/>
                <a:latin typeface="Helvetica" pitchFamily="2" charset="0"/>
              </a:rPr>
              <a:t>. A los </a:t>
            </a:r>
            <a:r>
              <a:rPr lang="es-US" dirty="0" err="1">
                <a:effectLst/>
                <a:latin typeface="Helvetica" pitchFamily="2" charset="0"/>
              </a:rPr>
              <a:t>tralianos</a:t>
            </a:r>
            <a:r>
              <a:rPr lang="es-US" dirty="0">
                <a:effectLst/>
                <a:latin typeface="Helvetica" pitchFamily="2" charset="0"/>
              </a:rPr>
              <a:t> les escribió lo siguiente: “Pero si, como dicen algunos ateos [es decir, incrédulos], Su sufrimiento fue sólo en apariencia (son ellos los que sólo están en apariencia), ¿por qué estoy encadenado? ¿Por qué también deseo luchar contra los animales salvajes? Por lo tanto, muero sin causa. Como resultado, entonces, estoy diciendo mentiras sobre el Señor”. Ignacio dice que, si Cristo era sólo un fantasma, igual que un fantasma, entonces ¿qué sentido tenía que se enfrentara al martirio por eso? ¿Quién moriría por eso?</a:t>
            </a:r>
          </a:p>
          <a:p>
            <a:pPr algn="just"/>
            <a:r>
              <a:rPr lang="es-US" dirty="0">
                <a:effectLst/>
                <a:latin typeface="Helvetica" pitchFamily="2" charset="0"/>
              </a:rPr>
              <a:t>A los </a:t>
            </a:r>
            <a:r>
              <a:rPr lang="es-US" dirty="0" err="1">
                <a:effectLst/>
                <a:latin typeface="Helvetica" pitchFamily="2" charset="0"/>
              </a:rPr>
              <a:t>esmirneanos</a:t>
            </a:r>
            <a:r>
              <a:rPr lang="es-US" dirty="0">
                <a:effectLst/>
                <a:latin typeface="Helvetica" pitchFamily="2" charset="0"/>
              </a:rPr>
              <a:t>, esto es lo que dijo Ignacio: “Porque todo esto lo sufrió por nosotros, para que nos salvemos. Y Él sufrió verdaderamente, así también, fue verdaderamente [resucitado Él mismo], no como dicen algunos incrédulos, su sufrimiento fue sólo en apariencia (son ellos los que están sólo en apariencia). Y así como ellos piensan, así […] les sucederá a ellos, siendo sin cuerpo y como fantasmas”.</a:t>
            </a:r>
          </a:p>
          <a:p>
            <a:pPr algn="just"/>
            <a:r>
              <a:rPr lang="es-US" dirty="0">
                <a:effectLst/>
                <a:latin typeface="Helvetica" pitchFamily="2" charset="0"/>
              </a:rPr>
              <a:t>¿Sabe? Ignacio dice que nuestra salvación, la lógica sobre el evangelio descansa en la humanidad real y plena de Jesús. Jesús no parecía ser humano, no parecía ser humano, era humano. Pero son estos falsos maestros—los </a:t>
            </a:r>
            <a:r>
              <a:rPr lang="es-US" dirty="0" err="1">
                <a:effectLst/>
                <a:latin typeface="Helvetica" pitchFamily="2" charset="0"/>
              </a:rPr>
              <a:t>docetistas</a:t>
            </a:r>
            <a:r>
              <a:rPr lang="es-US" dirty="0">
                <a:effectLst/>
                <a:latin typeface="Helvetica" pitchFamily="2" charset="0"/>
              </a:rPr>
              <a:t>—sólo aparentaban ser creyentes, sólo son como creyentes, no son realmente verdaderos creyentes.</a:t>
            </a:r>
          </a:p>
          <a:p>
            <a:pPr algn="just"/>
            <a:r>
              <a:rPr lang="es-US" dirty="0">
                <a:effectLst/>
                <a:latin typeface="Helvetica" pitchFamily="2" charset="0"/>
              </a:rPr>
              <a:t>Verá, esta herejía llevó a Ignacio a mencionar o enfatizar a menudo la carne de Jesús cuando daba breves resúmenes sobre la verdadera fe. Ignacio escribió a los Efesios, en el mismo lugar donde estaba Juan el Anciano. Escribió: “Hay un solo médico, carnal y espiritual, nacido y no nacido, Dios en el hombre, vida verdadera en la muerte, tanto de María como de Dios, primero sujeto al sufrimiento, luego libre del sufrimiento, Jesucristo nuestro Señor”.</a:t>
            </a:r>
          </a:p>
          <a:p>
            <a:pPr algn="just"/>
            <a:r>
              <a:rPr lang="es-US" dirty="0">
                <a:effectLst/>
                <a:latin typeface="Helvetica" pitchFamily="2" charset="0"/>
              </a:rPr>
              <a:t>Puede ver ahí, muy claramente, que Ignacio enfatiza la carne, la naturaleza corporal de Jesús como esencial para su definición del evangelio. Y tengo que añadir que, más allá de la época de Ignacio, muchos gnósticos—y hablaremos de ellos más adelante—muchos gnósticos, pero no todos, eran también </a:t>
            </a:r>
            <a:r>
              <a:rPr lang="es-US" dirty="0" err="1">
                <a:effectLst/>
                <a:latin typeface="Helvetica" pitchFamily="2" charset="0"/>
              </a:rPr>
              <a:t>docetistas</a:t>
            </a:r>
            <a:r>
              <a:rPr lang="es-US" dirty="0">
                <a:effectLst/>
                <a:latin typeface="Helvetica" pitchFamily="2" charset="0"/>
              </a:rPr>
              <a:t>. Es más, en cualquier lugar en el que se enfatice la divinidad de Jesús por encima de su humanidad, se puede acabar corriendo el guante del docetismo.</a:t>
            </a:r>
          </a:p>
          <a:p>
            <a:pPr algn="just"/>
            <a:r>
              <a:rPr lang="es-US" dirty="0">
                <a:effectLst/>
                <a:latin typeface="Helvetica" pitchFamily="2" charset="0"/>
              </a:rPr>
              <a:t>Según David </a:t>
            </a:r>
            <a:r>
              <a:rPr lang="es-US" dirty="0" err="1">
                <a:effectLst/>
                <a:latin typeface="Helvetica" pitchFamily="2" charset="0"/>
              </a:rPr>
              <a:t>Wilhite</a:t>
            </a:r>
            <a:r>
              <a:rPr lang="es-US" dirty="0">
                <a:effectLst/>
                <a:latin typeface="Helvetica" pitchFamily="2" charset="0"/>
              </a:rPr>
              <a:t>, hubo tres tipos básicos de docetismo que surgieron en la iglesia primitiva.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76</a:t>
            </a:fld>
            <a:endParaRPr lang="es-US"/>
          </a:p>
        </p:txBody>
      </p:sp>
    </p:spTree>
    <p:extLst>
      <p:ext uri="{BB962C8B-B14F-4D97-AF65-F5344CB8AC3E}">
        <p14:creationId xmlns:p14="http://schemas.microsoft.com/office/powerpoint/2010/main" val="35473645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Docetismo </a:t>
            </a:r>
            <a:r>
              <a:rPr lang="es-US" b="1" dirty="0" err="1">
                <a:effectLst/>
                <a:latin typeface="Times"/>
              </a:rPr>
              <a:t>posesionista</a:t>
            </a:r>
            <a:endParaRPr lang="es-US" dirty="0">
              <a:effectLst/>
              <a:latin typeface="Times"/>
            </a:endParaRPr>
          </a:p>
          <a:p>
            <a:pPr algn="just">
              <a:spcBef>
                <a:spcPts val="675"/>
              </a:spcBef>
            </a:pPr>
            <a:r>
              <a:rPr lang="es-US" dirty="0">
                <a:effectLst/>
                <a:latin typeface="Helvetica" pitchFamily="2" charset="0"/>
              </a:rPr>
              <a:t>En segundo lugar, dice </a:t>
            </a:r>
            <a:r>
              <a:rPr lang="es-US" dirty="0" err="1">
                <a:effectLst/>
                <a:latin typeface="Helvetica" pitchFamily="2" charset="0"/>
              </a:rPr>
              <a:t>Wilhite</a:t>
            </a:r>
            <a:r>
              <a:rPr lang="es-US" dirty="0">
                <a:effectLst/>
                <a:latin typeface="Helvetica" pitchFamily="2" charset="0"/>
              </a:rPr>
              <a:t>, está el docetismo </a:t>
            </a:r>
            <a:r>
              <a:rPr lang="es-US" dirty="0" err="1">
                <a:effectLst/>
                <a:latin typeface="Helvetica" pitchFamily="2" charset="0"/>
              </a:rPr>
              <a:t>posesionista</a:t>
            </a:r>
            <a:r>
              <a:rPr lang="es-US" dirty="0">
                <a:effectLst/>
                <a:latin typeface="Helvetica" pitchFamily="2" charset="0"/>
              </a:rPr>
              <a:t>, en el que Jesús parece ser humano, pero es el Cristo celestial quien se ha unido al hombre Jesús. Básicamente, esta figura celestial llamada Cristo habita o posee al hombre Jesús. Y este era un punto de vista común, y lo veremos en mayor profundidad más adelante en futuros segmentos.</a:t>
            </a:r>
          </a:p>
          <a:p>
            <a:pPr>
              <a:spcBef>
                <a:spcPts val="1350"/>
              </a:spcBef>
            </a:pPr>
            <a:r>
              <a:rPr lang="es-US" b="1" dirty="0">
                <a:effectLst/>
                <a:latin typeface="Times"/>
              </a:rPr>
              <a:t>Docetismo de reemplazo</a:t>
            </a:r>
            <a:endParaRPr lang="es-US" dirty="0">
              <a:effectLst/>
              <a:latin typeface="Times"/>
            </a:endParaRPr>
          </a:p>
          <a:p>
            <a:pPr algn="just">
              <a:spcBef>
                <a:spcPts val="675"/>
              </a:spcBef>
            </a:pPr>
            <a:r>
              <a:rPr lang="es-US" dirty="0">
                <a:effectLst/>
                <a:latin typeface="Helvetica" pitchFamily="2" charset="0"/>
              </a:rPr>
              <a:t>En tercer lugar, dice </a:t>
            </a:r>
            <a:r>
              <a:rPr lang="es-US" dirty="0" err="1">
                <a:effectLst/>
                <a:latin typeface="Helvetica" pitchFamily="2" charset="0"/>
              </a:rPr>
              <a:t>Wilhite</a:t>
            </a:r>
            <a:r>
              <a:rPr lang="es-US" dirty="0">
                <a:effectLst/>
                <a:latin typeface="Helvetica" pitchFamily="2" charset="0"/>
              </a:rPr>
              <a:t>, está el Docetismo de sustitución - donde Jesús fue reemplazado por alguien más, particularmente en el camino a la cruz. Se dice que un tipo llamado </a:t>
            </a:r>
            <a:r>
              <a:rPr lang="es-US" dirty="0" err="1">
                <a:effectLst/>
                <a:latin typeface="Helvetica" pitchFamily="2" charset="0"/>
              </a:rPr>
              <a:t>Basílides</a:t>
            </a:r>
            <a:r>
              <a:rPr lang="es-US" dirty="0">
                <a:effectLst/>
                <a:latin typeface="Helvetica" pitchFamily="2" charset="0"/>
              </a:rPr>
              <a:t> enseñó que -en el camino al Gólgota- Simón de Cirene se transformó en Jesús, mientras que Jesús se transformó en Simón de Cirene. Entonces, el verdadero Jesús se </a:t>
            </a:r>
            <a:r>
              <a:rPr lang="es-US" dirty="0" err="1">
                <a:effectLst/>
                <a:latin typeface="Helvetica" pitchFamily="2" charset="0"/>
              </a:rPr>
              <a:t>rió</a:t>
            </a:r>
            <a:r>
              <a:rPr lang="es-US" dirty="0">
                <a:effectLst/>
                <a:latin typeface="Helvetica" pitchFamily="2" charset="0"/>
              </a:rPr>
              <a:t> del pobre Simón, que fue crucificado.</a:t>
            </a:r>
          </a:p>
          <a:p>
            <a:pPr algn="just"/>
            <a:r>
              <a:rPr lang="es-US" dirty="0">
                <a:effectLst/>
                <a:latin typeface="Helvetica" pitchFamily="2" charset="0"/>
              </a:rPr>
              <a:t>Según Ireneo, </a:t>
            </a:r>
            <a:r>
              <a:rPr lang="es-US" dirty="0" err="1">
                <a:effectLst/>
                <a:latin typeface="Helvetica" pitchFamily="2" charset="0"/>
              </a:rPr>
              <a:t>Basílides</a:t>
            </a:r>
            <a:r>
              <a:rPr lang="es-US" dirty="0">
                <a:effectLst/>
                <a:latin typeface="Helvetica" pitchFamily="2" charset="0"/>
              </a:rPr>
              <a:t> creía que Jesús era “un poder incorpóreo, y el </a:t>
            </a:r>
            <a:r>
              <a:rPr lang="es-US" dirty="0" err="1">
                <a:effectLst/>
                <a:latin typeface="Helvetica" pitchFamily="2" charset="0"/>
              </a:rPr>
              <a:t>nous</a:t>
            </a:r>
            <a:r>
              <a:rPr lang="es-US" dirty="0">
                <a:effectLst/>
                <a:latin typeface="Helvetica" pitchFamily="2" charset="0"/>
              </a:rPr>
              <a:t> (la mente) del padre no nacido, se transfiguró a sí mismo como quiso, y así ascendió a quien lo había enviado, burlándose de ellos, ya que no podía ser agarrado, y era invisible para todos.” Así que ese es el tipo de Jesús que cambia de forma y no es totalmente humano.</a:t>
            </a:r>
          </a:p>
          <a:p>
            <a:pPr algn="just"/>
            <a:r>
              <a:rPr lang="es-US" dirty="0">
                <a:effectLst/>
                <a:latin typeface="Helvetica" pitchFamily="2" charset="0"/>
              </a:rPr>
              <a:t>Un punto de vista similar se encuentra en el Apocalipsis Copto de Pedro. Y también, en la teología musulmana, la doctrina islámica enseña que fue Simón y no Jesús quien fue crucificado.</a:t>
            </a:r>
          </a:p>
          <a:p>
            <a:pPr algn="just"/>
            <a:r>
              <a:rPr lang="es-US" dirty="0">
                <a:effectLst/>
                <a:latin typeface="Helvetica" pitchFamily="2" charset="0"/>
              </a:rPr>
              <a:t>En todos los casos, el Cristo celestial tiene una humanidad falsa o está algo separado o aislado de una humanidad real.</a:t>
            </a:r>
          </a:p>
          <a:p>
            <a:pPr>
              <a:spcBef>
                <a:spcPts val="1350"/>
              </a:spcBef>
            </a:pPr>
            <a:r>
              <a:rPr lang="es-US" b="1" dirty="0">
                <a:effectLst/>
                <a:latin typeface="Times"/>
              </a:rPr>
              <a:t>Visión ortodoxa del cuerpo de Jesús</a:t>
            </a:r>
            <a:endParaRPr lang="es-US" dirty="0">
              <a:effectLst/>
              <a:latin typeface="Times"/>
            </a:endParaRPr>
          </a:p>
          <a:p>
            <a:pPr algn="just">
              <a:spcBef>
                <a:spcPts val="675"/>
              </a:spcBef>
            </a:pPr>
            <a:r>
              <a:rPr lang="es-US" dirty="0">
                <a:effectLst/>
                <a:latin typeface="Helvetica" pitchFamily="2" charset="0"/>
              </a:rPr>
              <a:t>Pero el punto de vista ortodoxo, el punto de vista de las iglesias apostólicas es que “el Verbo se hizo carne”, y no que se hizo como carne, sino que se hizo un ser humano completo. Y eso es lo que subraya Juan en el prólogo de su Evangelio. El escritor a los Hebreos es aún más claro. Dice: “Puesto que los hijos tienen carne y sangre, también él participó de su humanidad, para que con su muerte quebrara el poder del que tiene el poder de la muerte, es decir, el diablo”.</a:t>
            </a:r>
          </a:p>
          <a:p>
            <a:pPr algn="just"/>
            <a:r>
              <a:rPr lang="es-US" dirty="0">
                <a:effectLst/>
                <a:latin typeface="Helvetica" pitchFamily="2" charset="0"/>
              </a:rPr>
              <a:t>La mejor manera de decirlo sería con lo que dijo Atanasio: “¡Lo que no es asumido no puede ser redimido!” A menos que Jesús tenga un cuerpo humano y un alma humana, no puede rescatar nuestras almas ni nuestro cuerpo. Si Jesús era medio humano, entonces puede salvarnos a medias. Jesús se convirtió en lo que somos, para que podamos llegar a ser lo que Él es ahora.</a:t>
            </a:r>
          </a:p>
          <a:p>
            <a:pPr>
              <a:spcBef>
                <a:spcPts val="1350"/>
              </a:spcBef>
            </a:pPr>
            <a:r>
              <a:rPr lang="es-US" b="1" dirty="0" err="1">
                <a:effectLst/>
                <a:latin typeface="Times"/>
              </a:rPr>
              <a:t>Conclusion</a:t>
            </a:r>
            <a:endParaRPr lang="es-US" dirty="0">
              <a:effectLst/>
              <a:latin typeface="Times"/>
            </a:endParaRPr>
          </a:p>
          <a:p>
            <a:pPr algn="just">
              <a:spcBef>
                <a:spcPts val="675"/>
              </a:spcBef>
            </a:pPr>
            <a:r>
              <a:rPr lang="es-US" dirty="0">
                <a:effectLst/>
                <a:latin typeface="Helvetica" pitchFamily="2" charset="0"/>
              </a:rPr>
              <a:t>Eso es el Docetismo. Si quieres leer más sobre eso -y es un gran tema y muy fascinante- lee el capítulo de David </a:t>
            </a:r>
            <a:r>
              <a:rPr lang="es-US" dirty="0" err="1">
                <a:effectLst/>
                <a:latin typeface="Helvetica" pitchFamily="2" charset="0"/>
              </a:rPr>
              <a:t>Wilhite</a:t>
            </a:r>
            <a:r>
              <a:rPr lang="es-US" dirty="0">
                <a:effectLst/>
                <a:latin typeface="Helvetica" pitchFamily="2" charset="0"/>
              </a:rPr>
              <a:t> en El Evangelio según los herejes. También está el pequeño y gran libro de James </a:t>
            </a:r>
            <a:r>
              <a:rPr lang="es-US" dirty="0" err="1">
                <a:effectLst/>
                <a:latin typeface="Helvetica" pitchFamily="2" charset="0"/>
              </a:rPr>
              <a:t>Papandrea</a:t>
            </a:r>
            <a:r>
              <a:rPr lang="es-US" dirty="0">
                <a:effectLst/>
                <a:latin typeface="Helvetica" pitchFamily="2" charset="0"/>
              </a:rPr>
              <a:t>, </a:t>
            </a:r>
            <a:r>
              <a:rPr lang="es-US" dirty="0" err="1">
                <a:effectLst/>
                <a:latin typeface="Helvetica" pitchFamily="2" charset="0"/>
              </a:rPr>
              <a:t>The</a:t>
            </a:r>
            <a:r>
              <a:rPr lang="es-US" dirty="0">
                <a:effectLst/>
                <a:latin typeface="Helvetica" pitchFamily="2" charset="0"/>
              </a:rPr>
              <a:t> </a:t>
            </a:r>
            <a:r>
              <a:rPr lang="es-US" dirty="0" err="1">
                <a:effectLst/>
                <a:latin typeface="Helvetica" pitchFamily="2" charset="0"/>
              </a:rPr>
              <a:t>Earliest</a:t>
            </a:r>
            <a:r>
              <a:rPr lang="es-US" dirty="0">
                <a:effectLst/>
                <a:latin typeface="Helvetica" pitchFamily="2" charset="0"/>
              </a:rPr>
              <a:t> </a:t>
            </a:r>
            <a:r>
              <a:rPr lang="es-US" dirty="0" err="1">
                <a:effectLst/>
                <a:latin typeface="Helvetica" pitchFamily="2" charset="0"/>
              </a:rPr>
              <a:t>Christologies</a:t>
            </a:r>
            <a:r>
              <a:rPr lang="es-US" dirty="0">
                <a:effectLst/>
                <a:latin typeface="Helvetica" pitchFamily="2" charset="0"/>
              </a:rPr>
              <a:t>.</a:t>
            </a:r>
          </a:p>
          <a:p>
            <a:pPr algn="just"/>
            <a:r>
              <a:rPr lang="es-US" dirty="0">
                <a:effectLst/>
                <a:latin typeface="Helvetica" pitchFamily="2" charset="0"/>
              </a:rPr>
              <a:t>Ahora, sé que eso fue un poco extraño, pero en nuestro próximo segmento, vamos a ver a los ebionitas, que también tenían algunos puntos de vista extraños. Nos vemos entonces.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77</a:t>
            </a:fld>
            <a:endParaRPr lang="es-US"/>
          </a:p>
        </p:txBody>
      </p:sp>
    </p:spTree>
    <p:extLst>
      <p:ext uri="{BB962C8B-B14F-4D97-AF65-F5344CB8AC3E}">
        <p14:creationId xmlns:p14="http://schemas.microsoft.com/office/powerpoint/2010/main" val="30505564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Origen del </a:t>
            </a:r>
            <a:r>
              <a:rPr lang="es-US" b="1" dirty="0" err="1">
                <a:effectLst/>
                <a:latin typeface="Times"/>
              </a:rPr>
              <a:t>ebionismo</a:t>
            </a:r>
            <a:endParaRPr lang="es-US" dirty="0">
              <a:effectLst/>
              <a:latin typeface="Times"/>
            </a:endParaRPr>
          </a:p>
          <a:p>
            <a:pPr algn="just">
              <a:spcBef>
                <a:spcPts val="675"/>
              </a:spcBef>
            </a:pPr>
            <a:r>
              <a:rPr lang="es-US" dirty="0">
                <a:effectLst/>
                <a:latin typeface="Helvetica" pitchFamily="2" charset="0"/>
              </a:rPr>
              <a:t>En cuanto a sus orígenes, antes del saqueo de Jerusalén por los romanos en el año 70 d.C., la tradición dice que la iglesia de Jerusalén huyó al norte, a Pela, y a partir de entonces, la iglesia judaica se trasladó a la zona de Transjordania, y, tal vez, incluso, se trasladó al este de Siria, Arabia y Mesopotamia, y ese tipo de regiones.</a:t>
            </a:r>
          </a:p>
          <a:p>
            <a:pPr algn="just"/>
            <a:r>
              <a:rPr lang="es-US" dirty="0">
                <a:effectLst/>
                <a:latin typeface="Helvetica" pitchFamily="2" charset="0"/>
              </a:rPr>
              <a:t>También es probable que los grupos rabínicos de la época comenzaran a calificar a los cristianos judíos como </a:t>
            </a:r>
            <a:r>
              <a:rPr lang="es-US" dirty="0" err="1">
                <a:effectLst/>
                <a:latin typeface="Helvetica" pitchFamily="2" charset="0"/>
              </a:rPr>
              <a:t>Minim</a:t>
            </a:r>
            <a:r>
              <a:rPr lang="es-US" dirty="0">
                <a:effectLst/>
                <a:latin typeface="Helvetica" pitchFamily="2" charset="0"/>
              </a:rPr>
              <a:t> o herejes, y los expulsaran de las sinagogas y los maldijeran. Además, alrededor de 132–135, lo que se llama la segunda revuelta judía contra Roma (la rebelión de Bar Kojba), es probable que los cristianos judíos fueran perseguidos o purgados de Palestina por sus compañeros judaicos.</a:t>
            </a:r>
          </a:p>
          <a:p>
            <a:pPr algn="just"/>
            <a:r>
              <a:rPr lang="es-US" dirty="0">
                <a:effectLst/>
                <a:latin typeface="Helvetica" pitchFamily="2" charset="0"/>
              </a:rPr>
              <a:t>Como consecuencia, un grupo que surgió de esto fue el de los ebionitas. Algunos de los padres de la iglesia piensan que el movimiento comenzó con un tipo llamado “</a:t>
            </a:r>
            <a:r>
              <a:rPr lang="es-US" dirty="0" err="1">
                <a:effectLst/>
                <a:latin typeface="Helvetica" pitchFamily="2" charset="0"/>
              </a:rPr>
              <a:t>Ebion</a:t>
            </a:r>
            <a:r>
              <a:rPr lang="es-US" dirty="0">
                <a:effectLst/>
                <a:latin typeface="Helvetica" pitchFamily="2" charset="0"/>
              </a:rPr>
              <a:t>”, lo cual es poco probable porque en hebreo la palabra </a:t>
            </a:r>
            <a:r>
              <a:rPr lang="es-US" i="1" dirty="0" err="1">
                <a:effectLst/>
                <a:latin typeface="Helvetica" pitchFamily="2" charset="0"/>
              </a:rPr>
              <a:t>ebyon</a:t>
            </a:r>
            <a:r>
              <a:rPr lang="es-US" dirty="0">
                <a:effectLst/>
                <a:latin typeface="Helvetica" pitchFamily="2" charset="0"/>
              </a:rPr>
              <a:t> significa “pobre”, y sería extraño que alguien llamara a su hijo </a:t>
            </a:r>
            <a:r>
              <a:rPr lang="es-US" dirty="0" err="1">
                <a:effectLst/>
                <a:latin typeface="Helvetica" pitchFamily="2" charset="0"/>
              </a:rPr>
              <a:t>Ebion</a:t>
            </a:r>
            <a:r>
              <a:rPr lang="es-US" dirty="0">
                <a:effectLst/>
                <a:latin typeface="Helvetica" pitchFamily="2" charset="0"/>
              </a:rPr>
              <a:t> porque eso sería, en efecto, darle un nombre como “pobre”.</a:t>
            </a:r>
          </a:p>
          <a:p>
            <a:pPr algn="just"/>
            <a:r>
              <a:rPr lang="es-US" dirty="0">
                <a:effectLst/>
                <a:latin typeface="Helvetica" pitchFamily="2" charset="0"/>
              </a:rPr>
              <a:t>Además, siempre se supone que detrás de cada herejía hay algún heresiarca, una figura personal que estaba detrás de todo. Lo más probable es que el nombre “ebionitas” surgiera como una referencia al grupo, que se consideraba entre los pobres, los oprimidos, los desposeídos, como si surgieran como refugiados de Jerusalén o incluso de Palestina. Y se puede entender que adoptaran tal nombre.</a:t>
            </a:r>
          </a:p>
          <a:p>
            <a:pPr algn="just"/>
            <a:r>
              <a:rPr lang="es-US" dirty="0">
                <a:effectLst/>
                <a:latin typeface="Helvetica" pitchFamily="2" charset="0"/>
              </a:rPr>
              <a:t>Asimismo, se pueden encontrar muchas menciones sobre los pobres en los Salmos o en la literatura sectaria de los rollos de Qumrán o incluso en los Evangelios: “Bienaventurados los pobres”, ese tipo de cosas. Y el pueblo de Dios es pobre, y los pobres tenían un lugar especial en el ministerio de Jesús.</a:t>
            </a:r>
          </a:p>
          <a:p>
            <a:pPr algn="just"/>
            <a:r>
              <a:rPr lang="es-US" dirty="0">
                <a:effectLst/>
                <a:latin typeface="Helvetica" pitchFamily="2" charset="0"/>
              </a:rPr>
              <a:t>Algunos de los padres de la Iglesia, incluso consideraban que todos los cristianos judíos eran ebionitas, lo cual, de nuevo, es algo inexacto. Los ebionitas probablemente surgieron como un grupo cristiano judío marginal en Palestina o en Transjordania a principios del siglo II, que quería mantener el estilo de vida judío junto con una forma de devoción a Dios que tenía un lugar para Jesús, pero tenía un lugar algo reducido para Jesús.</a:t>
            </a:r>
          </a:p>
          <a:p>
            <a:pPr>
              <a:spcBef>
                <a:spcPts val="1350"/>
              </a:spcBef>
            </a:pPr>
            <a:r>
              <a:rPr lang="es-US" b="1" dirty="0">
                <a:effectLst/>
                <a:latin typeface="Times"/>
              </a:rPr>
              <a:t>La primera referencia al </a:t>
            </a:r>
            <a:r>
              <a:rPr lang="es-US" b="1" dirty="0" err="1">
                <a:effectLst/>
                <a:latin typeface="Times"/>
              </a:rPr>
              <a:t>ebionismo</a:t>
            </a:r>
            <a:endParaRPr lang="es-US" dirty="0">
              <a:effectLst/>
              <a:latin typeface="Times"/>
            </a:endParaRPr>
          </a:p>
          <a:p>
            <a:pPr algn="just">
              <a:spcBef>
                <a:spcPts val="675"/>
              </a:spcBef>
            </a:pPr>
            <a:r>
              <a:rPr lang="es-US" dirty="0">
                <a:effectLst/>
                <a:latin typeface="Helvetica" pitchFamily="2" charset="0"/>
              </a:rPr>
              <a:t>Nuestra primera referencia a los ebionitas proviene de Ireneo, quien escribió desde Lyon, en la Galia—que es como la Francia actual—en la década de 180. Y esto es lo que dice sobre ellos; escuche esto:</a:t>
            </a:r>
          </a:p>
          <a:p>
            <a:pPr algn="just">
              <a:spcBef>
                <a:spcPts val="675"/>
              </a:spcBef>
            </a:pPr>
            <a:r>
              <a:rPr lang="es-US" dirty="0">
                <a:effectLst/>
                <a:latin typeface="Helvetica" pitchFamily="2" charset="0"/>
              </a:rPr>
              <a:t>Los llamados ebionitas están de acuerdo en que el mundo fue hecho por Dios; pero sus opiniones con respecto al Señor son similares a las de Corintios y </a:t>
            </a:r>
            <a:r>
              <a:rPr lang="es-US" dirty="0" err="1">
                <a:effectLst/>
                <a:latin typeface="Helvetica" pitchFamily="2" charset="0"/>
              </a:rPr>
              <a:t>Carpócrates</a:t>
            </a:r>
            <a:r>
              <a:rPr lang="es-US" dirty="0">
                <a:effectLst/>
                <a:latin typeface="Helvetica" pitchFamily="2" charset="0"/>
              </a:rPr>
              <a:t> [que son otros herejes]. Sólo utilizan el Evangelio según Mateo, y repudian al apóstol Pablo, sosteniendo que era un apóstata de la ley. En cuanto a los escritos proféticos, se esfuerzan por exponerlos de una manera un tanto singular: practican la circuncisión, perseveran en la observancia de las costumbres que ordena la ley, y son tan judíos en su estilo de vida, que incluso adoran a Jerusalén como si fuera la casa de Dios.</a:t>
            </a:r>
          </a:p>
          <a:p>
            <a:pPr algn="just">
              <a:spcBef>
                <a:spcPts val="675"/>
              </a:spcBef>
            </a:pPr>
            <a:r>
              <a:rPr lang="es-US" dirty="0">
                <a:effectLst/>
                <a:latin typeface="Helvetica" pitchFamily="2" charset="0"/>
              </a:rPr>
              <a:t>Esto es lo que Ireneo dice de ellos.</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78</a:t>
            </a:fld>
            <a:endParaRPr lang="es-US"/>
          </a:p>
        </p:txBody>
      </p:sp>
    </p:spTree>
    <p:extLst>
      <p:ext uri="{BB962C8B-B14F-4D97-AF65-F5344CB8AC3E}">
        <p14:creationId xmlns:p14="http://schemas.microsoft.com/office/powerpoint/2010/main" val="27560177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75"/>
              </a:spcBef>
            </a:pPr>
            <a:r>
              <a:rPr lang="es-US" dirty="0">
                <a:effectLst/>
                <a:latin typeface="Helvetica" pitchFamily="2" charset="0"/>
              </a:rPr>
              <a:t>No parece haber ocurrido ninguna transformación masiva. Leemos algo así como: “Había un hombre llamado Jesús, que tenía unos treinta años. Él es el que nos eligió; [es decir, los discípulos]”.</a:t>
            </a:r>
          </a:p>
          <a:p>
            <a:pPr algn="just"/>
            <a:r>
              <a:rPr lang="es-US" dirty="0">
                <a:effectLst/>
                <a:latin typeface="Helvetica" pitchFamily="2" charset="0"/>
              </a:rPr>
              <a:t>Sin embargo, en el mismo Evangelio de los ebionitas se afirma que Jesús no procedía de Dios Padre, sino que fue creado como uno de los arcángeles, hecho para gobernar sobre los ángeles menores, sobre toda la creación.</a:t>
            </a:r>
          </a:p>
          <a:p>
            <a:pPr>
              <a:spcBef>
                <a:spcPts val="1350"/>
              </a:spcBef>
            </a:pPr>
            <a:r>
              <a:rPr lang="es-US" b="1" dirty="0">
                <a:effectLst/>
                <a:latin typeface="Times"/>
              </a:rPr>
              <a:t>Tertuliano describe la cristología ebionita</a:t>
            </a:r>
            <a:endParaRPr lang="es-US" dirty="0">
              <a:effectLst/>
              <a:latin typeface="Times"/>
            </a:endParaRPr>
          </a:p>
          <a:p>
            <a:pPr algn="just">
              <a:spcBef>
                <a:spcPts val="675"/>
              </a:spcBef>
            </a:pPr>
            <a:r>
              <a:rPr lang="es-US" dirty="0">
                <a:effectLst/>
                <a:latin typeface="Helvetica" pitchFamily="2" charset="0"/>
              </a:rPr>
              <a:t>Tertuliano, otro padre de la Iglesia, registra una dicotomía similar en la cristología de los ebionitas, donde Jesús es un mero humano y no el Hijo de Dios, y es más propiamente un ser angélico con forma humana. Tertuliano alega que </a:t>
            </a:r>
            <a:r>
              <a:rPr lang="es-US" dirty="0" err="1">
                <a:effectLst/>
                <a:latin typeface="Helvetica" pitchFamily="2" charset="0"/>
              </a:rPr>
              <a:t>Ebion</a:t>
            </a:r>
            <a:r>
              <a:rPr lang="es-US" dirty="0">
                <a:effectLst/>
                <a:latin typeface="Helvetica" pitchFamily="2" charset="0"/>
              </a:rPr>
              <a:t>—que es el supuesto fundador del grupo—“sostiene que Jesús es un mero hombre, y nada más que un descendiente de David, y no […] el Hijo de Dios; aunque es, sin duda, en un aspecto, más glorioso que los profetas ya que declara que había un ángel en Él, al igual que en [el profeta] Zacarías”.</a:t>
            </a:r>
          </a:p>
          <a:p>
            <a:pPr>
              <a:spcBef>
                <a:spcPts val="1350"/>
              </a:spcBef>
            </a:pPr>
            <a:r>
              <a:rPr lang="es-US" b="1" dirty="0">
                <a:effectLst/>
                <a:latin typeface="Times"/>
              </a:rPr>
              <a:t>Objeción al </a:t>
            </a:r>
            <a:r>
              <a:rPr lang="es-US" b="1" dirty="0" err="1">
                <a:effectLst/>
                <a:latin typeface="Times"/>
              </a:rPr>
              <a:t>encarnacionismo</a:t>
            </a:r>
            <a:endParaRPr lang="es-US" dirty="0">
              <a:effectLst/>
              <a:latin typeface="Times"/>
            </a:endParaRPr>
          </a:p>
          <a:p>
            <a:pPr algn="just">
              <a:spcBef>
                <a:spcPts val="675"/>
              </a:spcBef>
            </a:pPr>
            <a:r>
              <a:rPr lang="es-US" dirty="0">
                <a:effectLst/>
                <a:latin typeface="Helvetica" pitchFamily="2" charset="0"/>
              </a:rPr>
              <a:t>¿Qué debemos hacer con todo esto? Me gusta bastante la conclusión de Richard </a:t>
            </a:r>
            <a:r>
              <a:rPr lang="es-US" dirty="0" err="1">
                <a:effectLst/>
                <a:latin typeface="Helvetica" pitchFamily="2" charset="0"/>
              </a:rPr>
              <a:t>Bauckham</a:t>
            </a:r>
            <a:r>
              <a:rPr lang="es-US" dirty="0">
                <a:effectLst/>
                <a:latin typeface="Helvetica" pitchFamily="2" charset="0"/>
              </a:rPr>
              <a:t> sobre los ebionitas. Según </a:t>
            </a:r>
            <a:r>
              <a:rPr lang="es-US" dirty="0" err="1">
                <a:effectLst/>
                <a:latin typeface="Helvetica" pitchFamily="2" charset="0"/>
              </a:rPr>
              <a:t>Bauckham</a:t>
            </a:r>
            <a:r>
              <a:rPr lang="es-US" dirty="0">
                <a:effectLst/>
                <a:latin typeface="Helvetica" pitchFamily="2" charset="0"/>
              </a:rPr>
              <a:t>, dice: “Es […] posible que los primeros ebionitas fueran judíos que habían llegado a creer que Jesús era el Mesías, pero que encontraban inaceptables las exaltadas afirmaciones cristológicas que le hacían otros cristianos”.</a:t>
            </a:r>
          </a:p>
          <a:p>
            <a:pPr algn="just"/>
            <a:r>
              <a:rPr lang="es-US" dirty="0">
                <a:effectLst/>
                <a:latin typeface="Helvetica" pitchFamily="2" charset="0"/>
              </a:rPr>
              <a:t>Lo más probable es que lo que los ebionitas encontraban objetable se pueda discernir de lo que parece haber distinguido su cristología de la corriente principal de la iglesia. Se opusieron al </a:t>
            </a:r>
            <a:r>
              <a:rPr lang="es-US" dirty="0" err="1">
                <a:effectLst/>
                <a:latin typeface="Helvetica" pitchFamily="2" charset="0"/>
              </a:rPr>
              <a:t>encarnacionalismo</a:t>
            </a:r>
            <a:r>
              <a:rPr lang="es-US" dirty="0">
                <a:effectLst/>
                <a:latin typeface="Helvetica" pitchFamily="2" charset="0"/>
              </a:rPr>
              <a:t>, es decir, a que un ser preexistente se hiciera humano. Lo veían como una afrenta al monoteísmo y un peligro para la humanidad de Jesús.</a:t>
            </a:r>
          </a:p>
          <a:p>
            <a:pPr algn="just"/>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79</a:t>
            </a:fld>
            <a:endParaRPr lang="es-US"/>
          </a:p>
        </p:txBody>
      </p:sp>
    </p:spTree>
    <p:extLst>
      <p:ext uri="{BB962C8B-B14F-4D97-AF65-F5344CB8AC3E}">
        <p14:creationId xmlns:p14="http://schemas.microsoft.com/office/powerpoint/2010/main" val="16498130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Otros grupos judeocristianos</a:t>
            </a:r>
            <a:endParaRPr lang="es-US" dirty="0">
              <a:effectLst/>
              <a:latin typeface="Times"/>
            </a:endParaRPr>
          </a:p>
          <a:p>
            <a:pPr algn="just">
              <a:spcBef>
                <a:spcPts val="675"/>
              </a:spcBef>
            </a:pPr>
            <a:r>
              <a:rPr lang="es-US" dirty="0">
                <a:effectLst/>
                <a:latin typeface="Helvetica" pitchFamily="2" charset="0"/>
              </a:rPr>
              <a:t>Debo añadir que los ebionitas no eran los únicos cristianos judíos en la escena. No representaban a todos los creyentes judíos en Jesús. Justino Mártir vivió en la primera mitad del siglo II, y se encontró con cristianos judíos con una cristología aproximada a la suya, compartiendo su propia alta estimación de Jesús.</a:t>
            </a:r>
          </a:p>
          <a:p>
            <a:pPr algn="just"/>
            <a:r>
              <a:rPr lang="es-US" dirty="0">
                <a:effectLst/>
                <a:latin typeface="Helvetica" pitchFamily="2" charset="0"/>
              </a:rPr>
              <a:t>En el siglo III, Orígenes consideraba que algunos ebionitas eran ortodoxos en cuanto al nacimiento virginal de Jesús, pero que simplemente seguían el modo de vida judío como parte de su propia conciencia y costumbres personales. En el siglo V, Jerónimo encontró grupos que denominó nazarenos, a los que consideraba judíos observantes que también eran creyentes en Jesús. Había un grupo más amplio de cristianos judíos que estaban de acuerdo con las iglesias más amplias de habla griega y latina del Oriente y Occidente del Mediterráneo.</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Para leer más sobre los ebionitas, la mayoría de los diccionarios de historia de la Iglesia tienen una breve entrada sobre ellos. Para profundizar un poco más, intente conseguir el ensayo de </a:t>
            </a:r>
            <a:r>
              <a:rPr lang="es-US" dirty="0" err="1">
                <a:effectLst/>
                <a:latin typeface="Helvetica" pitchFamily="2" charset="0"/>
              </a:rPr>
              <a:t>Sakari</a:t>
            </a:r>
            <a:r>
              <a:rPr lang="es-US" dirty="0">
                <a:effectLst/>
                <a:latin typeface="Helvetica" pitchFamily="2" charset="0"/>
              </a:rPr>
              <a:t> </a:t>
            </a:r>
            <a:r>
              <a:rPr lang="es-US" dirty="0" err="1">
                <a:effectLst/>
                <a:latin typeface="Helvetica" pitchFamily="2" charset="0"/>
              </a:rPr>
              <a:t>Häkkinen</a:t>
            </a:r>
            <a:r>
              <a:rPr lang="es-US" dirty="0">
                <a:effectLst/>
                <a:latin typeface="Helvetica" pitchFamily="2" charset="0"/>
              </a:rPr>
              <a:t> en </a:t>
            </a:r>
            <a:r>
              <a:rPr lang="es-US" i="1" dirty="0">
                <a:effectLst/>
                <a:latin typeface="Helvetica" pitchFamily="2" charset="0"/>
              </a:rPr>
              <a:t>A </a:t>
            </a:r>
            <a:r>
              <a:rPr lang="es-US" i="1" dirty="0" err="1">
                <a:effectLst/>
                <a:latin typeface="Helvetica" pitchFamily="2" charset="0"/>
              </a:rPr>
              <a:t>Companion</a:t>
            </a:r>
            <a:r>
              <a:rPr lang="es-US" i="1" dirty="0">
                <a:effectLst/>
                <a:latin typeface="Helvetica" pitchFamily="2" charset="0"/>
              </a:rPr>
              <a:t> </a:t>
            </a:r>
            <a:r>
              <a:rPr lang="es-US" i="1" dirty="0" err="1">
                <a:effectLst/>
                <a:latin typeface="Helvetica" pitchFamily="2" charset="0"/>
              </a:rPr>
              <a:t>to</a:t>
            </a:r>
            <a:r>
              <a:rPr lang="es-US" i="1" dirty="0">
                <a:effectLst/>
                <a:latin typeface="Helvetica" pitchFamily="2" charset="0"/>
              </a:rPr>
              <a:t> </a:t>
            </a:r>
            <a:r>
              <a:rPr lang="es-US" i="1" dirty="0" err="1">
                <a:effectLst/>
                <a:latin typeface="Helvetica" pitchFamily="2" charset="0"/>
              </a:rPr>
              <a:t>Second</a:t>
            </a:r>
            <a:r>
              <a:rPr lang="es-US" i="1" dirty="0">
                <a:effectLst/>
                <a:latin typeface="Helvetica" pitchFamily="2" charset="0"/>
              </a:rPr>
              <a:t>-Century Christian ‘</a:t>
            </a:r>
            <a:r>
              <a:rPr lang="es-US" i="1" dirty="0" err="1">
                <a:effectLst/>
                <a:latin typeface="Helvetica" pitchFamily="2" charset="0"/>
              </a:rPr>
              <a:t>Heretics</a:t>
            </a:r>
            <a:r>
              <a:rPr lang="es-US" i="1" dirty="0">
                <a:effectLst/>
                <a:latin typeface="Helvetica" pitchFamily="2" charset="0"/>
              </a:rPr>
              <a:t>’</a:t>
            </a:r>
            <a:r>
              <a:rPr lang="es-US" dirty="0">
                <a:effectLst/>
                <a:latin typeface="Helvetica" pitchFamily="2" charset="0"/>
              </a:rPr>
              <a:t> (Un compañero de los “herejes” cristianos del siglo II) o el ensayo de Oskar </a:t>
            </a:r>
            <a:r>
              <a:rPr lang="es-US" dirty="0" err="1">
                <a:effectLst/>
                <a:latin typeface="Helvetica" pitchFamily="2" charset="0"/>
              </a:rPr>
              <a:t>Skarsaune</a:t>
            </a:r>
            <a:r>
              <a:rPr lang="es-US" dirty="0">
                <a:effectLst/>
                <a:latin typeface="Helvetica" pitchFamily="2" charset="0"/>
              </a:rPr>
              <a:t> en </a:t>
            </a:r>
            <a:r>
              <a:rPr lang="es-US" i="1" dirty="0" err="1">
                <a:effectLst/>
                <a:latin typeface="Helvetica" pitchFamily="2" charset="0"/>
              </a:rPr>
              <a:t>Jewish</a:t>
            </a:r>
            <a:r>
              <a:rPr lang="es-US" i="1" dirty="0">
                <a:effectLst/>
                <a:latin typeface="Helvetica" pitchFamily="2" charset="0"/>
              </a:rPr>
              <a:t> </a:t>
            </a:r>
            <a:r>
              <a:rPr lang="es-US" i="1" dirty="0" err="1">
                <a:effectLst/>
                <a:latin typeface="Helvetica" pitchFamily="2" charset="0"/>
              </a:rPr>
              <a:t>Believers</a:t>
            </a:r>
            <a:r>
              <a:rPr lang="es-US" i="1" dirty="0">
                <a:effectLst/>
                <a:latin typeface="Helvetica" pitchFamily="2" charset="0"/>
              </a:rPr>
              <a:t> in </a:t>
            </a:r>
            <a:r>
              <a:rPr lang="es-US" i="1" dirty="0" err="1">
                <a:effectLst/>
                <a:latin typeface="Helvetica" pitchFamily="2" charset="0"/>
              </a:rPr>
              <a:t>Jesus</a:t>
            </a:r>
            <a:r>
              <a:rPr lang="es-US" dirty="0">
                <a:effectLst/>
                <a:latin typeface="Helvetica" pitchFamily="2" charset="0"/>
              </a:rPr>
              <a:t>, (Creyentes judíos en Jesús) que probablemente sea más fácil de encontrar.</a:t>
            </a:r>
          </a:p>
          <a:p>
            <a:pPr algn="just"/>
            <a:r>
              <a:rPr lang="es-US" dirty="0">
                <a:effectLst/>
                <a:latin typeface="Helvetica" pitchFamily="2" charset="0"/>
              </a:rPr>
              <a:t>Pero no hay que ir demasiado lejos. A continuación, vamos a examinar una de las herejías más persistentes: el adopcionismo, que es la opinión de que Jesús era un simple hombre que fue adoptado como Hijo de Dios. Así que, prepárese para esa herejía.</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80</a:t>
            </a:fld>
            <a:endParaRPr lang="es-US"/>
          </a:p>
        </p:txBody>
      </p:sp>
    </p:spTree>
    <p:extLst>
      <p:ext uri="{BB962C8B-B14F-4D97-AF65-F5344CB8AC3E}">
        <p14:creationId xmlns:p14="http://schemas.microsoft.com/office/powerpoint/2010/main" val="37708714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Jesús no es eternamente el Hijo</a:t>
            </a:r>
            <a:endParaRPr lang="es-US" dirty="0">
              <a:effectLst/>
              <a:latin typeface="Times"/>
            </a:endParaRPr>
          </a:p>
          <a:p>
            <a:pPr algn="just">
              <a:spcBef>
                <a:spcPts val="675"/>
              </a:spcBef>
            </a:pPr>
            <a:r>
              <a:rPr lang="es-US" dirty="0">
                <a:effectLst/>
                <a:latin typeface="Helvetica" pitchFamily="2" charset="0"/>
              </a:rPr>
              <a:t>En el adopcionismo, Jesús no es el Hijo eterno de Dios, sino simplemente un ser humano que es adoptado como Hijo de Dios y es efectivamente deificado. Mientras que la iglesia en desarrollo—en gran medida tomando el ejemplo de Pablo y Juan y el escritor de los Hebreos—decía que la filiación de Jesús precedía a su encarnación, que era el Hijo divino antes de hacerse humano, que Jesús fue engendrado eternamente, en el lenguaje de los padres de la Iglesia. Pero otros insistieron en que la filiación de Jesús tuvo un comienzo histórico en algún momento: en su nacimiento o en su bautismo o en su resurrección.</a:t>
            </a:r>
          </a:p>
          <a:p>
            <a:pPr algn="just"/>
            <a:r>
              <a:rPr lang="es-US" dirty="0">
                <a:effectLst/>
                <a:latin typeface="Helvetica" pitchFamily="2" charset="0"/>
              </a:rPr>
              <a:t>En el adopcionismo, hubo un tiempo en que Jesús no era el Hijo de Dios. La filiación divina, por lo tanto, no es algo que Jesús poseyera desde siempre, sino que, según este punto de vista, es algo que adquirió en el curso de su vida humana. El problema con el adopcionismo es que Jesús se reduce a una figura humana que adquiere la filiación divina y el estatus divino en virtud del mérito de su existencia terrenal.</a:t>
            </a:r>
          </a:p>
          <a:p>
            <a:pPr>
              <a:spcBef>
                <a:spcPts val="1350"/>
              </a:spcBef>
            </a:pPr>
            <a:r>
              <a:rPr lang="es-US" b="1" dirty="0">
                <a:effectLst/>
                <a:latin typeface="Times"/>
              </a:rPr>
              <a:t>¿Adopción en la resurrección?</a:t>
            </a:r>
            <a:endParaRPr lang="es-US" dirty="0">
              <a:effectLst/>
              <a:latin typeface="Times"/>
            </a:endParaRPr>
          </a:p>
          <a:p>
            <a:pPr algn="just">
              <a:spcBef>
                <a:spcPts val="675"/>
              </a:spcBef>
            </a:pPr>
            <a:r>
              <a:rPr lang="es-US" dirty="0">
                <a:effectLst/>
                <a:latin typeface="Helvetica" pitchFamily="2" charset="0"/>
              </a:rPr>
              <a:t>Algunos estudiosos modernos—como John Knox, James Dunn y Bart </a:t>
            </a:r>
            <a:r>
              <a:rPr lang="es-US" dirty="0" err="1">
                <a:effectLst/>
                <a:latin typeface="Helvetica" pitchFamily="2" charset="0"/>
              </a:rPr>
              <a:t>Ehrman</a:t>
            </a:r>
            <a:r>
              <a:rPr lang="es-US" dirty="0">
                <a:effectLst/>
                <a:latin typeface="Helvetica" pitchFamily="2" charset="0"/>
              </a:rPr>
              <a:t>—han llegado a afirmar que la primera visión de Jesús que tenía la iglesia primitiva era una cristología adopcionista.</a:t>
            </a:r>
          </a:p>
          <a:p>
            <a:pPr algn="just"/>
            <a:r>
              <a:rPr lang="es-US" dirty="0">
                <a:effectLst/>
                <a:latin typeface="Helvetica" pitchFamily="2" charset="0"/>
              </a:rPr>
              <a:t>Por ejemplo, Bart </a:t>
            </a:r>
            <a:r>
              <a:rPr lang="es-US" dirty="0" err="1">
                <a:effectLst/>
                <a:latin typeface="Helvetica" pitchFamily="2" charset="0"/>
              </a:rPr>
              <a:t>Ehrman</a:t>
            </a:r>
            <a:r>
              <a:rPr lang="es-US" dirty="0">
                <a:effectLst/>
                <a:latin typeface="Helvetica" pitchFamily="2" charset="0"/>
              </a:rPr>
              <a:t> ha sugerido que si uno de los seguidores de Jesús hubiera escrito un evangelio en el plazo de un año desde la resurrección, se encontraría una cristología </a:t>
            </a:r>
            <a:r>
              <a:rPr lang="es-US" dirty="0" err="1">
                <a:effectLst/>
                <a:latin typeface="Helvetica" pitchFamily="2" charset="0"/>
              </a:rPr>
              <a:t>exaltacionista</a:t>
            </a:r>
            <a:r>
              <a:rPr lang="es-US" dirty="0">
                <a:effectLst/>
                <a:latin typeface="Helvetica" pitchFamily="2" charset="0"/>
              </a:rPr>
              <a:t>, que es como el adopcionismo, que describe cómo Jesús se convirtió en el Hijo de Dios cuando Dios obró su mayor milagro en él, resucitándolo de entre los muertos y adoptándolo como su Hijo al exaltarlo a su derecha y otorgarle su propio poder, prestigio y estatus.</a:t>
            </a:r>
          </a:p>
          <a:p>
            <a:pPr algn="just"/>
            <a:r>
              <a:rPr lang="es-US" dirty="0">
                <a:effectLst/>
                <a:latin typeface="Helvetica" pitchFamily="2" charset="0"/>
              </a:rPr>
              <a:t>¿Pero de dónde sacan los eruditos esa idea? ¿Por qué piensan que la primera cristología era adopcionista? Si vamos a un pasaje como Ro 1:2–4–y este es un pasaje en el que Pablo probablemente está citando algún material tradicional, cosas que recibió y aprendió–esto es lo que Pablo escribe allí, escribe sobre “que él había prometido antes por sus profetas en las santas Escrituras, acerca de su Hijo, nuestro Señor Jesucristo, que era del linaje de David según la carne, que [note estas palabras] fue declarado Hijo de Dios con poder, según el Espíritu de santidad, por la resurrección de entre los muertos” (rvr60).</a:t>
            </a:r>
          </a:p>
          <a:p>
            <a:pPr algn="just"/>
            <a:r>
              <a:rPr lang="es-US" dirty="0">
                <a:effectLst/>
                <a:latin typeface="Helvetica" pitchFamily="2" charset="0"/>
              </a:rPr>
              <a:t>Algunos toman esa última frase (“declarado Hijo de Dios con poder por la resurrección de entre los muertos”) para significar que Jesús se convirtió en el Hijo de Dios en su resurrección.</a:t>
            </a:r>
          </a:p>
          <a:p>
            <a:pPr>
              <a:spcBef>
                <a:spcPts val="1350"/>
              </a:spcBef>
            </a:pPr>
            <a:r>
              <a:rPr lang="es-US" b="1" dirty="0">
                <a:effectLst/>
                <a:latin typeface="Times"/>
              </a:rPr>
              <a:t>Nueva forma de filiación</a:t>
            </a:r>
            <a:endParaRPr lang="es-US" dirty="0">
              <a:effectLst/>
              <a:latin typeface="Times"/>
            </a:endParaRPr>
          </a:p>
          <a:p>
            <a:pPr algn="just">
              <a:spcBef>
                <a:spcPts val="675"/>
              </a:spcBef>
            </a:pPr>
            <a:r>
              <a:rPr lang="es-US" dirty="0">
                <a:effectLst/>
                <a:latin typeface="Helvetica" pitchFamily="2" charset="0"/>
              </a:rPr>
              <a:t>Entiendo por qué dicen eso, pero creo que están algo equivocados. Destacaría que este pasaje asume que Jesús ya es el Hijo de Dios en virtud de ser el Mesías, el Hijo de David. Por tanto, ya es el Hijo de Dios davídico, el Libertador mesiánico. Lo que hace la resurrección no es desencadenar la filiación divina, sino trasponerla.</a:t>
            </a:r>
          </a:p>
          <a:p>
            <a:pPr algn="just"/>
            <a:r>
              <a:rPr lang="es-US" dirty="0">
                <a:effectLst/>
                <a:latin typeface="Helvetica" pitchFamily="2" charset="0"/>
              </a:rPr>
              <a:t>La resurrección no marcó el inicio de la filiación divina de Jesús, sino que significó un cambio de época con el consiguiente cambio en el modo y la función de la filiación divina de Jesús. Jesús pasa de ser el Hijo de Dios davídico a ser el Hijo de Dios resucitado en el poder. En otras palabras, a través de la resurrección, la filiación de Jesús no comenzó ni fue creada de la nada, sino que su filiación se traduce en una nueva forma.</a:t>
            </a:r>
          </a:p>
          <a:p>
            <a:pPr algn="just"/>
            <a:r>
              <a:rPr lang="es-US" dirty="0">
                <a:effectLst/>
                <a:latin typeface="Helvetica" pitchFamily="2" charset="0"/>
              </a:rPr>
              <a:t>Así que, en esa pequeña fórmula confesional de Pablo en Ro 1, Jesús es el Hijo mesiánico, el Hijo de David que es el Hijo de Dios, pero luego en la resurrección, se convierte en el Hijo exaltado con una nueva función operando como Dios, el virrey del Padre.</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81</a:t>
            </a:fld>
            <a:endParaRPr lang="es-US"/>
          </a:p>
        </p:txBody>
      </p:sp>
    </p:spTree>
    <p:extLst>
      <p:ext uri="{BB962C8B-B14F-4D97-AF65-F5344CB8AC3E}">
        <p14:creationId xmlns:p14="http://schemas.microsoft.com/office/powerpoint/2010/main" val="188501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a:effectLst/>
                <a:latin typeface="Times"/>
              </a:rPr>
              <a:t>Errores de segundo grado</a:t>
            </a:r>
            <a:endParaRPr lang="es-US" dirty="0">
              <a:effectLst/>
              <a:latin typeface="Times"/>
            </a:endParaRPr>
          </a:p>
          <a:p>
            <a:pPr algn="just"/>
            <a:r>
              <a:rPr lang="es-US" dirty="0">
                <a:effectLst/>
                <a:latin typeface="Helvetica" pitchFamily="2" charset="0"/>
              </a:rPr>
              <a:t>Los errores teológicos de segundo grado comprometen algo que podría no ser cierto, pero que, en última instancia, tiene una importancia relativa. Si usted es bautista, podría decir que el bautismo de infantes no es bíblico, es engañoso y no es útil, pero espero que no piense que los anglicanos como yo van a ir al infierno por ello. Del mismo modo, diría que el gobierno congregacional, creo, carece de apoyo bíblico y no es una forma sabia de dirigir una iglesia. Pero espero ver a los congregacionalistas en el cielo, y sus pastores estarán muy contentos de estar allí. Así que, aunque no creo que el gobierno congregacional sea una herejía, o incluso, un error teológico importante, en mi opinión, simplemente no es una buena idea.</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9</a:t>
            </a:fld>
            <a:endParaRPr lang="es-US"/>
          </a:p>
        </p:txBody>
      </p:sp>
    </p:spTree>
    <p:extLst>
      <p:ext uri="{BB962C8B-B14F-4D97-AF65-F5344CB8AC3E}">
        <p14:creationId xmlns:p14="http://schemas.microsoft.com/office/powerpoint/2010/main" val="2841729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Algunos estudiosos sostienen que las palabras citadas del Salmo 2:7 (“Tú eres mi Hijo”) indican que Jesús fue adoptado como Hijo de Dios en su bautismo. Una vez más, puedo ver por qué se inclinan por esta vía, pero hay factores que deberían llevarnos a resistirnos a esa conclusión.</a:t>
            </a:r>
          </a:p>
          <a:p>
            <a:pPr>
              <a:spcBef>
                <a:spcPts val="1350"/>
              </a:spcBef>
            </a:pPr>
            <a:r>
              <a:rPr lang="es-US" b="1" dirty="0">
                <a:effectLst/>
                <a:latin typeface="Times"/>
              </a:rPr>
              <a:t>Tres adopciones en el Evangelio de Marcos</a:t>
            </a:r>
            <a:endParaRPr lang="es-US" dirty="0">
              <a:effectLst/>
              <a:latin typeface="Times"/>
            </a:endParaRPr>
          </a:p>
          <a:p>
            <a:pPr algn="just">
              <a:spcBef>
                <a:spcPts val="675"/>
              </a:spcBef>
            </a:pPr>
            <a:r>
              <a:rPr lang="es-US" dirty="0">
                <a:effectLst/>
                <a:latin typeface="Helvetica" pitchFamily="2" charset="0"/>
              </a:rPr>
              <a:t>En primer lugar, la escena del bautismo de Marcos es el comienzo del Evangelio; no se considera el comienzo de Jesús. Esa cuestión simplemente no se plantea allí.</a:t>
            </a:r>
          </a:p>
          <a:p>
            <a:pPr algn="just"/>
            <a:r>
              <a:rPr lang="es-US" dirty="0">
                <a:effectLst/>
                <a:latin typeface="Helvetica" pitchFamily="2" charset="0"/>
              </a:rPr>
              <a:t>En segundo lugar, también es probable que Marcos crea que Jesús era una persona preexistente. Eso lo subrayan los demonios que llaman a Jesús “Hijo del Altísimo” e “Hijo de Dios”. No se trata simplemente de que los demonios conozcan a Jesús; saben que es el “Santo de Dios”, el “Hijo de Dios” que ha venido de algún lugar del lado de Dios de la división cielo/creación, y tiene autoridad divina para destruirlos.</a:t>
            </a:r>
          </a:p>
          <a:p>
            <a:pPr algn="just"/>
            <a:r>
              <a:rPr lang="es-US" dirty="0">
                <a:effectLst/>
                <a:latin typeface="Helvetica" pitchFamily="2" charset="0"/>
              </a:rPr>
              <a:t>En tercer lugar, la principal razón para no entender el episodio bautismal como una adopción es que el lenguaje de la filiación divina se repite más adelante en el Evangelio de Marcos. Encontramos el mismo conjunto de lenguaje en la escena de la transfiguración en Marcos 9 y en la escena de la crucifixión en Marcos 15.</a:t>
            </a:r>
          </a:p>
          <a:p>
            <a:pPr algn="just"/>
            <a:r>
              <a:rPr lang="es-US" dirty="0">
                <a:effectLst/>
                <a:latin typeface="Helvetica" pitchFamily="2" charset="0"/>
              </a:rPr>
              <a:t>Marcos prevé tres momentos cristológicamente decisivos en la carrera de Jesús, y ninguno de ellos es singularmente determinante para la filiación de Jesús. Si una voz que pronuncia a Jesús como “Hijo” implica adopción, entonces Jesús es adoptado tres veces en el Evangelio de Marcos: en su bautismo, en la transfiguración y en la crucifixión.</a:t>
            </a:r>
          </a:p>
          <a:p>
            <a:pPr>
              <a:spcBef>
                <a:spcPts val="1350"/>
              </a:spcBef>
            </a:pPr>
            <a:r>
              <a:rPr lang="es-US" b="1" dirty="0">
                <a:effectLst/>
                <a:latin typeface="Times"/>
              </a:rPr>
              <a:t>Origen del adopcionismo</a:t>
            </a:r>
            <a:endParaRPr lang="es-US" dirty="0">
              <a:effectLst/>
              <a:latin typeface="Times"/>
            </a:endParaRPr>
          </a:p>
          <a:p>
            <a:pPr algn="just">
              <a:spcBef>
                <a:spcPts val="675"/>
              </a:spcBef>
            </a:pPr>
            <a:r>
              <a:rPr lang="es-US" dirty="0">
                <a:effectLst/>
                <a:latin typeface="Helvetica" pitchFamily="2" charset="0"/>
              </a:rPr>
              <a:t>Entonces, si no hay una cristología adopcionista en el </a:t>
            </a:r>
            <a:r>
              <a:rPr lang="es-US" dirty="0" err="1">
                <a:effectLst/>
                <a:latin typeface="Helvetica" pitchFamily="2" charset="0"/>
              </a:rPr>
              <a:t>nt</a:t>
            </a:r>
            <a:r>
              <a:rPr lang="es-US" dirty="0">
                <a:effectLst/>
                <a:latin typeface="Helvetica" pitchFamily="2" charset="0"/>
              </a:rPr>
              <a:t>–si Jesús no fue adoptado como Hijo de Dios en su resurrección, si no fue adoptado como Hijo de Dios en su bautismo–, ¿de dónde vino esta opinión?</a:t>
            </a:r>
          </a:p>
          <a:p>
            <a:pPr algn="just"/>
            <a:r>
              <a:rPr lang="es-US" dirty="0">
                <a:effectLst/>
                <a:latin typeface="Helvetica" pitchFamily="2" charset="0"/>
              </a:rPr>
              <a:t>Algunos piensan que los ebionitas—ese grupo cristiano judío que mencioné antes—piensan que tenían una cristología adopcionista, pero no está del todo claro. Epifanio, un padre de la iglesia del siglo V, les atribuye un punto de vista así. Sin embargo, es más probable que sostuvieran algo más parecido a una cristología de la posesión, según la cual un ángel poseía o entraba en el hombre Jesús.</a:t>
            </a:r>
          </a:p>
          <a:p>
            <a:pPr algn="just"/>
            <a:r>
              <a:rPr lang="es-US" dirty="0">
                <a:effectLst/>
                <a:latin typeface="Helvetica" pitchFamily="2" charset="0"/>
              </a:rPr>
              <a:t>Lo más probable es que fuera un grupo de Roma en el año 190, a finales del siglo II—un grupo asociado a un fabricante de cuero llamado </a:t>
            </a:r>
            <a:r>
              <a:rPr lang="es-US" dirty="0" err="1">
                <a:effectLst/>
                <a:latin typeface="Helvetica" pitchFamily="2" charset="0"/>
              </a:rPr>
              <a:t>Teódoto</a:t>
            </a:r>
            <a:r>
              <a:rPr lang="es-US" dirty="0">
                <a:effectLst/>
                <a:latin typeface="Helvetica" pitchFamily="2" charset="0"/>
              </a:rPr>
              <a:t>—el que fuera el primer adopcionista verdadero y de buena fe. Para ellos, Jesús era un simple hombre sumamente virtuoso. Después, el Espíritu o Cristo descendió sobre Él en su bautismo, permitiéndole realizar milagros.</a:t>
            </a:r>
          </a:p>
          <a:p>
            <a:pPr algn="just"/>
            <a:r>
              <a:rPr lang="es-US" dirty="0">
                <a:effectLst/>
                <a:latin typeface="Helvetica" pitchFamily="2" charset="0"/>
              </a:rPr>
              <a:t>Hipólito, que es un padre de la Iglesia que estaba en Roma en esta época, informa de una gran diversidad entre los teodosianos. Dice de ellos: “Pero entre ellos, algunos no consideran que Cristo se hizo divino, incluso en el descenso del Espíritu; mientras que otros consideran que fue hecho Dios después de su resurrección de entre los muertos.”</a:t>
            </a:r>
          </a:p>
          <a:p>
            <a:pPr algn="just"/>
            <a:r>
              <a:rPr lang="es-US" dirty="0">
                <a:effectLst/>
                <a:latin typeface="Helvetica" pitchFamily="2" charset="0"/>
              </a:rPr>
              <a:t>Los seguidores de </a:t>
            </a:r>
            <a:r>
              <a:rPr lang="es-US" dirty="0" err="1">
                <a:effectLst/>
                <a:latin typeface="Helvetica" pitchFamily="2" charset="0"/>
              </a:rPr>
              <a:t>Teódoto</a:t>
            </a:r>
            <a:r>
              <a:rPr lang="es-US" dirty="0">
                <a:effectLst/>
                <a:latin typeface="Helvetica" pitchFamily="2" charset="0"/>
              </a:rPr>
              <a:t> interpretaban las Escrituras de forma filosófica, apoyándose en silogismos. Estaban influenciados por las filosofías de Euclides, Aristóteles, Teofrasto y Galeno. Algunos de los seguidores de </a:t>
            </a:r>
            <a:r>
              <a:rPr lang="es-US" dirty="0" err="1">
                <a:effectLst/>
                <a:latin typeface="Helvetica" pitchFamily="2" charset="0"/>
              </a:rPr>
              <a:t>Teódoto</a:t>
            </a:r>
            <a:r>
              <a:rPr lang="es-US" dirty="0">
                <a:effectLst/>
                <a:latin typeface="Helvetica" pitchFamily="2" charset="0"/>
              </a:rPr>
              <a:t> fusionaron esta visión de Jesús como un mero hombre con especulaciones sobre Melquisedec, a quien consideraban como el “Poder supremo”, superior incluso al Cristo celestial. Melquisedec es como el “Hijo de Dios” que se le apareció a Abraham y era como un arcángel. Cristo tenía una semejanza con este Melquisedec, y fue el Cristo celestial quien vino sobre el hombre Jesús en su bautismo.</a:t>
            </a:r>
          </a:p>
          <a:p>
            <a:pPr>
              <a:spcBef>
                <a:spcPts val="1350"/>
              </a:spcBef>
            </a:pPr>
            <a:r>
              <a:rPr lang="es-US" b="1" dirty="0">
                <a:effectLst/>
                <a:latin typeface="Times"/>
              </a:rPr>
              <a:t>Pablo de Samosata</a:t>
            </a:r>
            <a:endParaRPr lang="es-US" dirty="0">
              <a:effectLst/>
              <a:latin typeface="Times"/>
            </a:endParaRPr>
          </a:p>
          <a:p>
            <a:pPr algn="just">
              <a:spcBef>
                <a:spcPts val="675"/>
              </a:spcBef>
            </a:pPr>
            <a:r>
              <a:rPr lang="es-US" dirty="0">
                <a:effectLst/>
                <a:latin typeface="Helvetica" pitchFamily="2" charset="0"/>
              </a:rPr>
              <a:t>Este punto de vista apareció de vez en cuando a lo largo de la historia de la Iglesia, sobre todo con Pablo de Samosata, que fue obispo de Antioquía bajo la reina Zenobia de Palmira en el siglo III. Pablo creía que Jesús era un ser humano que llegó a ser habitado por el </a:t>
            </a:r>
            <a:r>
              <a:rPr lang="es-US" i="1" dirty="0">
                <a:effectLst/>
                <a:latin typeface="Helvetica" pitchFamily="2" charset="0"/>
              </a:rPr>
              <a:t>logos</a:t>
            </a:r>
            <a:r>
              <a:rPr lang="es-US" dirty="0">
                <a:effectLst/>
                <a:latin typeface="Helvetica" pitchFamily="2" charset="0"/>
              </a:rPr>
              <a:t>, el Verbo, el poder dinámico divino de Dios; y cuanto más obediente era Jesús a la voluntad de Dios, más lograba su alma la unión completa con el </a:t>
            </a:r>
            <a:r>
              <a:rPr lang="es-US" i="1" dirty="0">
                <a:effectLst/>
                <a:latin typeface="Helvetica" pitchFamily="2" charset="0"/>
              </a:rPr>
              <a:t>logos</a:t>
            </a:r>
            <a:r>
              <a:rPr lang="es-US" dirty="0">
                <a:effectLst/>
                <a:latin typeface="Helvetica" pitchFamily="2" charset="0"/>
              </a:rPr>
              <a:t> y alcanzaba el estatus divino. Pablo de Samosata fue condenado en el Concilio de Antioquía en el año 268, donde quedó claro que el Verbo personal tomó carne, y no una mera expresión impersonal que encontró subsistencia en una forma humana.</a:t>
            </a:r>
          </a:p>
          <a:p>
            <a:pPr>
              <a:spcBef>
                <a:spcPts val="1350"/>
              </a:spcBef>
            </a:pPr>
            <a:r>
              <a:rPr lang="es-US" b="1" dirty="0">
                <a:effectLst/>
                <a:latin typeface="Times"/>
              </a:rPr>
              <a:t>Dos grandes problemas del adopcionismo</a:t>
            </a:r>
            <a:endParaRPr lang="es-US" dirty="0">
              <a:effectLst/>
              <a:latin typeface="Times"/>
            </a:endParaRPr>
          </a:p>
          <a:p>
            <a:pPr algn="just">
              <a:spcBef>
                <a:spcPts val="675"/>
              </a:spcBef>
            </a:pPr>
            <a:r>
              <a:rPr lang="es-US" dirty="0">
                <a:effectLst/>
                <a:latin typeface="Helvetica" pitchFamily="2" charset="0"/>
              </a:rPr>
              <a:t>En su conjunto, el adopcionismo tiene dos grandes problemas. En primer lugar, los adopcionistas caen en el axioma de Atanasio de que un ser creado no puede redimir a otro ser creado. Un Jesús humano que se convierte en el Hijo divino puede ser un buen maestro, pero no puede ser un mediador entre Dios y el hombre, como ha afirmado históricamente el cristianismo niceno.</a:t>
            </a:r>
          </a:p>
          <a:p>
            <a:pPr algn="just"/>
            <a:r>
              <a:rPr lang="es-US" dirty="0">
                <a:effectLst/>
                <a:latin typeface="Helvetica" pitchFamily="2" charset="0"/>
              </a:rPr>
              <a:t>En segundo lugar, el adopcionismo sostiene que Jesús se convirtió en el Hijo de Dios por mérito y, por tanto, promueve un tipo de teología del mérito en la que podemos convertirnos en hijo de Dios por nuestros propios esfuerzos y capacidades y por el trabajo duro. Un teólogo contemporáneo, Justo González, sostiene que el adopcionismo moderno promueve la visión de que Dios redime a quienes lo merecen. Esto es lo que escribe González: “Jesucristo debe ser algo más que el primero de los redimidos, algo más que el muchacho local que hace el bien. Debe ser también el Redentor, el poder de fuera que irrumpe en nuestra realidad cerrada y rompe sus estructuras de opresión. Debe ser algo más que el “Hijo adoptivo de Dios”. Debe ser Dios que nos adopta como hijos e hijas”.</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Esto es el adopcionismo. No lo practique. Es una mala y gran herejía. No lo haga, en serio. Sin embargo, si quiere leer más, revise algunos buenos artículos en un diccionario teológico decente. Profundizando, le sugiero que lea mi libro </a:t>
            </a:r>
            <a:r>
              <a:rPr lang="es-US" i="1" dirty="0">
                <a:effectLst/>
                <a:latin typeface="Helvetica" pitchFamily="2" charset="0"/>
              </a:rPr>
              <a:t>Jesús el Hijo Eterno</a:t>
            </a:r>
            <a:r>
              <a:rPr lang="es-US" dirty="0">
                <a:effectLst/>
                <a:latin typeface="Helvetica" pitchFamily="2" charset="0"/>
              </a:rPr>
              <a:t> publicado por </a:t>
            </a:r>
            <a:r>
              <a:rPr lang="es-US" dirty="0" err="1">
                <a:effectLst/>
                <a:latin typeface="Helvetica" pitchFamily="2" charset="0"/>
              </a:rPr>
              <a:t>Eerdmans</a:t>
            </a:r>
            <a:r>
              <a:rPr lang="es-US" dirty="0">
                <a:effectLst/>
                <a:latin typeface="Helvetica" pitchFamily="2" charset="0"/>
              </a:rPr>
              <a:t>. Alternativamente, el libro de Michael </a:t>
            </a:r>
            <a:r>
              <a:rPr lang="es-US" dirty="0" err="1">
                <a:effectLst/>
                <a:latin typeface="Helvetica" pitchFamily="2" charset="0"/>
              </a:rPr>
              <a:t>Peppard</a:t>
            </a:r>
            <a:r>
              <a:rPr lang="es-US" dirty="0">
                <a:effectLst/>
                <a:latin typeface="Helvetica" pitchFamily="2" charset="0"/>
              </a:rPr>
              <a:t> </a:t>
            </a:r>
            <a:r>
              <a:rPr lang="es-US" i="1" dirty="0" err="1">
                <a:effectLst/>
                <a:latin typeface="Helvetica" pitchFamily="2" charset="0"/>
              </a:rPr>
              <a:t>The</a:t>
            </a:r>
            <a:r>
              <a:rPr lang="es-US" i="1" dirty="0">
                <a:effectLst/>
                <a:latin typeface="Helvetica" pitchFamily="2" charset="0"/>
              </a:rPr>
              <a:t> Son </a:t>
            </a:r>
            <a:r>
              <a:rPr lang="es-US" i="1" dirty="0" err="1">
                <a:effectLst/>
                <a:latin typeface="Helvetica" pitchFamily="2" charset="0"/>
              </a:rPr>
              <a:t>of</a:t>
            </a:r>
            <a:r>
              <a:rPr lang="es-US" i="1" dirty="0">
                <a:effectLst/>
                <a:latin typeface="Helvetica" pitchFamily="2" charset="0"/>
              </a:rPr>
              <a:t> </a:t>
            </a:r>
            <a:r>
              <a:rPr lang="es-US" i="1" dirty="0" err="1">
                <a:effectLst/>
                <a:latin typeface="Helvetica" pitchFamily="2" charset="0"/>
              </a:rPr>
              <a:t>God</a:t>
            </a:r>
            <a:r>
              <a:rPr lang="es-US" i="1" dirty="0">
                <a:effectLst/>
                <a:latin typeface="Helvetica" pitchFamily="2" charset="0"/>
              </a:rPr>
              <a:t> in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Roman</a:t>
            </a:r>
            <a:r>
              <a:rPr lang="es-US" i="1" dirty="0">
                <a:effectLst/>
                <a:latin typeface="Helvetica" pitchFamily="2" charset="0"/>
              </a:rPr>
              <a:t> </a:t>
            </a:r>
            <a:r>
              <a:rPr lang="es-US" i="1" dirty="0" err="1">
                <a:effectLst/>
                <a:latin typeface="Helvetica" pitchFamily="2" charset="0"/>
              </a:rPr>
              <a:t>World</a:t>
            </a:r>
            <a:r>
              <a:rPr lang="es-US" dirty="0">
                <a:effectLst/>
                <a:latin typeface="Helvetica" pitchFamily="2" charset="0"/>
              </a:rPr>
              <a:t> (El Hijo de Dios en el mundo romano) sostiene que la cristología adopcionista surgió muy pronto, mientras que yo creo que los adopcionistas surgieron a finales del siglo II con los teodosianos.</a:t>
            </a:r>
          </a:p>
          <a:p>
            <a:pPr algn="just"/>
            <a:r>
              <a:rPr lang="es-US" dirty="0">
                <a:effectLst/>
                <a:latin typeface="Helvetica" pitchFamily="2" charset="0"/>
              </a:rPr>
              <a:t>A continuación, vamos a ver la peculiar cristología </a:t>
            </a:r>
            <a:r>
              <a:rPr lang="es-US" dirty="0" err="1">
                <a:effectLst/>
                <a:latin typeface="Helvetica" pitchFamily="2" charset="0"/>
              </a:rPr>
              <a:t>posesionista</a:t>
            </a:r>
            <a:r>
              <a:rPr lang="es-US" dirty="0">
                <a:effectLst/>
                <a:latin typeface="Helvetica" pitchFamily="2" charset="0"/>
              </a:rPr>
              <a:t>, y tendremos una investigación profunda de la misma. </a:t>
            </a:r>
          </a:p>
        </p:txBody>
      </p:sp>
      <p:sp>
        <p:nvSpPr>
          <p:cNvPr id="4" name="Marcador de número de diapositiva 3"/>
          <p:cNvSpPr>
            <a:spLocks noGrp="1"/>
          </p:cNvSpPr>
          <p:nvPr>
            <p:ph type="sldNum" sz="quarter" idx="5"/>
          </p:nvPr>
        </p:nvSpPr>
        <p:spPr/>
        <p:txBody>
          <a:bodyPr/>
          <a:lstStyle/>
          <a:p>
            <a:fld id="{F6FFF6DE-DDCD-1043-A233-303060754757}" type="slidenum">
              <a:rPr lang="es-US" smtClean="0"/>
              <a:t>82</a:t>
            </a:fld>
            <a:endParaRPr lang="es-US"/>
          </a:p>
        </p:txBody>
      </p:sp>
    </p:spTree>
    <p:extLst>
      <p:ext uri="{BB962C8B-B14F-4D97-AF65-F5344CB8AC3E}">
        <p14:creationId xmlns:p14="http://schemas.microsoft.com/office/powerpoint/2010/main" val="4074671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En segundo lugar, está la cristología angélica, que supone que el Hijo de Dios es un ser angélico que entró en el hombre Jesús. Esto se llama una “cristología de la posesión”, donde un ángel poseyó, habitó o se apoderó de una persona humana. Y eso es lo que vamos a discutir brevemente en esta ocasión.</a:t>
            </a:r>
          </a:p>
          <a:p>
            <a:pPr>
              <a:spcBef>
                <a:spcPts val="1350"/>
              </a:spcBef>
            </a:pPr>
            <a:r>
              <a:rPr lang="es-US" b="1" dirty="0">
                <a:effectLst/>
                <a:latin typeface="Times"/>
              </a:rPr>
              <a:t>Razones para la cristología de los ángeles</a:t>
            </a:r>
            <a:endParaRPr lang="es-US" dirty="0">
              <a:effectLst/>
              <a:latin typeface="Times"/>
            </a:endParaRPr>
          </a:p>
          <a:p>
            <a:pPr algn="just">
              <a:spcBef>
                <a:spcPts val="675"/>
              </a:spcBef>
            </a:pPr>
            <a:r>
              <a:rPr lang="es-US" dirty="0">
                <a:effectLst/>
                <a:latin typeface="Helvetica" pitchFamily="2" charset="0"/>
              </a:rPr>
              <a:t>Usted se preguntará, ¿por qué se le ocurriría a alguien esa idea?—el Hijo de Dios como un ángel que posee a un pobre tipo llamado “Jesús”–. Es decir, ¿por qué?</a:t>
            </a:r>
          </a:p>
          <a:p>
            <a:pPr algn="just"/>
            <a:r>
              <a:rPr lang="es-US" dirty="0">
                <a:effectLst/>
                <a:latin typeface="Helvetica" pitchFamily="2" charset="0"/>
              </a:rPr>
              <a:t>Recuerde, en los primeros dos siglos, la Iglesia estaba luchando por encontrar una manera de decir coherentemente que Jesús era humano (entonces, “no” al docetismo) y que Jesús era divino (entonces, “no” al adopcionismo o al </a:t>
            </a:r>
            <a:r>
              <a:rPr lang="es-US" dirty="0" err="1">
                <a:effectLst/>
                <a:latin typeface="Helvetica" pitchFamily="2" charset="0"/>
              </a:rPr>
              <a:t>subordinacionismo</a:t>
            </a:r>
            <a:r>
              <a:rPr lang="es-US" dirty="0">
                <a:effectLst/>
                <a:latin typeface="Helvetica" pitchFamily="2" charset="0"/>
              </a:rPr>
              <a:t>). Pero ¿cómo era divino Jesús y cómo se relacionaba su divinidad con su humanidad?</a:t>
            </a:r>
          </a:p>
          <a:p>
            <a:pPr algn="just"/>
            <a:r>
              <a:rPr lang="es-US" dirty="0">
                <a:effectLst/>
                <a:latin typeface="Helvetica" pitchFamily="2" charset="0"/>
              </a:rPr>
              <a:t>La cristología angélica o cristología de la posesión era una forma de responder a esa pregunta. Su respuesta era que el Cristo era un ángel que entró en el hombre Jesús, por lo que hay una separación entre el Cristo o el </a:t>
            </a:r>
            <a:r>
              <a:rPr lang="es-US" i="1" dirty="0">
                <a:effectLst/>
                <a:latin typeface="Helvetica" pitchFamily="2" charset="0"/>
              </a:rPr>
              <a:t>logos</a:t>
            </a:r>
            <a:r>
              <a:rPr lang="es-US" dirty="0">
                <a:effectLst/>
                <a:latin typeface="Helvetica" pitchFamily="2" charset="0"/>
              </a:rPr>
              <a:t> o el Hijo de Dios y el hombre Jesús de Nazaret. Por eso también se le llama “cristología de la separación”.</a:t>
            </a:r>
          </a:p>
          <a:p>
            <a:pPr algn="just"/>
            <a:r>
              <a:rPr lang="es-US" dirty="0">
                <a:effectLst/>
                <a:latin typeface="Helvetica" pitchFamily="2" charset="0"/>
              </a:rPr>
              <a:t>Y si lo piensa, no es una idea tan absurda. Considere lo siguiente: En primer lugar, ¿qué pasaría si el ángel del Señor que se apareció a los patriarcas fuera el Cristo </a:t>
            </a:r>
            <a:r>
              <a:rPr lang="es-US" dirty="0" err="1">
                <a:effectLst/>
                <a:latin typeface="Helvetica" pitchFamily="2" charset="0"/>
              </a:rPr>
              <a:t>preencarnado</a:t>
            </a:r>
            <a:r>
              <a:rPr lang="es-US" dirty="0">
                <a:effectLst/>
                <a:latin typeface="Helvetica" pitchFamily="2" charset="0"/>
              </a:rPr>
              <a:t>, haciendo de esas apariciones no una encarnación, sino al menos una cristofanía? Muchos teólogos, antiguos y modernos, han dicho que el ángel del Señor es una cristofanía, es el Cristo </a:t>
            </a:r>
            <a:r>
              <a:rPr lang="es-US" dirty="0" err="1">
                <a:effectLst/>
                <a:latin typeface="Helvetica" pitchFamily="2" charset="0"/>
              </a:rPr>
              <a:t>preencarnado</a:t>
            </a:r>
            <a:r>
              <a:rPr lang="es-US" dirty="0">
                <a:effectLst/>
                <a:latin typeface="Helvetica" pitchFamily="2" charset="0"/>
              </a:rPr>
              <a:t> revelándose en forma de ángel. Pero ¿y si no estuviera simplemente en forma de ángel, y si realmente fuera un ángel?</a:t>
            </a:r>
          </a:p>
          <a:p>
            <a:pPr algn="just"/>
            <a:r>
              <a:rPr lang="es-US" dirty="0">
                <a:effectLst/>
                <a:latin typeface="Helvetica" pitchFamily="2" charset="0"/>
              </a:rPr>
              <a:t>En segundo lugar, si se lee el prólogo del Evangelio de Marcos, se cita Éxodo 23:20, que habla de que Dios envió un ángel delante de los hebreos en su peregrinación por el desierto. ¿Es Jesús ese ángel? Si lee He 1–2, lee una refutación de esa idea; Jesús no es un ángel, es superior a los ángeles. Pero para algunos, la cristología angélica era una forma atractiva de tratar de explicar coherentemente cómo Jesús podía ser tanto divino como humano, cómo podía ser celestial y terrenal.</a:t>
            </a:r>
          </a:p>
          <a:p>
            <a:pPr>
              <a:spcBef>
                <a:spcPts val="1350"/>
              </a:spcBef>
            </a:pPr>
            <a:r>
              <a:rPr lang="es-US" b="1" dirty="0">
                <a:effectLst/>
                <a:latin typeface="Times"/>
              </a:rPr>
              <a:t>El problema de la cristología angélica</a:t>
            </a:r>
            <a:endParaRPr lang="es-US" dirty="0">
              <a:effectLst/>
              <a:latin typeface="Times"/>
            </a:endParaRPr>
          </a:p>
          <a:p>
            <a:pPr algn="just">
              <a:spcBef>
                <a:spcPts val="675"/>
              </a:spcBef>
            </a:pPr>
            <a:r>
              <a:rPr lang="es-US" dirty="0">
                <a:effectLst/>
                <a:latin typeface="Helvetica" pitchFamily="2" charset="0"/>
              </a:rPr>
              <a:t>Desgraciadamente, sin embargo, esto significa que el Cristo angélico no es totalmente divino, ni totalmente humano; es un ser creado, un arcángel, una criatura celestial, tal vez incluso un arcángel, pero es diferente en su ser de Dios Padre. Además, entró en la humanidad de una persona preexistente. Jesús, incluso en la concepción, simplemente reemplazó su alma.</a:t>
            </a:r>
          </a:p>
          <a:p>
            <a:pPr algn="just"/>
            <a:r>
              <a:rPr lang="es-US" dirty="0">
                <a:effectLst/>
                <a:latin typeface="Helvetica" pitchFamily="2" charset="0"/>
              </a:rPr>
              <a:t>James </a:t>
            </a:r>
            <a:r>
              <a:rPr lang="es-US" dirty="0" err="1">
                <a:effectLst/>
                <a:latin typeface="Helvetica" pitchFamily="2" charset="0"/>
              </a:rPr>
              <a:t>Papandrea</a:t>
            </a:r>
            <a:r>
              <a:rPr lang="es-US" dirty="0">
                <a:effectLst/>
                <a:latin typeface="Helvetica" pitchFamily="2" charset="0"/>
              </a:rPr>
              <a:t> dice, sobre esto: “La unión de Jesús y el Cristo/ángel no es una unión de lo humano y lo divino ni es una encarnación; es principalmente un alojamiento y un empoderamiento de un mero humano, aunque sea temporalmente: desde la concepción hasta la crucifixión”.</a:t>
            </a:r>
          </a:p>
          <a:p>
            <a:pPr>
              <a:spcBef>
                <a:spcPts val="1350"/>
              </a:spcBef>
            </a:pPr>
            <a:r>
              <a:rPr lang="es-US" b="1" dirty="0">
                <a:effectLst/>
                <a:latin typeface="Times"/>
              </a:rPr>
              <a:t>La cristología en el </a:t>
            </a:r>
            <a:r>
              <a:rPr lang="es-US" b="1" i="1" dirty="0">
                <a:effectLst/>
                <a:latin typeface="Times"/>
              </a:rPr>
              <a:t>Pastor de Hermas</a:t>
            </a:r>
            <a:endParaRPr lang="es-US" dirty="0">
              <a:effectLst/>
              <a:latin typeface="Times"/>
            </a:endParaRPr>
          </a:p>
          <a:p>
            <a:pPr algn="just">
              <a:spcBef>
                <a:spcPts val="675"/>
              </a:spcBef>
            </a:pPr>
            <a:r>
              <a:rPr lang="es-US" dirty="0">
                <a:effectLst/>
                <a:latin typeface="Helvetica" pitchFamily="2" charset="0"/>
              </a:rPr>
              <a:t>Ciertos maestros gnósticos, como </a:t>
            </a:r>
            <a:r>
              <a:rPr lang="es-US" dirty="0" err="1">
                <a:effectLst/>
                <a:latin typeface="Helvetica" pitchFamily="2" charset="0"/>
              </a:rPr>
              <a:t>Cerinto</a:t>
            </a:r>
            <a:r>
              <a:rPr lang="es-US" dirty="0">
                <a:effectLst/>
                <a:latin typeface="Helvetica" pitchFamily="2" charset="0"/>
              </a:rPr>
              <a:t> y </a:t>
            </a:r>
            <a:r>
              <a:rPr lang="es-US" dirty="0" err="1">
                <a:effectLst/>
                <a:latin typeface="Helvetica" pitchFamily="2" charset="0"/>
              </a:rPr>
              <a:t>Carpócrates</a:t>
            </a:r>
            <a:r>
              <a:rPr lang="es-US" dirty="0">
                <a:effectLst/>
                <a:latin typeface="Helvetica" pitchFamily="2" charset="0"/>
              </a:rPr>
              <a:t>, enseñaban que un poder celestial entró en el hombre Jesús; mientras que los grupos cristianos judíos, como los ebionitas y tal vez otro llamado los </a:t>
            </a:r>
            <a:r>
              <a:rPr lang="es-US" dirty="0" err="1">
                <a:effectLst/>
                <a:latin typeface="Helvetica" pitchFamily="2" charset="0"/>
              </a:rPr>
              <a:t>elcesaítas</a:t>
            </a:r>
            <a:r>
              <a:rPr lang="es-US" dirty="0">
                <a:effectLst/>
                <a:latin typeface="Helvetica" pitchFamily="2" charset="0"/>
              </a:rPr>
              <a:t>, creían que fue un ángel el que entró en Jesús. Pero no sólo los gnósticos y las sectas judeocristianas coquetearon con esta idea.</a:t>
            </a:r>
          </a:p>
          <a:p>
            <a:pPr algn="just"/>
            <a:r>
              <a:rPr lang="es-US" dirty="0">
                <a:effectLst/>
                <a:latin typeface="Helvetica" pitchFamily="2" charset="0"/>
              </a:rPr>
              <a:t>En un documento llamado </a:t>
            </a:r>
            <a:r>
              <a:rPr lang="es-US" i="1" dirty="0">
                <a:effectLst/>
                <a:latin typeface="Helvetica" pitchFamily="2" charset="0"/>
              </a:rPr>
              <a:t>El pastor de Hermas</a:t>
            </a:r>
            <a:r>
              <a:rPr lang="es-US" dirty="0">
                <a:effectLst/>
                <a:latin typeface="Helvetica" pitchFamily="2" charset="0"/>
              </a:rPr>
              <a:t>, proveniente de Roma en los años 140, que es un documento muy popular entre los círculos cristianos ortodoxos—algunos querían incluirlo en el </a:t>
            </a:r>
            <a:r>
              <a:rPr lang="es-US" dirty="0" err="1">
                <a:effectLst/>
                <a:latin typeface="Helvetica" pitchFamily="2" charset="0"/>
              </a:rPr>
              <a:t>nt</a:t>
            </a:r>
            <a:r>
              <a:rPr lang="es-US" dirty="0">
                <a:effectLst/>
                <a:latin typeface="Helvetica" pitchFamily="2" charset="0"/>
              </a:rPr>
              <a:t>, de hecho—pero </a:t>
            </a:r>
            <a:r>
              <a:rPr lang="es-US" i="1" dirty="0">
                <a:effectLst/>
                <a:latin typeface="Helvetica" pitchFamily="2" charset="0"/>
              </a:rPr>
              <a:t>El pastor</a:t>
            </a:r>
            <a:r>
              <a:rPr lang="es-US" dirty="0">
                <a:effectLst/>
                <a:latin typeface="Helvetica" pitchFamily="2" charset="0"/>
              </a:rPr>
              <a:t> era muy incoherente en su cristología. </a:t>
            </a:r>
            <a:r>
              <a:rPr lang="es-US" i="1" dirty="0">
                <a:effectLst/>
                <a:latin typeface="Helvetica" pitchFamily="2" charset="0"/>
              </a:rPr>
              <a:t>El pastor</a:t>
            </a:r>
            <a:r>
              <a:rPr lang="es-US" dirty="0">
                <a:effectLst/>
                <a:latin typeface="Helvetica" pitchFamily="2" charset="0"/>
              </a:rPr>
              <a:t> tiene algo muy parecido a una cristología de ángeles en su narrativa sobre Jesús. Basándose en lo que dice </a:t>
            </a:r>
            <a:r>
              <a:rPr lang="es-US" i="1" dirty="0">
                <a:effectLst/>
                <a:latin typeface="Helvetica" pitchFamily="2" charset="0"/>
              </a:rPr>
              <a:t>El pastor</a:t>
            </a:r>
            <a:r>
              <a:rPr lang="es-US" dirty="0">
                <a:effectLst/>
                <a:latin typeface="Helvetica" pitchFamily="2" charset="0"/>
              </a:rPr>
              <a:t>, el Hijo de Dios se confunde con el Espíritu y se equipara de alguna manera con un arcángel como Miguel. En ese documento, Jesús, entonces, está en algún lugar entre una encarnación del Espíritu Santo y una </a:t>
            </a:r>
            <a:r>
              <a:rPr lang="es-US" dirty="0" err="1">
                <a:effectLst/>
                <a:latin typeface="Helvetica" pitchFamily="2" charset="0"/>
              </a:rPr>
              <a:t>antropofanía</a:t>
            </a:r>
            <a:r>
              <a:rPr lang="es-US" dirty="0">
                <a:effectLst/>
                <a:latin typeface="Helvetica" pitchFamily="2" charset="0"/>
              </a:rPr>
              <a:t> del arcángel Miguel.</a:t>
            </a:r>
          </a:p>
          <a:p>
            <a:pPr algn="just"/>
            <a:r>
              <a:rPr lang="es-US" dirty="0">
                <a:effectLst/>
                <a:latin typeface="Helvetica" pitchFamily="2" charset="0"/>
              </a:rPr>
              <a:t>De hecho, Tertuliano critica una cristología angélica que parece sacada directamente de la quinta parábola de </a:t>
            </a:r>
            <a:r>
              <a:rPr lang="es-US" i="1" dirty="0">
                <a:effectLst/>
                <a:latin typeface="Helvetica" pitchFamily="2" charset="0"/>
              </a:rPr>
              <a:t>El pastor</a:t>
            </a:r>
            <a:r>
              <a:rPr lang="es-US" dirty="0">
                <a:effectLst/>
                <a:latin typeface="Helvetica" pitchFamily="2" charset="0"/>
              </a:rPr>
              <a:t>. La mayor objeción de Tertuliano contra una cristología angélica es válida: Los ángeles no son salvadores, y la venida de Cristo no es la venida de un ángel en forma humana, sino la venida de Dios para salvar a su pueblo.</a:t>
            </a:r>
          </a:p>
          <a:p>
            <a:pPr>
              <a:spcBef>
                <a:spcPts val="1350"/>
              </a:spcBef>
            </a:pPr>
            <a:r>
              <a:rPr lang="es-US" b="1" dirty="0">
                <a:effectLst/>
                <a:latin typeface="Times"/>
              </a:rPr>
              <a:t>El Hijo preexistente y la encarnación</a:t>
            </a:r>
            <a:endParaRPr lang="es-US" dirty="0">
              <a:effectLst/>
              <a:latin typeface="Times"/>
            </a:endParaRPr>
          </a:p>
          <a:p>
            <a:pPr algn="just">
              <a:spcBef>
                <a:spcPts val="675"/>
              </a:spcBef>
            </a:pPr>
            <a:r>
              <a:rPr lang="es-US" dirty="0">
                <a:effectLst/>
                <a:latin typeface="Helvetica" pitchFamily="2" charset="0"/>
              </a:rPr>
              <a:t>Evidentemente, la cristología angélica tenía cierto atractivo, pero como todas las herejías, cayó en algún momento; carecía de coherencia, y creaba más problemas de los que resolvía, por lo que fue rechazada y tildada de herejía.</a:t>
            </a:r>
          </a:p>
          <a:p>
            <a:pPr algn="just"/>
            <a:r>
              <a:rPr lang="es-US" dirty="0">
                <a:effectLst/>
                <a:latin typeface="Helvetica" pitchFamily="2" charset="0"/>
              </a:rPr>
              <a:t>El testimonio de la Iglesia es que Jesús no es un ángel, sino el Hijo preexistente, el Verbo de Dios que se encarnó. Lo más importante es que el </a:t>
            </a:r>
            <a:r>
              <a:rPr lang="es-US" i="1" dirty="0">
                <a:effectLst/>
                <a:latin typeface="Helvetica" pitchFamily="2" charset="0"/>
              </a:rPr>
              <a:t>logos</a:t>
            </a:r>
            <a:r>
              <a:rPr lang="es-US" dirty="0">
                <a:effectLst/>
                <a:latin typeface="Helvetica" pitchFamily="2" charset="0"/>
              </a:rPr>
              <a:t> personal tomó carne impersonal. Sé que suena raro, así que, permítame explicarlo.</a:t>
            </a:r>
          </a:p>
          <a:p>
            <a:pPr algn="just"/>
            <a:r>
              <a:rPr lang="es-US" dirty="0">
                <a:effectLst/>
                <a:latin typeface="Helvetica" pitchFamily="2" charset="0"/>
              </a:rPr>
              <a:t>Una persona celestial y divina se unió a carne impersonal; es decir, el Hijo preexistente no entró en otra persona. Más bien, el Hijo entró en carne humana y Él fue la suma y única parte de su persona. Si puede entender esto, habrá entendido el punto principal. El Hijo, el Cristo, el </a:t>
            </a:r>
            <a:r>
              <a:rPr lang="es-US" i="1" dirty="0">
                <a:effectLst/>
                <a:latin typeface="Helvetica" pitchFamily="2" charset="0"/>
              </a:rPr>
              <a:t>logos</a:t>
            </a:r>
            <a:r>
              <a:rPr lang="es-US" dirty="0">
                <a:effectLst/>
                <a:latin typeface="Helvetica" pitchFamily="2" charset="0"/>
              </a:rPr>
              <a:t> era una persona; y entró en la humanidad; y personalizó la carne en la que se encarnó. Así que, podemos decir que “el Verbo se hizo carne”, no que el arcángel Miguel habitó en el hombre Jesús. Eso fue pesado, no obstante, piense en esas cosas.</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Eso es todo para algunas otras herejías. Ya hemos mirado algunas cosas. Hemos visto a los </a:t>
            </a:r>
            <a:r>
              <a:rPr lang="es-US" dirty="0" err="1">
                <a:effectLst/>
                <a:latin typeface="Helvetica" pitchFamily="2" charset="0"/>
              </a:rPr>
              <a:t>docetistas</a:t>
            </a:r>
            <a:r>
              <a:rPr lang="es-US" dirty="0">
                <a:effectLst/>
                <a:latin typeface="Helvetica" pitchFamily="2" charset="0"/>
              </a:rPr>
              <a:t>, a los ebionitas, el adopcionismo y la cristología angélica, pero todavía quedan algunas más, incluyendo algunas grandes y jugosas, como el gnosticismo y el arrianismo. Ni siquiera hemos conocido al más grande y al más malo todavía. Así que, manténgase en sintonía. Estamos a punto de llegar a la herejía más dura.</a:t>
            </a:r>
          </a:p>
          <a:p>
            <a:pPr algn="just">
              <a:spcBef>
                <a:spcPts val="675"/>
              </a:spcBef>
            </a:pPr>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83</a:t>
            </a:fld>
            <a:endParaRPr lang="es-US"/>
          </a:p>
        </p:txBody>
      </p:sp>
    </p:spTree>
    <p:extLst>
      <p:ext uri="{BB962C8B-B14F-4D97-AF65-F5344CB8AC3E}">
        <p14:creationId xmlns:p14="http://schemas.microsoft.com/office/powerpoint/2010/main" val="37776920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spcBef>
                <a:spcPts val="1350"/>
              </a:spcBef>
            </a:pPr>
            <a:r>
              <a:rPr lang="es-US" b="1" dirty="0">
                <a:effectLst/>
                <a:latin typeface="Times"/>
              </a:rPr>
              <a:t>El gnosticismo y el conocimiento</a:t>
            </a:r>
            <a:endParaRPr lang="es-US" dirty="0">
              <a:effectLst/>
              <a:latin typeface="Times"/>
            </a:endParaRPr>
          </a:p>
          <a:p>
            <a:pPr algn="just">
              <a:spcBef>
                <a:spcPts val="675"/>
              </a:spcBef>
            </a:pPr>
            <a:r>
              <a:rPr lang="es-US" dirty="0">
                <a:effectLst/>
                <a:latin typeface="Helvetica" pitchFamily="2" charset="0"/>
              </a:rPr>
              <a:t>Tengo que subrayar que el gnosticismo es una herejía de la que se habla mucho pero que rara vez se entiende. La gente llama gnóstico a todo tipo de cosas. Si algo es demasiado intelectual o esotérico, se le llama gnóstico. Si algún tipo de cristología es dócil, se le llama gnóstico. Por tanto, el nombre de gnosticismo se utiliza de muchas maneras, y no siempre con precisión.</a:t>
            </a:r>
          </a:p>
          <a:p>
            <a:pPr algn="just"/>
            <a:r>
              <a:rPr lang="es-US" dirty="0">
                <a:effectLst/>
                <a:latin typeface="Helvetica" pitchFamily="2" charset="0"/>
              </a:rPr>
              <a:t>Parte del problema es el propio nombre, la palabra gnosticismo viene del griego </a:t>
            </a:r>
            <a:r>
              <a:rPr lang="es-US" i="1" dirty="0" err="1">
                <a:effectLst/>
                <a:latin typeface="Helvetica" pitchFamily="2" charset="0"/>
              </a:rPr>
              <a:t>gnōsis</a:t>
            </a:r>
            <a:r>
              <a:rPr lang="es-US" dirty="0">
                <a:effectLst/>
                <a:latin typeface="Helvetica" pitchFamily="2" charset="0"/>
              </a:rPr>
              <a:t>, que significa “conocimiento”. Y los gnósticos hacían hincapié en tener el tipo de conocimiento adecuado: conocimiento sobre el origen de los humanos, conocimiento del teatro celestial y de los muchos seres y emanaciones divinas que lo habitaban, conocimiento de cómo los humanos pueden liberar su alma de la prisión del cuerpo. Y hay un pasaje de un gnóstico valentiniano llamado </a:t>
            </a:r>
            <a:r>
              <a:rPr lang="es-US" dirty="0" err="1">
                <a:effectLst/>
                <a:latin typeface="Helvetica" pitchFamily="2" charset="0"/>
              </a:rPr>
              <a:t>Teodoto</a:t>
            </a:r>
            <a:r>
              <a:rPr lang="es-US" dirty="0">
                <a:effectLst/>
                <a:latin typeface="Helvetica" pitchFamily="2" charset="0"/>
              </a:rPr>
              <a:t>, diferente de otro </a:t>
            </a:r>
            <a:r>
              <a:rPr lang="es-US" dirty="0" err="1">
                <a:effectLst/>
                <a:latin typeface="Helvetica" pitchFamily="2" charset="0"/>
              </a:rPr>
              <a:t>Teódoto</a:t>
            </a:r>
            <a:r>
              <a:rPr lang="es-US" dirty="0">
                <a:effectLst/>
                <a:latin typeface="Helvetica" pitchFamily="2" charset="0"/>
              </a:rPr>
              <a:t> que vimos antes. Y este </a:t>
            </a:r>
            <a:r>
              <a:rPr lang="es-US" dirty="0" err="1">
                <a:effectLst/>
                <a:latin typeface="Helvetica" pitchFamily="2" charset="0"/>
              </a:rPr>
              <a:t>Teodoto</a:t>
            </a:r>
            <a:r>
              <a:rPr lang="es-US" dirty="0">
                <a:effectLst/>
                <a:latin typeface="Helvetica" pitchFamily="2" charset="0"/>
              </a:rPr>
              <a:t> lo puso así: Dijo: “No es sólo el bautismo lo que libera, sino también el conocimiento (</a:t>
            </a:r>
            <a:r>
              <a:rPr lang="es-US" i="1" dirty="0" err="1">
                <a:effectLst/>
                <a:latin typeface="Helvetica" pitchFamily="2" charset="0"/>
              </a:rPr>
              <a:t>gnōsis</a:t>
            </a:r>
            <a:r>
              <a:rPr lang="es-US" dirty="0">
                <a:effectLst/>
                <a:latin typeface="Helvetica" pitchFamily="2" charset="0"/>
              </a:rPr>
              <a:t>) de quiénes éramos; en qué nos hemos convertido; dónde estábamos, o en qué hemos caído; hacia dónde nos apresuramos; [y] de qué hemos sido redimidos, qué es el nacimiento; [y] qué es el renacimiento”.</a:t>
            </a:r>
          </a:p>
          <a:p>
            <a:pPr algn="just"/>
            <a:r>
              <a:rPr lang="es-US" dirty="0">
                <a:effectLst/>
                <a:latin typeface="Helvetica" pitchFamily="2" charset="0"/>
              </a:rPr>
              <a:t>Hay un gran énfasis en descubrir el conocimiento o la </a:t>
            </a:r>
            <a:r>
              <a:rPr lang="es-US" i="1" dirty="0" err="1">
                <a:effectLst/>
                <a:latin typeface="Helvetica" pitchFamily="2" charset="0"/>
              </a:rPr>
              <a:t>gnōsis</a:t>
            </a:r>
            <a:r>
              <a:rPr lang="es-US" dirty="0">
                <a:effectLst/>
                <a:latin typeface="Helvetica" pitchFamily="2" charset="0"/>
              </a:rPr>
              <a:t> de sus verdaderos orígenes que le ayuda a escapar de este mundo material y a volver a la nave madre de su alma.</a:t>
            </a:r>
          </a:p>
          <a:p>
            <a:pPr algn="just"/>
            <a:r>
              <a:rPr lang="es-US" dirty="0">
                <a:effectLst/>
                <a:latin typeface="Helvetica" pitchFamily="2" charset="0"/>
              </a:rPr>
              <a:t>A pesar de ese énfasis en el conocimiento, no creo que adquirir conocimiento sea realmente la esencia o el rasgo distintivo del gnosticismo, porque muchas religiones, especialmente las monoteístas, enfatizan un elemento cognitivo de fe o cosas que necesita saber y creer. Sí, los gnósticos se especializaban en tener el tipo correcto de conocimiento, pero no creo que adquirir conocimiento cósmico fuera su centro de gravedad, si entiende lo que quiero decir.</a:t>
            </a:r>
          </a:p>
          <a:p>
            <a:pPr>
              <a:spcBef>
                <a:spcPts val="1350"/>
              </a:spcBef>
            </a:pPr>
            <a:r>
              <a:rPr lang="es-US" b="1" dirty="0">
                <a:effectLst/>
                <a:latin typeface="Times"/>
              </a:rPr>
              <a:t>Dioses, diosas y el demiurgo</a:t>
            </a:r>
            <a:endParaRPr lang="es-US" dirty="0">
              <a:effectLst/>
              <a:latin typeface="Times"/>
            </a:endParaRPr>
          </a:p>
          <a:p>
            <a:pPr algn="just">
              <a:spcBef>
                <a:spcPts val="675"/>
              </a:spcBef>
            </a:pPr>
            <a:r>
              <a:rPr lang="es-US" dirty="0">
                <a:effectLst/>
                <a:latin typeface="Helvetica" pitchFamily="2" charset="0"/>
              </a:rPr>
              <a:t>Para los adeptos al gnosticismo, existe, básicamente, como dice David </a:t>
            </a:r>
            <a:r>
              <a:rPr lang="es-US" dirty="0" err="1">
                <a:effectLst/>
                <a:latin typeface="Helvetica" pitchFamily="2" charset="0"/>
              </a:rPr>
              <a:t>Wilhite</a:t>
            </a:r>
            <a:r>
              <a:rPr lang="es-US" dirty="0">
                <a:effectLst/>
                <a:latin typeface="Helvetica" pitchFamily="2" charset="0"/>
              </a:rPr>
              <a:t>, “una máquina de burbujas cósmicas” que produce estas emanaciones de seres divinos, que a su vez procrean y producen dioses y diosas menores, hasta alcanzar una plenitud; esa plenitud se llama el </a:t>
            </a:r>
            <a:r>
              <a:rPr lang="es-US" i="1" dirty="0" err="1">
                <a:effectLst/>
                <a:latin typeface="Helvetica" pitchFamily="2" charset="0"/>
              </a:rPr>
              <a:t>plērōma</a:t>
            </a:r>
            <a:r>
              <a:rPr lang="es-US" dirty="0">
                <a:effectLst/>
                <a:latin typeface="Helvetica" pitchFamily="2" charset="0"/>
              </a:rPr>
              <a:t>. Una de estas diosas menores, Sofía, procreó [sin] su consorte masculino y dio a luz a una deidad malformada, lo que provocó que Sofía y su descendencia fueran expulsadas de la plenitud, expulsadas del </a:t>
            </a:r>
            <a:r>
              <a:rPr lang="es-US" i="1" dirty="0" err="1">
                <a:effectLst/>
                <a:latin typeface="Helvetica" pitchFamily="2" charset="0"/>
              </a:rPr>
              <a:t>plērōma</a:t>
            </a:r>
            <a:r>
              <a:rPr lang="es-US" dirty="0">
                <a:effectLst/>
                <a:latin typeface="Helvetica" pitchFamily="2" charset="0"/>
              </a:rPr>
              <a:t>. Sofía se arrepintió y fue devuelta a la plenitud (al </a:t>
            </a:r>
            <a:r>
              <a:rPr lang="es-US" i="1" dirty="0" err="1">
                <a:effectLst/>
                <a:latin typeface="Helvetica" pitchFamily="2" charset="0"/>
              </a:rPr>
              <a:t>plērōma</a:t>
            </a:r>
            <a:r>
              <a:rPr lang="es-US" dirty="0">
                <a:effectLst/>
                <a:latin typeface="Helvetica" pitchFamily="2" charset="0"/>
              </a:rPr>
              <a:t>), pero a su vástago no se le permitió regresar. De hecho, se volvió engreído y arrogante y se llamó a sí mismo “el Dios Altísimo” y procedió a crear el mundo material con la ayuda de seres espirituales menores como los ángeles. Y, a este vástago de Sofía, esta deidad menor, se le llama el demiurgo o el artesano. Y en algunas narraciones se le da el nombre de </a:t>
            </a:r>
            <a:r>
              <a:rPr lang="es-US" dirty="0" err="1">
                <a:effectLst/>
                <a:latin typeface="Helvetica" pitchFamily="2" charset="0"/>
              </a:rPr>
              <a:t>Yaldabaoth</a:t>
            </a:r>
            <a:r>
              <a:rPr lang="es-US" dirty="0">
                <a:effectLst/>
                <a:latin typeface="Helvetica" pitchFamily="2" charset="0"/>
              </a:rPr>
              <a:t>, que es el Dios del at. Se le presenta como un dios menor e inferior que hizo el mundo. En la mitología gnóstica, el demiurgo se cree el único dios, pero es, en realidad, arrogante, malévolo y un poder esclavizador.</a:t>
            </a:r>
          </a:p>
          <a:p>
            <a:pPr>
              <a:spcBef>
                <a:spcPts val="1350"/>
              </a:spcBef>
            </a:pPr>
            <a:r>
              <a:rPr lang="es-US" b="1" dirty="0">
                <a:effectLst/>
                <a:latin typeface="Times"/>
              </a:rPr>
              <a:t>Creacionismo demiúrgico</a:t>
            </a:r>
            <a:endParaRPr lang="es-US" dirty="0">
              <a:effectLst/>
              <a:latin typeface="Times"/>
            </a:endParaRPr>
          </a:p>
          <a:p>
            <a:pPr algn="just">
              <a:spcBef>
                <a:spcPts val="675"/>
              </a:spcBef>
            </a:pPr>
            <a:r>
              <a:rPr lang="es-US" dirty="0">
                <a:effectLst/>
                <a:latin typeface="Helvetica" pitchFamily="2" charset="0"/>
              </a:rPr>
              <a:t>Teniendo en cuenta esa narrativa (que tiene múltiples variaciones, debo añadir), Michael Williams sostiene que el rasgo distintivo del gnosticismo es—y recuerde esto—el creacionismo demiúrgico. Permítame repetirlo: creacionismo demiúrgico. Básicamente, esa es la visión de que un dios menor y, a veces, incluso, malvado hizo el mundo material—un dios llamado demiurgo—y la salvación viene de otro Dios, como el Padre y su Hijo, que nos salvan del demiurgo. Para decirlo de forma más sencilla, el gnosticismo ve una diferencia entre el Dios de la creación y el Dios de la redención. El Dios del </a:t>
            </a:r>
            <a:r>
              <a:rPr lang="es-US" dirty="0" err="1">
                <a:effectLst/>
                <a:latin typeface="Helvetica" pitchFamily="2" charset="0"/>
              </a:rPr>
              <a:t>nt</a:t>
            </a:r>
            <a:r>
              <a:rPr lang="es-US" dirty="0">
                <a:effectLst/>
                <a:latin typeface="Helvetica" pitchFamily="2" charset="0"/>
              </a:rPr>
              <a:t> nos salva del Dios del at.</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84</a:t>
            </a:fld>
            <a:endParaRPr lang="es-US"/>
          </a:p>
        </p:txBody>
      </p:sp>
    </p:spTree>
    <p:extLst>
      <p:ext uri="{BB962C8B-B14F-4D97-AF65-F5344CB8AC3E}">
        <p14:creationId xmlns:p14="http://schemas.microsoft.com/office/powerpoint/2010/main" val="18223939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Primero, el mundo no fue creado por el Dios supremo, sino por una deidad de segunda categoría (el demiurgo), que—por ser débil, malvado o corrupto—formó un mundo caído y pervertido.</a:t>
            </a:r>
          </a:p>
          <a:p>
            <a:pPr algn="just"/>
            <a:r>
              <a:rPr lang="es-US" dirty="0">
                <a:effectLst/>
                <a:latin typeface="Helvetica" pitchFamily="2" charset="0"/>
              </a:rPr>
              <a:t>En segundo lugar, es necesario, por lo tanto, escapar de esta prisión terrenal y corporal y hacer que la propia divinidad interior vuelva a la fuente original en el reino celestial.</a:t>
            </a:r>
          </a:p>
          <a:p>
            <a:pPr algn="just"/>
            <a:r>
              <a:rPr lang="es-US" dirty="0">
                <a:effectLst/>
                <a:latin typeface="Helvetica" pitchFamily="2" charset="0"/>
              </a:rPr>
              <a:t>En tercer lugar, la salvación se consigue a través de un conocimiento especial, una visión que sólo tiene la élite espiritual, los favorecidos por la deidad suprema.</a:t>
            </a:r>
          </a:p>
          <a:p>
            <a:pPr algn="just"/>
            <a:r>
              <a:rPr lang="es-US" dirty="0">
                <a:effectLst/>
                <a:latin typeface="Helvetica" pitchFamily="2" charset="0"/>
              </a:rPr>
              <a:t>Así que, ahí lo tiene: El demiurgo, un mundo corrompido por la materia, la salvación a través de un conocimiento especial.</a:t>
            </a:r>
          </a:p>
          <a:p>
            <a:pPr>
              <a:spcBef>
                <a:spcPts val="1350"/>
              </a:spcBef>
            </a:pPr>
            <a:r>
              <a:rPr lang="es-US" b="1" dirty="0">
                <a:effectLst/>
                <a:latin typeface="Times"/>
              </a:rPr>
              <a:t>Diversidad de creencias dentro del gnosticismo</a:t>
            </a:r>
            <a:endParaRPr lang="es-US" dirty="0">
              <a:effectLst/>
              <a:latin typeface="Times"/>
            </a:endParaRPr>
          </a:p>
          <a:p>
            <a:pPr algn="just">
              <a:spcBef>
                <a:spcPts val="675"/>
              </a:spcBef>
            </a:pPr>
            <a:r>
              <a:rPr lang="es-US" dirty="0">
                <a:effectLst/>
                <a:latin typeface="Helvetica" pitchFamily="2" charset="0"/>
              </a:rPr>
              <a:t>Una vez más, permítame subrayar que había variaciones sobre el tema. Como es lógico, los gnósticos eran muy diversos. Los muchos grupos gnósticos se diferenciaban entre sí–había valentinianos, </a:t>
            </a:r>
            <a:r>
              <a:rPr lang="es-US" dirty="0" err="1">
                <a:effectLst/>
                <a:latin typeface="Helvetica" pitchFamily="2" charset="0"/>
              </a:rPr>
              <a:t>setianos</a:t>
            </a:r>
            <a:r>
              <a:rPr lang="es-US" dirty="0">
                <a:effectLst/>
                <a:latin typeface="Helvetica" pitchFamily="2" charset="0"/>
              </a:rPr>
              <a:t>, </a:t>
            </a:r>
            <a:r>
              <a:rPr lang="es-US" dirty="0" err="1">
                <a:effectLst/>
                <a:latin typeface="Helvetica" pitchFamily="2" charset="0"/>
              </a:rPr>
              <a:t>carpocracianos</a:t>
            </a:r>
            <a:r>
              <a:rPr lang="es-US" dirty="0">
                <a:effectLst/>
                <a:latin typeface="Helvetica" pitchFamily="2" charset="0"/>
              </a:rPr>
              <a:t>—y muchos, incluso, diferían dentro de sí mismos, como la escuela valentiniana. Muchos produjeron su propia literatura, escribieron sus propios evangelios, otros escritos apócrifos, cartas de tratados y textos. Ocasionalmente, existían dentro de las iglesias ortodoxas, como un subgrupo, mientras que otras creaban sus propias iglesias al margen. Demostraron ser una amenaza en el siglo II, y fueron una verdadera amenaza para el alma de la iglesia emergente.</a:t>
            </a:r>
          </a:p>
          <a:p>
            <a:pPr>
              <a:spcBef>
                <a:spcPts val="1350"/>
              </a:spcBef>
            </a:pPr>
            <a:r>
              <a:rPr lang="es-US" b="1" dirty="0">
                <a:effectLst/>
                <a:latin typeface="Times"/>
              </a:rPr>
              <a:t>Transformando el cristianismo en una religión pagana</a:t>
            </a:r>
            <a:endParaRPr lang="es-US" dirty="0">
              <a:effectLst/>
              <a:latin typeface="Times"/>
            </a:endParaRPr>
          </a:p>
          <a:p>
            <a:pPr algn="just">
              <a:spcBef>
                <a:spcPts val="675"/>
              </a:spcBef>
            </a:pPr>
            <a:r>
              <a:rPr lang="es-US" dirty="0">
                <a:effectLst/>
                <a:latin typeface="Helvetica" pitchFamily="2" charset="0"/>
              </a:rPr>
              <a:t>En mi opinión, los gnósticos fueron los primeros liberales. Trataban de hacer que el cristianismo fuera más aceptable para la cultura grecorromana, transformando básicamente el cristianismo en una religión pagana. Rechazaron muchos de los elementos judíos que todavía estaban en el cristianismo, absorbieron la visión del mundo y las narrativas de la filosofía platónica, pero todavía conservaron un lugar para Jesús como un otorgador de la iluminación espiritual. Y ganó no pocos seguidores en algunos lugares, por lo que muchos de los padres de la Iglesia realmente se esforzaron por tratar de refutarlo.</a:t>
            </a:r>
          </a:p>
          <a:p>
            <a:pPr algn="just">
              <a:spcBef>
                <a:spcPts val="675"/>
              </a:spcBef>
            </a:pPr>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85</a:t>
            </a:fld>
            <a:endParaRPr lang="es-US"/>
          </a:p>
        </p:txBody>
      </p:sp>
    </p:spTree>
    <p:extLst>
      <p:ext uri="{BB962C8B-B14F-4D97-AF65-F5344CB8AC3E}">
        <p14:creationId xmlns:p14="http://schemas.microsoft.com/office/powerpoint/2010/main" val="12275411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spcBef>
                <a:spcPts val="675"/>
              </a:spcBef>
            </a:pPr>
            <a:r>
              <a:rPr lang="es-US" dirty="0">
                <a:effectLst/>
                <a:latin typeface="Helvetica" pitchFamily="2" charset="0"/>
              </a:rPr>
              <a:t>Otros dijeron que derivó del judaísmo como resultado de las revueltas fallidas del 70 y 132–35 d.C., donde algunos judíos tuvieron que re imaginar a Dios y el universo y muchos de esos eventos </a:t>
            </a:r>
            <a:r>
              <a:rPr lang="es-US" dirty="0" err="1">
                <a:effectLst/>
                <a:latin typeface="Helvetica" pitchFamily="2" charset="0"/>
              </a:rPr>
              <a:t>cataclísmicos</a:t>
            </a:r>
            <a:r>
              <a:rPr lang="es-US" dirty="0">
                <a:effectLst/>
                <a:latin typeface="Helvetica" pitchFamily="2" charset="0"/>
              </a:rPr>
              <a:t> y desastres. Otros piensan que es una herejía exclusivamente cristiana, resultado del prolongado encuentro de la Iglesia con la filosofía griega.</a:t>
            </a:r>
          </a:p>
          <a:p>
            <a:pPr algn="just"/>
            <a:r>
              <a:rPr lang="es-US" dirty="0">
                <a:effectLst/>
                <a:latin typeface="Helvetica" pitchFamily="2" charset="0"/>
              </a:rPr>
              <a:t>Mi corazonada—y no es más que eso, tengo que confesarlo—es que el gnosticismo surgió de un contexto judío, en el que, ante los desastres nacionales de la primera y segunda revueltas contra Roma, algunos judíos empezaron a intentar reconstruir su idea de Dios. Se les ocurrió una teodicea—es decir, una explicación—de por qué Dios permitía que se produjera tal sufrimiento y caos. Su respuesta fue que había un dios diferente. El mal viene del dios malo y no del dios bueno. Dijeron que debía haber, por ejemplo, dos o más deidades. Entonces, basándose en la filosofía platónica, afirmaban que la razón por la que el mundo estaba tan lleno de tanta miseria y caos era porque era el demiurgo malvado—este Dios menor—el que había hecho el mundo; y que habría otro Dios, un Dios bueno, que los salvaría de él. Creo que esto resultaba atractivo para los cristianos judíos de Siria oriental y, tal vez, incluso, de Egipto, que habían huido de Judea después de muchas de estas revueltas y desastres nacionales, y estaban maduros y preparados para reconstruir o reconectar completamente su idea de Dios.</a:t>
            </a:r>
          </a:p>
          <a:p>
            <a:pPr>
              <a:spcBef>
                <a:spcPts val="1350"/>
              </a:spcBef>
            </a:pPr>
            <a:r>
              <a:rPr lang="es-US" b="1" dirty="0">
                <a:effectLst/>
                <a:latin typeface="Times"/>
              </a:rPr>
              <a:t>El Evangelio de Tomás es un marco gnóstico</a:t>
            </a:r>
            <a:endParaRPr lang="es-US" dirty="0">
              <a:effectLst/>
              <a:latin typeface="Times"/>
            </a:endParaRPr>
          </a:p>
          <a:p>
            <a:pPr algn="just">
              <a:spcBef>
                <a:spcPts val="675"/>
              </a:spcBef>
            </a:pPr>
            <a:r>
              <a:rPr lang="es-US" dirty="0">
                <a:effectLst/>
                <a:latin typeface="Helvetica" pitchFamily="2" charset="0"/>
              </a:rPr>
              <a:t>Un documento como el Evangelio de Tomás, aunque no es estrictamente gnóstico—no tiene un creacionismo demiúrgico–, es ciertamente conducente a un marco gnóstico, ya que presenta a Jesús como el impartidor de la sabiduría esotérica reservada a una élite reducida, que se centra en el liderazgo de Santiago y el supuesto testimonio de Tomás. Por lo tanto, el Evangelio de Tomás parece una forma de cristianismo judío que se ha vuelto de carácter esotérico y se dirige en una dirección gnóstica. Eso se confirma en parte por el testimonio del padre de la iglesia del siglo II, Hegesipo, un probable converso judío, que traza los orígenes de la herejía en el cruce de líderes eclesiásticos descontentos y algunos grupos de refugiados judíos. Sugiere que el gnosticismo se desarrolló bajo la influencia del judaísmo helenístico.</a:t>
            </a:r>
          </a:p>
          <a:p>
            <a:pPr>
              <a:spcBef>
                <a:spcPts val="1350"/>
              </a:spcBef>
            </a:pPr>
            <a:r>
              <a:rPr lang="es-US" b="1" dirty="0">
                <a:effectLst/>
                <a:latin typeface="Times"/>
              </a:rPr>
              <a:t>La herejía se creó desde dentro de la Iglesia</a:t>
            </a:r>
            <a:endParaRPr lang="es-US" dirty="0">
              <a:effectLst/>
              <a:latin typeface="Times"/>
            </a:endParaRPr>
          </a:p>
          <a:p>
            <a:pPr algn="just">
              <a:spcBef>
                <a:spcPts val="675"/>
              </a:spcBef>
            </a:pPr>
            <a:r>
              <a:rPr lang="es-US" dirty="0">
                <a:effectLst/>
                <a:latin typeface="Helvetica" pitchFamily="2" charset="0"/>
              </a:rPr>
              <a:t>Uno de los problemas del gnosticismo—porque fue un problema—es que surgió como un movimiento interno dentro de las iglesias ortodoxas. Bart </a:t>
            </a:r>
            <a:r>
              <a:rPr lang="es-US" dirty="0" err="1">
                <a:effectLst/>
                <a:latin typeface="Helvetica" pitchFamily="2" charset="0"/>
              </a:rPr>
              <a:t>Ehrman</a:t>
            </a:r>
            <a:r>
              <a:rPr lang="es-US" dirty="0">
                <a:effectLst/>
                <a:latin typeface="Helvetica" pitchFamily="2" charset="0"/>
              </a:rPr>
              <a:t> lo expresa así: Dice: “Una de las características sorprendentes del gnosticismo cristiano es que parece haber operado principalmente desde dentro de las iglesias cristianas existentes, [que los gnósticos han operado principalmente desde dentro de las iglesias cristianas existentes], que los gnósticos se consideraban a sí mismos como la élite espiritual de estas iglesias, que podían confesar los credos de otros cristianos, leer las Escrituras de otros cristianos, participar en el bautismo y la eucaristía con otros cristianos, pero que [también] creían que tenían una comprensión más profunda, más espiritual y secreta de estos credos, Escrituras y sacramentos”.</a:t>
            </a:r>
          </a:p>
          <a:p>
            <a:pPr algn="just"/>
            <a:r>
              <a:rPr lang="es-US" dirty="0">
                <a:effectLst/>
                <a:latin typeface="Helvetica" pitchFamily="2" charset="0"/>
              </a:rPr>
              <a:t>Por lo tanto, el gnosticismo no se trataba sólo de herejes que entraban en la iglesia, era más bien gente de la iglesia que casaba la filosofía platónica con su fe, creando una herejía desde dentro de la iglesia.</a:t>
            </a:r>
          </a:p>
          <a:p>
            <a:pPr>
              <a:spcBef>
                <a:spcPts val="1350"/>
              </a:spcBef>
            </a:pPr>
            <a:r>
              <a:rPr lang="es-US" b="1" dirty="0">
                <a:effectLst/>
                <a:latin typeface="Times"/>
              </a:rPr>
              <a:t>Creencias elitistas y misóginas</a:t>
            </a:r>
            <a:endParaRPr lang="es-US" dirty="0">
              <a:effectLst/>
              <a:latin typeface="Times"/>
            </a:endParaRPr>
          </a:p>
          <a:p>
            <a:pPr algn="just">
              <a:spcBef>
                <a:spcPts val="675"/>
              </a:spcBef>
            </a:pPr>
            <a:r>
              <a:rPr lang="es-US" dirty="0">
                <a:effectLst/>
                <a:latin typeface="Helvetica" pitchFamily="2" charset="0"/>
              </a:rPr>
              <a:t>Tengo que confesar que encuentro desconcertante, personalmente, que muchos estudiosos de hoy en día piensan que el gnosticismo es una religión más inclusiva, espiritualmente vibrante y auto realizadora del descubrimiento personal. Les gusta más que el cristianismo ortodoxo con sus dogmas y sus reglas. Para estos “gnósticos de la élite”, como los llama </a:t>
            </a:r>
            <a:r>
              <a:rPr lang="es-US" dirty="0" err="1">
                <a:effectLst/>
                <a:latin typeface="Helvetica" pitchFamily="2" charset="0"/>
              </a:rPr>
              <a:t>Rodney</a:t>
            </a:r>
            <a:r>
              <a:rPr lang="es-US" dirty="0">
                <a:effectLst/>
                <a:latin typeface="Helvetica" pitchFamily="2" charset="0"/>
              </a:rPr>
              <a:t> Stark, los gnósticos no eran realmente heréticos, simplemente seguían su propia corriente fresca de espiritualidad y religión.</a:t>
            </a:r>
          </a:p>
          <a:p>
            <a:pPr algn="just"/>
            <a:r>
              <a:rPr lang="es-US" dirty="0">
                <a:effectLst/>
                <a:latin typeface="Helvetica" pitchFamily="2" charset="0"/>
              </a:rPr>
              <a:t>Sin embargo, la idea de un gnosticismo cálido y difuso y una ortodoxia rancia y asfixiante son puras patrañas. El problema es que los gnósticos y su literatura eran elitistas, misóginos y, a menudo, despreciaban el cuerpo físico. Poseían puntos de vista idiosincrásicos, a menudo interpretaciones escabrosas de los textos. Con frecuencia eran pretendientes ambiciosos, que encontraban la vocación de su vida en la disidencia. Independientemente de lo que se pueda decir de ellos, eran definitivamente herejes.</a:t>
            </a:r>
          </a:p>
          <a:p>
            <a:pPr algn="just"/>
            <a:r>
              <a:rPr lang="es-US" dirty="0">
                <a:effectLst/>
                <a:latin typeface="Helvetica" pitchFamily="2" charset="0"/>
              </a:rPr>
              <a:t>Me gusta cómo lo expresa N. T. Wright. Esto es lo que dice sobre los gnósticos: “Representan […] una forma de espiritualidad que, aunque sigue reclamando el nombre de Jesús, ha dejado atrás las mismas cosas que hicieron a Jesús quien era, y que hicieron a los primeros cristianos lo que eran”.</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Por tanto, no lamento el hecho de que la iglesia los haya expulsado de la jugada como si fuera un programa de telerrealidad. Los gnósticos hicieron por el reino de Dios lo que Donald Trump hizo por el feminismo.</a:t>
            </a:r>
          </a:p>
          <a:p>
            <a:pPr algn="just"/>
            <a:r>
              <a:rPr lang="es-US" dirty="0">
                <a:effectLst/>
                <a:latin typeface="Helvetica" pitchFamily="2" charset="0"/>
              </a:rPr>
              <a:t>A continuación, vamos a cubrir algunos de los primeros maestros gnósticos, comenzando con Simón el Mago, luego veremos a otros como Saturnino y </a:t>
            </a:r>
            <a:r>
              <a:rPr lang="es-US" dirty="0" err="1">
                <a:effectLst/>
                <a:latin typeface="Helvetica" pitchFamily="2" charset="0"/>
              </a:rPr>
              <a:t>Basílides</a:t>
            </a:r>
            <a:r>
              <a:rPr lang="es-US" dirty="0">
                <a:effectLst/>
                <a:latin typeface="Helvetica" pitchFamily="2" charset="0"/>
              </a:rPr>
              <a:t>, Menandro y Marción, Valentín y </a:t>
            </a:r>
            <a:r>
              <a:rPr lang="es-US" dirty="0" err="1">
                <a:effectLst/>
                <a:latin typeface="Helvetica" pitchFamily="2" charset="0"/>
              </a:rPr>
              <a:t>Cerinto</a:t>
            </a:r>
            <a:r>
              <a:rPr lang="es-US" dirty="0">
                <a:effectLst/>
                <a:latin typeface="Helvetica" pitchFamily="2" charset="0"/>
              </a:rPr>
              <a:t>, y finalmente, veremos algunos escritos gnósticos. Todo eso está por venir.</a:t>
            </a:r>
          </a:p>
          <a:p>
            <a:pPr algn="just"/>
            <a:r>
              <a:rPr lang="es-US" dirty="0">
                <a:effectLst/>
                <a:latin typeface="Helvetica" pitchFamily="2" charset="0"/>
              </a:rPr>
              <a:t>Algunas lecturas adicionales para ayudarle con eso serían, por ejemplo, un buen diccionario de historia de la Iglesia. Por otra parte, recomiendo con entusiasmo el libro de </a:t>
            </a:r>
            <a:r>
              <a:rPr lang="es-US" dirty="0" err="1">
                <a:effectLst/>
                <a:latin typeface="Helvetica" pitchFamily="2" charset="0"/>
              </a:rPr>
              <a:t>Simon</a:t>
            </a:r>
            <a:r>
              <a:rPr lang="es-US" dirty="0">
                <a:effectLst/>
                <a:latin typeface="Helvetica" pitchFamily="2" charset="0"/>
              </a:rPr>
              <a:t> </a:t>
            </a:r>
            <a:r>
              <a:rPr lang="es-US" dirty="0" err="1">
                <a:effectLst/>
                <a:latin typeface="Helvetica" pitchFamily="2" charset="0"/>
              </a:rPr>
              <a:t>Gathercole</a:t>
            </a:r>
            <a:r>
              <a:rPr lang="es-US" dirty="0">
                <a:effectLst/>
                <a:latin typeface="Helvetica" pitchFamily="2" charset="0"/>
              </a:rPr>
              <a:t>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Gospel</a:t>
            </a:r>
            <a:r>
              <a:rPr lang="es-US" i="1" dirty="0">
                <a:effectLst/>
                <a:latin typeface="Helvetica" pitchFamily="2" charset="0"/>
              </a:rPr>
              <a:t> </a:t>
            </a:r>
            <a:r>
              <a:rPr lang="es-US" i="1" dirty="0" err="1">
                <a:effectLst/>
                <a:latin typeface="Helvetica" pitchFamily="2" charset="0"/>
              </a:rPr>
              <a:t>of</a:t>
            </a:r>
            <a:r>
              <a:rPr lang="es-US" i="1" dirty="0">
                <a:effectLst/>
                <a:latin typeface="Helvetica" pitchFamily="2" charset="0"/>
              </a:rPr>
              <a:t> Judas</a:t>
            </a:r>
            <a:r>
              <a:rPr lang="es-US" dirty="0">
                <a:effectLst/>
                <a:latin typeface="Helvetica" pitchFamily="2" charset="0"/>
              </a:rPr>
              <a:t> (El Evangelio de Judas). Es una gran introducción al gnosticismo y también al Evangelio de Judas. El libro </a:t>
            </a:r>
            <a:r>
              <a:rPr lang="es-US" i="1" dirty="0" err="1">
                <a:effectLst/>
                <a:latin typeface="Helvetica" pitchFamily="2" charset="0"/>
              </a:rPr>
              <a:t>Lost</a:t>
            </a:r>
            <a:r>
              <a:rPr lang="es-US" i="1" dirty="0">
                <a:effectLst/>
                <a:latin typeface="Helvetica" pitchFamily="2" charset="0"/>
              </a:rPr>
              <a:t> </a:t>
            </a:r>
            <a:r>
              <a:rPr lang="es-US" i="1" dirty="0" err="1">
                <a:effectLst/>
                <a:latin typeface="Helvetica" pitchFamily="2" charset="0"/>
              </a:rPr>
              <a:t>Christianities</a:t>
            </a:r>
            <a:r>
              <a:rPr lang="es-US" dirty="0">
                <a:effectLst/>
                <a:latin typeface="Helvetica" pitchFamily="2" charset="0"/>
              </a:rPr>
              <a:t> (Cristianismos perdidos) de Bart </a:t>
            </a:r>
            <a:r>
              <a:rPr lang="es-US" dirty="0" err="1">
                <a:effectLst/>
                <a:latin typeface="Helvetica" pitchFamily="2" charset="0"/>
              </a:rPr>
              <a:t>Ehrman</a:t>
            </a:r>
            <a:r>
              <a:rPr lang="es-US" dirty="0">
                <a:effectLst/>
                <a:latin typeface="Helvetica" pitchFamily="2" charset="0"/>
              </a:rPr>
              <a:t>: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Battles</a:t>
            </a:r>
            <a:r>
              <a:rPr lang="es-US" i="1" dirty="0">
                <a:effectLst/>
                <a:latin typeface="Helvetica" pitchFamily="2" charset="0"/>
              </a:rPr>
              <a:t> </a:t>
            </a:r>
            <a:r>
              <a:rPr lang="es-US" i="1" dirty="0" err="1">
                <a:effectLst/>
                <a:latin typeface="Helvetica" pitchFamily="2" charset="0"/>
              </a:rPr>
              <a:t>for</a:t>
            </a:r>
            <a:r>
              <a:rPr lang="es-US" i="1" dirty="0">
                <a:effectLst/>
                <a:latin typeface="Helvetica" pitchFamily="2" charset="0"/>
              </a:rPr>
              <a:t> </a:t>
            </a:r>
            <a:r>
              <a:rPr lang="es-US" i="1" dirty="0" err="1">
                <a:effectLst/>
                <a:latin typeface="Helvetica" pitchFamily="2" charset="0"/>
              </a:rPr>
              <a:t>Scripture</a:t>
            </a:r>
            <a:r>
              <a:rPr lang="es-US" i="1" dirty="0">
                <a:effectLst/>
                <a:latin typeface="Helvetica" pitchFamily="2" charset="0"/>
              </a:rPr>
              <a:t> and </a:t>
            </a:r>
            <a:r>
              <a:rPr lang="es-US" i="1" dirty="0" err="1">
                <a:effectLst/>
                <a:latin typeface="Helvetica" pitchFamily="2" charset="0"/>
              </a:rPr>
              <a:t>the</a:t>
            </a:r>
            <a:r>
              <a:rPr lang="es-US" i="1" dirty="0">
                <a:effectLst/>
                <a:latin typeface="Helvetica" pitchFamily="2" charset="0"/>
              </a:rPr>
              <a:t> </a:t>
            </a:r>
            <a:r>
              <a:rPr lang="es-US" i="1" dirty="0" err="1">
                <a:effectLst/>
                <a:latin typeface="Helvetica" pitchFamily="2" charset="0"/>
              </a:rPr>
              <a:t>Faiths</a:t>
            </a:r>
            <a:r>
              <a:rPr lang="es-US" i="1" dirty="0">
                <a:effectLst/>
                <a:latin typeface="Helvetica" pitchFamily="2" charset="0"/>
              </a:rPr>
              <a:t> </a:t>
            </a:r>
            <a:r>
              <a:rPr lang="es-US" i="1" dirty="0" err="1">
                <a:effectLst/>
                <a:latin typeface="Helvetica" pitchFamily="2" charset="0"/>
              </a:rPr>
              <a:t>We</a:t>
            </a:r>
            <a:r>
              <a:rPr lang="es-US" i="1" dirty="0">
                <a:effectLst/>
                <a:latin typeface="Helvetica" pitchFamily="2" charset="0"/>
              </a:rPr>
              <a:t> </a:t>
            </a:r>
            <a:r>
              <a:rPr lang="es-US" i="1" dirty="0" err="1">
                <a:effectLst/>
                <a:latin typeface="Helvetica" pitchFamily="2" charset="0"/>
              </a:rPr>
              <a:t>Never</a:t>
            </a:r>
            <a:r>
              <a:rPr lang="es-US" i="1" dirty="0">
                <a:effectLst/>
                <a:latin typeface="Helvetica" pitchFamily="2" charset="0"/>
              </a:rPr>
              <a:t> </a:t>
            </a:r>
            <a:r>
              <a:rPr lang="es-US" i="1" dirty="0" err="1">
                <a:effectLst/>
                <a:latin typeface="Helvetica" pitchFamily="2" charset="0"/>
              </a:rPr>
              <a:t>Knew</a:t>
            </a:r>
            <a:r>
              <a:rPr lang="es-US" dirty="0">
                <a:effectLst/>
                <a:latin typeface="Helvetica" pitchFamily="2" charset="0"/>
              </a:rPr>
              <a:t> (Las batallas por las Escrituras y la fe que nunca conocimos). También es bueno. Es un buen resumen. Para algo más técnico, vea </a:t>
            </a:r>
            <a:r>
              <a:rPr lang="es-US" i="1" dirty="0" err="1">
                <a:effectLst/>
                <a:latin typeface="Helvetica" pitchFamily="2" charset="0"/>
              </a:rPr>
              <a:t>Rethinking</a:t>
            </a:r>
            <a:r>
              <a:rPr lang="es-US" i="1" dirty="0">
                <a:effectLst/>
                <a:latin typeface="Helvetica" pitchFamily="2" charset="0"/>
              </a:rPr>
              <a:t> “</a:t>
            </a:r>
            <a:r>
              <a:rPr lang="es-US" i="1" dirty="0" err="1">
                <a:effectLst/>
                <a:latin typeface="Helvetica" pitchFamily="2" charset="0"/>
              </a:rPr>
              <a:t>Gnosticism</a:t>
            </a:r>
            <a:r>
              <a:rPr lang="es-US" i="1" dirty="0">
                <a:effectLst/>
                <a:latin typeface="Helvetica" pitchFamily="2" charset="0"/>
              </a:rPr>
              <a:t>”: </a:t>
            </a:r>
            <a:r>
              <a:rPr lang="es-US" i="1" dirty="0" err="1">
                <a:effectLst/>
                <a:latin typeface="Helvetica" pitchFamily="2" charset="0"/>
              </a:rPr>
              <a:t>An</a:t>
            </a:r>
            <a:r>
              <a:rPr lang="es-US" i="1" dirty="0">
                <a:effectLst/>
                <a:latin typeface="Helvetica" pitchFamily="2" charset="0"/>
              </a:rPr>
              <a:t> </a:t>
            </a:r>
            <a:r>
              <a:rPr lang="es-US" i="1" dirty="0" err="1">
                <a:effectLst/>
                <a:latin typeface="Helvetica" pitchFamily="2" charset="0"/>
              </a:rPr>
              <a:t>Argument</a:t>
            </a:r>
            <a:r>
              <a:rPr lang="es-US" i="1" dirty="0">
                <a:effectLst/>
                <a:latin typeface="Helvetica" pitchFamily="2" charset="0"/>
              </a:rPr>
              <a:t> </a:t>
            </a:r>
            <a:r>
              <a:rPr lang="es-US" i="1" dirty="0" err="1">
                <a:effectLst/>
                <a:latin typeface="Helvetica" pitchFamily="2" charset="0"/>
              </a:rPr>
              <a:t>for</a:t>
            </a:r>
            <a:r>
              <a:rPr lang="es-US" i="1" dirty="0">
                <a:effectLst/>
                <a:latin typeface="Helvetica" pitchFamily="2" charset="0"/>
              </a:rPr>
              <a:t> </a:t>
            </a:r>
            <a:r>
              <a:rPr lang="es-US" i="1" dirty="0" err="1">
                <a:effectLst/>
                <a:latin typeface="Helvetica" pitchFamily="2" charset="0"/>
              </a:rPr>
              <a:t>Dismantlinga</a:t>
            </a:r>
            <a:r>
              <a:rPr lang="es-US" i="1" dirty="0">
                <a:effectLst/>
                <a:latin typeface="Helvetica" pitchFamily="2" charset="0"/>
              </a:rPr>
              <a:t> </a:t>
            </a:r>
            <a:r>
              <a:rPr lang="es-US" i="1" dirty="0" err="1">
                <a:effectLst/>
                <a:latin typeface="Helvetica" pitchFamily="2" charset="0"/>
              </a:rPr>
              <a:t>Dubious</a:t>
            </a:r>
            <a:r>
              <a:rPr lang="es-US" i="1" dirty="0">
                <a:effectLst/>
                <a:latin typeface="Helvetica" pitchFamily="2" charset="0"/>
              </a:rPr>
              <a:t> </a:t>
            </a:r>
            <a:r>
              <a:rPr lang="es-US" i="1" dirty="0" err="1">
                <a:effectLst/>
                <a:latin typeface="Helvetica" pitchFamily="2" charset="0"/>
              </a:rPr>
              <a:t>Category</a:t>
            </a:r>
            <a:r>
              <a:rPr lang="es-US" dirty="0">
                <a:effectLst/>
                <a:latin typeface="Helvetica" pitchFamily="2" charset="0"/>
              </a:rPr>
              <a:t> (El gnosticismo repensado Un argumento para desmantelar una categoría dudosa) de Michael Williams. Y, también, hay otras obras populares que podría consultar, de Karen King: </a:t>
            </a:r>
            <a:r>
              <a:rPr lang="es-US" i="1" dirty="0">
                <a:effectLst/>
                <a:latin typeface="Helvetica" pitchFamily="2" charset="0"/>
              </a:rPr>
              <a:t>¿</a:t>
            </a:r>
            <a:r>
              <a:rPr lang="es-US" i="1" dirty="0" err="1">
                <a:effectLst/>
                <a:latin typeface="Helvetica" pitchFamily="2" charset="0"/>
              </a:rPr>
              <a:t>What</a:t>
            </a:r>
            <a:r>
              <a:rPr lang="es-US" i="1" dirty="0">
                <a:effectLst/>
                <a:latin typeface="Helvetica" pitchFamily="2" charset="0"/>
              </a:rPr>
              <a:t> </a:t>
            </a:r>
            <a:r>
              <a:rPr lang="es-US" i="1" dirty="0" err="1">
                <a:effectLst/>
                <a:latin typeface="Helvetica" pitchFamily="2" charset="0"/>
              </a:rPr>
              <a:t>is</a:t>
            </a:r>
            <a:r>
              <a:rPr lang="es-US" i="1" dirty="0">
                <a:effectLst/>
                <a:latin typeface="Helvetica" pitchFamily="2" charset="0"/>
              </a:rPr>
              <a:t> </a:t>
            </a:r>
            <a:r>
              <a:rPr lang="es-US" i="1" dirty="0" err="1">
                <a:effectLst/>
                <a:latin typeface="Helvetica" pitchFamily="2" charset="0"/>
              </a:rPr>
              <a:t>Gnostisicism</a:t>
            </a:r>
            <a:r>
              <a:rPr lang="es-US" i="1" dirty="0">
                <a:effectLst/>
                <a:latin typeface="Helvetica" pitchFamily="2" charset="0"/>
              </a:rPr>
              <a:t>?</a:t>
            </a:r>
            <a:r>
              <a:rPr lang="es-US" dirty="0">
                <a:effectLst/>
                <a:latin typeface="Helvetica" pitchFamily="2" charset="0"/>
              </a:rPr>
              <a:t> (¿Qué es el gnosticismo?); de David </a:t>
            </a:r>
            <a:r>
              <a:rPr lang="es-US" dirty="0" err="1">
                <a:effectLst/>
                <a:latin typeface="Helvetica" pitchFamily="2" charset="0"/>
              </a:rPr>
              <a:t>Brakke</a:t>
            </a:r>
            <a:r>
              <a:rPr lang="es-US" dirty="0">
                <a:effectLst/>
                <a:latin typeface="Helvetica" pitchFamily="2" charset="0"/>
              </a:rPr>
              <a:t>: </a:t>
            </a:r>
            <a:r>
              <a:rPr lang="es-US" i="1" dirty="0">
                <a:effectLst/>
                <a:latin typeface="Helvetica" pitchFamily="2" charset="0"/>
              </a:rPr>
              <a:t>Los Gnósticos: Mito, ritual y diversidad en el cristianismo primitivo</a:t>
            </a:r>
            <a:r>
              <a:rPr lang="es-US" dirty="0">
                <a:effectLst/>
                <a:latin typeface="Helvetica" pitchFamily="2" charset="0"/>
              </a:rPr>
              <a:t>. Hay grandes obras por ahí. Si quiere saber más, consúltelos.</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86</a:t>
            </a:fld>
            <a:endParaRPr lang="es-US"/>
          </a:p>
        </p:txBody>
      </p:sp>
    </p:spTree>
    <p:extLst>
      <p:ext uri="{BB962C8B-B14F-4D97-AF65-F5344CB8AC3E}">
        <p14:creationId xmlns:p14="http://schemas.microsoft.com/office/powerpoint/2010/main" val="81220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err="1">
                <a:effectLst/>
                <a:latin typeface="Helvetica" pitchFamily="2" charset="0"/>
              </a:rPr>
              <a:t>Basílides</a:t>
            </a:r>
            <a:r>
              <a:rPr lang="es-US" dirty="0">
                <a:effectLst/>
                <a:latin typeface="Helvetica" pitchFamily="2" charset="0"/>
              </a:rPr>
              <a:t> tenía su </a:t>
            </a:r>
            <a:r>
              <a:rPr lang="es-US" i="1" dirty="0">
                <a:effectLst/>
                <a:latin typeface="Helvetica" pitchFamily="2" charset="0"/>
              </a:rPr>
              <a:t>Exegética</a:t>
            </a:r>
            <a:r>
              <a:rPr lang="es-US" dirty="0">
                <a:effectLst/>
                <a:latin typeface="Helvetica" pitchFamily="2" charset="0"/>
              </a:rPr>
              <a:t> de veinticuatro volúmenes, que probablemente era un comentario sobre el </a:t>
            </a:r>
            <a:r>
              <a:rPr lang="es-US" dirty="0" err="1">
                <a:effectLst/>
                <a:latin typeface="Helvetica" pitchFamily="2" charset="0"/>
              </a:rPr>
              <a:t>nt</a:t>
            </a:r>
            <a:r>
              <a:rPr lang="es-US" dirty="0">
                <a:effectLst/>
                <a:latin typeface="Helvetica" pitchFamily="2" charset="0"/>
              </a:rPr>
              <a:t> o partes del mismo. Marción tenía sus propias </a:t>
            </a:r>
            <a:r>
              <a:rPr lang="es-US" i="1" dirty="0">
                <a:effectLst/>
                <a:latin typeface="Helvetica" pitchFamily="2" charset="0"/>
              </a:rPr>
              <a:t>Antítesis</a:t>
            </a:r>
            <a:r>
              <a:rPr lang="es-US" dirty="0">
                <a:effectLst/>
                <a:latin typeface="Helvetica" pitchFamily="2" charset="0"/>
              </a:rPr>
              <a:t> que trazaban contrastes entre el Dios del at y el Dios de Jesús. El primer comentario sobre Juan fue escrito por el gnóstico valentiniano </a:t>
            </a:r>
            <a:r>
              <a:rPr lang="es-US" dirty="0" err="1">
                <a:effectLst/>
                <a:latin typeface="Helvetica" pitchFamily="2" charset="0"/>
              </a:rPr>
              <a:t>Heracleón</a:t>
            </a:r>
            <a:r>
              <a:rPr lang="es-US" dirty="0">
                <a:effectLst/>
                <a:latin typeface="Helvetica" pitchFamily="2" charset="0"/>
              </a:rPr>
              <a:t>, mientras que el maestro valentiniano Ptolomeo escribió una famosa carta a una dama llamada Flora, comentando la forma correcta de interpretar el Evangelio de Mateo. Así pues, los gnósticos escribieron sobre la Biblia, el at y el </a:t>
            </a:r>
            <a:r>
              <a:rPr lang="es-US" dirty="0" err="1">
                <a:effectLst/>
                <a:latin typeface="Helvetica" pitchFamily="2" charset="0"/>
              </a:rPr>
              <a:t>nt</a:t>
            </a:r>
            <a:r>
              <a:rPr lang="es-US" dirty="0">
                <a:effectLst/>
                <a:latin typeface="Helvetica" pitchFamily="2" charset="0"/>
              </a:rPr>
              <a:t>.</a:t>
            </a:r>
          </a:p>
          <a:p>
            <a:pPr>
              <a:spcBef>
                <a:spcPts val="1350"/>
              </a:spcBef>
            </a:pPr>
            <a:r>
              <a:rPr lang="es-US" b="1" dirty="0">
                <a:effectLst/>
                <a:latin typeface="Times"/>
              </a:rPr>
              <a:t>Manuscritos de </a:t>
            </a:r>
            <a:r>
              <a:rPr lang="es-US" b="1" dirty="0" err="1">
                <a:effectLst/>
                <a:latin typeface="Times"/>
              </a:rPr>
              <a:t>Nag</a:t>
            </a:r>
            <a:r>
              <a:rPr lang="es-US" b="1" dirty="0">
                <a:effectLst/>
                <a:latin typeface="Times"/>
              </a:rPr>
              <a:t> Hammadi</a:t>
            </a:r>
            <a:endParaRPr lang="es-US" dirty="0">
              <a:effectLst/>
              <a:latin typeface="Times"/>
            </a:endParaRPr>
          </a:p>
          <a:p>
            <a:pPr algn="just">
              <a:spcBef>
                <a:spcPts val="675"/>
              </a:spcBef>
            </a:pPr>
            <a:r>
              <a:rPr lang="es-US" dirty="0">
                <a:effectLst/>
                <a:latin typeface="Helvetica" pitchFamily="2" charset="0"/>
              </a:rPr>
              <a:t>Pero por lo que los gnósticos son probablemente más conocidos es por escribir literatura que imitaba el </a:t>
            </a:r>
            <a:r>
              <a:rPr lang="es-US" dirty="0" err="1">
                <a:effectLst/>
                <a:latin typeface="Helvetica" pitchFamily="2" charset="0"/>
              </a:rPr>
              <a:t>nt</a:t>
            </a:r>
            <a:r>
              <a:rPr lang="es-US" dirty="0">
                <a:effectLst/>
                <a:latin typeface="Helvetica" pitchFamily="2" charset="0"/>
              </a:rPr>
              <a:t>. Escribieron sus propios evangelios y Hechos y todo tipo de escritos sobre Jesús y los apóstoles, diseñados para contar la historia de Jesús y sus seguidores, pero con un sesgo gnóstico. Los padres de la Iglesia se refieren a muchos de estos escritos de pasada, como el Evangelio de Tomás, el Evangelio de Judas. Y durante siglos, no teníamos ni idea de si estos documentos existían o qué decían.</a:t>
            </a:r>
          </a:p>
          <a:p>
            <a:pPr algn="just"/>
            <a:r>
              <a:rPr lang="es-US" dirty="0">
                <a:effectLst/>
                <a:latin typeface="Helvetica" pitchFamily="2" charset="0"/>
              </a:rPr>
              <a:t>Sin embargo, nuestra comprensión del gnosticismo antiguo se transformó totalmente con el descubrimiento de los Manuscritos de </a:t>
            </a:r>
            <a:r>
              <a:rPr lang="es-US" dirty="0" err="1">
                <a:effectLst/>
                <a:latin typeface="Helvetica" pitchFamily="2" charset="0"/>
              </a:rPr>
              <a:t>Nag</a:t>
            </a:r>
            <a:r>
              <a:rPr lang="es-US" dirty="0">
                <a:effectLst/>
                <a:latin typeface="Helvetica" pitchFamily="2" charset="0"/>
              </a:rPr>
              <a:t> Hammadi en 1945 en la ciudad egipcia de </a:t>
            </a:r>
            <a:r>
              <a:rPr lang="es-US" dirty="0" err="1">
                <a:effectLst/>
                <a:latin typeface="Helvetica" pitchFamily="2" charset="0"/>
              </a:rPr>
              <a:t>Nag</a:t>
            </a:r>
            <a:r>
              <a:rPr lang="es-US" dirty="0">
                <a:effectLst/>
                <a:latin typeface="Helvetica" pitchFamily="2" charset="0"/>
              </a:rPr>
              <a:t> Hammadi. La historia de su descubrimiento es toda una historia; no entraré en detalles, pero es una buena lectura si le gusta la arqueología y el comercio de antigüedades de la vida real.</a:t>
            </a:r>
          </a:p>
          <a:p>
            <a:pPr algn="just"/>
            <a:r>
              <a:rPr lang="es-US" dirty="0">
                <a:effectLst/>
                <a:latin typeface="Helvetica" pitchFamily="2" charset="0"/>
              </a:rPr>
              <a:t>Los Manuscritos de </a:t>
            </a:r>
            <a:r>
              <a:rPr lang="es-US" dirty="0" err="1">
                <a:effectLst/>
                <a:latin typeface="Helvetica" pitchFamily="2" charset="0"/>
              </a:rPr>
              <a:t>Nag</a:t>
            </a:r>
            <a:r>
              <a:rPr lang="es-US" dirty="0">
                <a:effectLst/>
                <a:latin typeface="Helvetica" pitchFamily="2" charset="0"/>
              </a:rPr>
              <a:t> Hammadi—(NHC por sus siglas en inglés)—consisten en doce manuscritos encuadernados en cuero que contienen unas cincuenta y dos obras gnósticas o favorables al gnosticismo, escritas en copto, fechadas aproximadamente en el siglo IV, aunque muchas de estas obras se compusieron quizá ya en el siglo II. No tenemos tiempo para describir todos y cada uno de los documentos de los Manuscritos de </a:t>
            </a:r>
            <a:r>
              <a:rPr lang="es-US" dirty="0" err="1">
                <a:effectLst/>
                <a:latin typeface="Helvetica" pitchFamily="2" charset="0"/>
              </a:rPr>
              <a:t>Nag</a:t>
            </a:r>
            <a:r>
              <a:rPr lang="es-US" dirty="0">
                <a:effectLst/>
                <a:latin typeface="Helvetica" pitchFamily="2" charset="0"/>
              </a:rPr>
              <a:t> Hammadi; permítame centrarme en algunos como muestra.</a:t>
            </a:r>
          </a:p>
          <a:p>
            <a:pPr>
              <a:spcBef>
                <a:spcPts val="1350"/>
              </a:spcBef>
            </a:pPr>
            <a:r>
              <a:rPr lang="es-US" b="1" dirty="0">
                <a:effectLst/>
                <a:latin typeface="Times"/>
              </a:rPr>
              <a:t>Evangelio de Tomás</a:t>
            </a:r>
            <a:endParaRPr lang="es-US" dirty="0">
              <a:effectLst/>
              <a:latin typeface="Times"/>
            </a:endParaRPr>
          </a:p>
          <a:p>
            <a:pPr algn="just">
              <a:spcBef>
                <a:spcPts val="675"/>
              </a:spcBef>
            </a:pPr>
            <a:r>
              <a:rPr lang="es-US" dirty="0">
                <a:effectLst/>
                <a:latin typeface="Helvetica" pitchFamily="2" charset="0"/>
              </a:rPr>
              <a:t>En primer lugar, está el Evangelio de Tomás, un escrito que fue conocido por Hipólito de Roma a finales del siglo II, Orígenes de Alejandría a principios del siglo III, y se han encontrado tres fragmentos griegos del Evangelio de Tomás en los Papiros de </a:t>
            </a:r>
            <a:r>
              <a:rPr lang="es-US" dirty="0" err="1">
                <a:effectLst/>
                <a:latin typeface="Helvetica" pitchFamily="2" charset="0"/>
              </a:rPr>
              <a:t>Oxirrinco</a:t>
            </a:r>
            <a:r>
              <a:rPr lang="es-US" dirty="0">
                <a:effectLst/>
                <a:latin typeface="Helvetica" pitchFamily="2" charset="0"/>
              </a:rPr>
              <a:t> en Egipto. En los Manuscritos de </a:t>
            </a:r>
            <a:r>
              <a:rPr lang="es-US" dirty="0" err="1">
                <a:effectLst/>
                <a:latin typeface="Helvetica" pitchFamily="2" charset="0"/>
              </a:rPr>
              <a:t>Nag</a:t>
            </a:r>
            <a:r>
              <a:rPr lang="es-US" dirty="0">
                <a:effectLst/>
                <a:latin typeface="Helvetica" pitchFamily="2" charset="0"/>
              </a:rPr>
              <a:t> Hammadi, el Evangelio de Tomás consta de 114 dichos de Jesús sobre todo tipo de cosas, que van desde la superioridad de Tomás sobre los demás discípulos, hasta la administración de misterios, pasando por desvaríos esotéricos que nadie entiende realmente. El Evangelio de Tomás es interesante por varias razones.</a:t>
            </a:r>
          </a:p>
          <a:p>
            <a:pPr algn="just"/>
            <a:r>
              <a:rPr lang="es-US" dirty="0">
                <a:effectLst/>
                <a:latin typeface="Helvetica" pitchFamily="2" charset="0"/>
              </a:rPr>
              <a:t>En primer lugar, contiene mucho material que es similar a los Evangelios sinópticos, y algunos se han preguntado incluso si Tomás se basa en fuentes y tradiciones que podrían, incluso, preceder a los Evangelios canónicos.</a:t>
            </a:r>
          </a:p>
          <a:p>
            <a:pPr algn="just"/>
            <a:r>
              <a:rPr lang="es-US" dirty="0">
                <a:effectLst/>
                <a:latin typeface="Helvetica" pitchFamily="2" charset="0"/>
              </a:rPr>
              <a:t>Personalmente, creo que es más probable que Tomás dependa de los Evangelios canónicos, incluso de Juan, y probablemente también de Pablo en algunos aspectos. Mientras que algunos quieren fechar el Evangelio de Tomás a principios, o al menos sus fuentes a principios, yo estaría más a favor de una fecha en algún lugar de los años 140 del siglo II.</a:t>
            </a:r>
          </a:p>
          <a:p>
            <a:pPr algn="just"/>
            <a:r>
              <a:rPr lang="es-US" dirty="0">
                <a:effectLst/>
                <a:latin typeface="Helvetica" pitchFamily="2" charset="0"/>
              </a:rPr>
              <a:t>En segundo lugar, si bien Tomás se encuentra acurrucado en la colección gnóstica de la NHC, carece del principio principal del gnosticismo, que es el creacionismo demiúrgico. Creo que es más exacto llamar a Tomás esotérico y conducente al gnosticismo sin tener una visión gnóstica completa del mundo y del reino divino. Sospecho que el documento surgió en Siria, tal vez en Egipto, por parte de cristianos judíos descontentos con la iglesia y muy volcados en la filosofía platónica.</a:t>
            </a:r>
          </a:p>
          <a:p>
            <a:pPr algn="just"/>
            <a:r>
              <a:rPr lang="es-US" dirty="0">
                <a:effectLst/>
                <a:latin typeface="Helvetica" pitchFamily="2" charset="0"/>
              </a:rPr>
              <a:t>Mi frase favorita del Evangelio de Tomás es la última, porque es muy extraña. En el verso 114, leemos esto; escuche: “Simón Pedro les dijo: ‘María debería dejarnos, porque las mujeres no son dignas de la vida’. Jesús les dijo: ‘Mirad, voy a atraerla para hacerla varón, a fin de que también ella se convierta en un espíritu viviente que se asemeje a vosotros, los varones. Porque toda hembra que se haga varón entrará en el reino de los cielos’ ”.</a:t>
            </a:r>
          </a:p>
          <a:p>
            <a:pPr algn="just"/>
            <a:r>
              <a:rPr lang="es-US" dirty="0">
                <a:effectLst/>
                <a:latin typeface="Helvetica" pitchFamily="2" charset="0"/>
              </a:rPr>
              <a:t>No lo tome al pie de la letra; no se trata de una salvación por cambio de sexo, sino que se basa en la idea de que el ser humano en su forma primigenia y propia es masculino. La masculinidad o la androginia se asocian con la totalidad y la plenitud.</a:t>
            </a:r>
          </a:p>
          <a:p>
            <a:pPr algn="just"/>
            <a:r>
              <a:rPr lang="es-US" dirty="0">
                <a:effectLst/>
                <a:latin typeface="Helvetica" pitchFamily="2" charset="0"/>
              </a:rPr>
              <a:t>Marvin Meyer, un destacado estudioso de literatura gnóstica, señaló que la transformación de lo femenino en lo masculino es común en la literatura antigua. Algunos mitos antiguos narran historias de mujeres a las que les brotan genitales masculinos y que, por tanto, se convierten en hombres, pero esto suele ser en un sentido metafórico. Con frecuencia, la transformación de lo femenino en lo masculino implica la transformación de todo lo que es terrenal, perecedero, pasivo y perceptible por los sentidos en lo que es celestial, imperecedero, activo y racional. Lo “femenino” es el código de alguien incompleto o inconsciente de sus verdaderos orígenes o de su potencial futuro, mientras que lo “masculino” es una cifra para la iluminación y el logro de la visión espiritual.</a:t>
            </a:r>
          </a:p>
          <a:p>
            <a:pPr algn="just"/>
            <a:r>
              <a:rPr lang="es-US" dirty="0">
                <a:effectLst/>
                <a:latin typeface="Helvetica" pitchFamily="2" charset="0"/>
              </a:rPr>
              <a:t>En mi opinión, el Jesús del Evangelio de Tomás no anuncia buenas noticias, sino más bien buenos consejos; y para ser brutalmente honesto, no estoy seguro de que esos consejos sean siquiera buenos.</a:t>
            </a:r>
          </a:p>
          <a:p>
            <a:pPr>
              <a:spcBef>
                <a:spcPts val="1350"/>
              </a:spcBef>
            </a:pPr>
            <a:r>
              <a:rPr lang="es-US" b="1" dirty="0">
                <a:effectLst/>
                <a:latin typeface="Times"/>
              </a:rPr>
              <a:t>El Evangelio de la Verdad</a:t>
            </a:r>
            <a:endParaRPr lang="es-US" dirty="0">
              <a:effectLst/>
              <a:latin typeface="Times"/>
            </a:endParaRPr>
          </a:p>
          <a:p>
            <a:pPr algn="just">
              <a:spcBef>
                <a:spcPts val="675"/>
              </a:spcBef>
            </a:pPr>
            <a:r>
              <a:rPr lang="es-US" dirty="0">
                <a:effectLst/>
                <a:latin typeface="Helvetica" pitchFamily="2" charset="0"/>
              </a:rPr>
              <a:t>El segundo documento que podríamos considerar es el Evangelio de la Verdad, que es un escrito valentiniano, que se centra en el tema valentiniano sobre el conocimiento del padre que disipa la ignorancia. Ireneo se refiere a este documento en los años 180, por lo que podemos situar sus orígenes, creo, probablemente en los años 140 o 150 del siglo II. Probablemente depende de otros escritos, como los Evangelios de Mateo y Juan, las Cartas a los Corintios y, quizás, incluso, el Evangelio de Tomás. El Evangelio de la Verdad es más un sermón poético que un Evangelio propiamente dicho. Tiene una estrecha afinidad con el libro de Hebreos y con los Evangelios canónicos, y tiene una combinación de descripciones sobre Jesús con una serie de exhortaciones morales.</a:t>
            </a:r>
          </a:p>
          <a:p>
            <a:pPr algn="just"/>
            <a:r>
              <a:rPr lang="es-US" dirty="0">
                <a:effectLst/>
                <a:latin typeface="Helvetica" pitchFamily="2" charset="0"/>
              </a:rPr>
              <a:t>Harold </a:t>
            </a:r>
            <a:r>
              <a:rPr lang="es-US" dirty="0" err="1">
                <a:effectLst/>
                <a:latin typeface="Helvetica" pitchFamily="2" charset="0"/>
              </a:rPr>
              <a:t>Attridge</a:t>
            </a:r>
            <a:r>
              <a:rPr lang="es-US" dirty="0">
                <a:effectLst/>
                <a:latin typeface="Helvetica" pitchFamily="2" charset="0"/>
              </a:rPr>
              <a:t> y George </a:t>
            </a:r>
            <a:r>
              <a:rPr lang="es-US" dirty="0" err="1">
                <a:effectLst/>
                <a:latin typeface="Helvetica" pitchFamily="2" charset="0"/>
              </a:rPr>
              <a:t>MacRae</a:t>
            </a:r>
            <a:r>
              <a:rPr lang="es-US" dirty="0">
                <a:effectLst/>
                <a:latin typeface="Helvetica" pitchFamily="2" charset="0"/>
              </a:rPr>
              <a:t> sugieren que el Evangelio de la Verdad fue diseñado para introducir a los miembros de la gran iglesia en la doctrina valentiniana de la salvación. La primera parte del Evangelio de la Verdad describe los orígenes del “error”, que descendió del padre a la tierra, aunque no fue culpa del padre. A partir de ahí, Jesús es retratado como un maestro y revelador de la sabiduría, y la muerte de Jesús es descrita como un gran acto de revelación, desvelando la esencia del padre, y el origen y destino del ser humano en él. Es a través de esa visión del padre que se supera el poder del “error”.</a:t>
            </a:r>
          </a:p>
          <a:p>
            <a:pPr algn="just"/>
            <a:r>
              <a:rPr lang="es-US" dirty="0">
                <a:effectLst/>
                <a:latin typeface="Helvetica" pitchFamily="2" charset="0"/>
              </a:rPr>
              <a:t>La segunda parte del libro pasa a describir los efectos del conocimiento del padre: Produce la unidad con el padre y hace que la auténtica existencia humana sea realmente posible, llevando a las personas a un despertar adecuado sobre sus orígenes, su identidad y su futuro. Se nos da un camino para volver al padre, alega.</a:t>
            </a:r>
          </a:p>
          <a:p>
            <a:pPr algn="just"/>
            <a:r>
              <a:rPr lang="es-US" dirty="0">
                <a:effectLst/>
                <a:latin typeface="Helvetica" pitchFamily="2" charset="0"/>
              </a:rPr>
              <a:t>La tercera parte del Evangelio de la Verdad trata de cómo las personas pueden reunirse con la fuente primordial llamada </a:t>
            </a:r>
            <a:r>
              <a:rPr lang="es-US" i="1" dirty="0" err="1">
                <a:effectLst/>
                <a:latin typeface="Helvetica" pitchFamily="2" charset="0"/>
              </a:rPr>
              <a:t>plērōma</a:t>
            </a:r>
            <a:r>
              <a:rPr lang="es-US" dirty="0">
                <a:effectLst/>
                <a:latin typeface="Helvetica" pitchFamily="2" charset="0"/>
              </a:rPr>
              <a:t> y encontrar el descanso en el padre a través de Jesús. En última instancia, son aquellos y sólo aquellos que entienden que su destino reside en volver al </a:t>
            </a:r>
            <a:r>
              <a:rPr lang="es-US" i="1" dirty="0" err="1">
                <a:effectLst/>
                <a:latin typeface="Helvetica" pitchFamily="2" charset="0"/>
              </a:rPr>
              <a:t>plērōma</a:t>
            </a:r>
            <a:r>
              <a:rPr lang="es-US" dirty="0">
                <a:effectLst/>
                <a:latin typeface="Helvetica" pitchFamily="2" charset="0"/>
              </a:rPr>
              <a:t> de donde vinieron, son los que son los verdaderos hijos del padre.</a:t>
            </a:r>
          </a:p>
          <a:p>
            <a:pPr algn="just"/>
            <a:r>
              <a:rPr lang="es-US" dirty="0">
                <a:effectLst/>
                <a:latin typeface="Helvetica" pitchFamily="2" charset="0"/>
              </a:rPr>
              <a:t>Tengo que dar una cita del Evangelio de la Verdad. Escuchen esto: “Esta es la palabra del evangelio del descubrimiento del </a:t>
            </a:r>
            <a:r>
              <a:rPr lang="es-US" i="1" dirty="0" err="1">
                <a:effectLst/>
                <a:latin typeface="Helvetica" pitchFamily="2" charset="0"/>
              </a:rPr>
              <a:t>plērōma</a:t>
            </a:r>
            <a:r>
              <a:rPr lang="es-US" dirty="0">
                <a:effectLst/>
                <a:latin typeface="Helvetica" pitchFamily="2" charset="0"/>
              </a:rPr>
              <a:t>, para los que esperan la salvación que viene de lo alto. Mientras su esperanza, por la que están esperando, está en espera—ellos cuya imagen es luz sin sombra en ella—entonces, en ese momento, el </a:t>
            </a:r>
            <a:r>
              <a:rPr lang="es-US" i="1" dirty="0" err="1">
                <a:effectLst/>
                <a:latin typeface="Helvetica" pitchFamily="2" charset="0"/>
              </a:rPr>
              <a:t>plērōma</a:t>
            </a:r>
            <a:r>
              <a:rPr lang="es-US" dirty="0">
                <a:effectLst/>
                <a:latin typeface="Helvetica" pitchFamily="2" charset="0"/>
              </a:rPr>
              <a:t> está procediendo a venir”.</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Hay mucha otra literatura gnóstica también que se encuentra en los Manuscritos de </a:t>
            </a:r>
            <a:r>
              <a:rPr lang="es-US" dirty="0" err="1">
                <a:effectLst/>
                <a:latin typeface="Helvetica" pitchFamily="2" charset="0"/>
              </a:rPr>
              <a:t>Nag</a:t>
            </a:r>
            <a:r>
              <a:rPr lang="es-US" dirty="0">
                <a:effectLst/>
                <a:latin typeface="Helvetica" pitchFamily="2" charset="0"/>
              </a:rPr>
              <a:t> Hammadi (los NHC). El Evangelio de Judas es un ejemplo de ello.</a:t>
            </a:r>
          </a:p>
          <a:p>
            <a:pPr algn="just"/>
            <a:r>
              <a:rPr lang="es-US" dirty="0">
                <a:effectLst/>
                <a:latin typeface="Helvetica" pitchFamily="2" charset="0"/>
              </a:rPr>
              <a:t>Permítanme añadir que mucha de esta literatura gnóstica encuentra su camino en libros y películas populares como </a:t>
            </a:r>
            <a:r>
              <a:rPr lang="es-US" i="1" dirty="0">
                <a:effectLst/>
                <a:latin typeface="Helvetica" pitchFamily="2" charset="0"/>
              </a:rPr>
              <a:t>El Código Da Vinci</a:t>
            </a:r>
            <a:r>
              <a:rPr lang="es-US" dirty="0">
                <a:effectLst/>
                <a:latin typeface="Helvetica" pitchFamily="2" charset="0"/>
              </a:rPr>
              <a:t>, y también, es más conducente a la espiritualidad de la nueva era con el énfasis en encontrar la chispa divina dentro de usted, y tiene un cierto atractivo para lo que </a:t>
            </a:r>
            <a:r>
              <a:rPr lang="es-US" dirty="0" err="1">
                <a:effectLst/>
                <a:latin typeface="Helvetica" pitchFamily="2" charset="0"/>
              </a:rPr>
              <a:t>Rodney</a:t>
            </a:r>
            <a:r>
              <a:rPr lang="es-US" dirty="0">
                <a:effectLst/>
                <a:latin typeface="Helvetica" pitchFamily="2" charset="0"/>
              </a:rPr>
              <a:t> Stark llama los “gnósticos de las ligas mayores”.</a:t>
            </a:r>
          </a:p>
          <a:p>
            <a:pPr algn="just"/>
            <a:r>
              <a:rPr lang="es-US" dirty="0">
                <a:effectLst/>
                <a:latin typeface="Helvetica" pitchFamily="2" charset="0"/>
              </a:rPr>
              <a:t>Puede ver el Evangelio de Tomás como película en YouTube. Por lo demás, es fácil encontrar ejemplares del NHC en su biblioteca teológica. Tal vez quiera leer, también </a:t>
            </a:r>
            <a:r>
              <a:rPr lang="es-US" i="1" dirty="0" err="1">
                <a:effectLst/>
                <a:latin typeface="Helvetica" pitchFamily="2" charset="0"/>
              </a:rPr>
              <a:t>Introduction</a:t>
            </a:r>
            <a:r>
              <a:rPr lang="es-US" i="1" dirty="0">
                <a:effectLst/>
                <a:latin typeface="Helvetica" pitchFamily="2" charset="0"/>
              </a:rPr>
              <a:t> </a:t>
            </a:r>
            <a:r>
              <a:rPr lang="es-US" i="1" dirty="0" err="1">
                <a:effectLst/>
                <a:latin typeface="Helvetica" pitchFamily="2" charset="0"/>
              </a:rPr>
              <a:t>to</a:t>
            </a:r>
            <a:r>
              <a:rPr lang="es-US" i="1" dirty="0">
                <a:effectLst/>
                <a:latin typeface="Helvetica" pitchFamily="2" charset="0"/>
              </a:rPr>
              <a:t> </a:t>
            </a:r>
            <a:r>
              <a:rPr lang="es-US" i="1" dirty="0" err="1">
                <a:effectLst/>
                <a:latin typeface="Helvetica" pitchFamily="2" charset="0"/>
              </a:rPr>
              <a:t>Gnosticism</a:t>
            </a:r>
            <a:r>
              <a:rPr lang="es-US" dirty="0">
                <a:effectLst/>
                <a:latin typeface="Helvetica" pitchFamily="2" charset="0"/>
              </a:rPr>
              <a:t> (Introducción al gnosticismo) de Nicola </a:t>
            </a:r>
            <a:r>
              <a:rPr lang="es-US" dirty="0" err="1">
                <a:effectLst/>
                <a:latin typeface="Helvetica" pitchFamily="2" charset="0"/>
              </a:rPr>
              <a:t>Denzey</a:t>
            </a:r>
            <a:r>
              <a:rPr lang="es-US" dirty="0">
                <a:effectLst/>
                <a:latin typeface="Helvetica" pitchFamily="2" charset="0"/>
              </a:rPr>
              <a:t> Lewis.</a:t>
            </a:r>
          </a:p>
          <a:p>
            <a:pPr algn="just"/>
            <a:r>
              <a:rPr lang="es-US" dirty="0">
                <a:effectLst/>
                <a:latin typeface="Helvetica" pitchFamily="2" charset="0"/>
              </a:rPr>
              <a:t>El gnosticismo está cubierto. En la siguiente sección, vamos a ver otras tres herejías, incluyendo el montanismo, el </a:t>
            </a:r>
            <a:r>
              <a:rPr lang="es-US" dirty="0" err="1">
                <a:effectLst/>
                <a:latin typeface="Helvetica" pitchFamily="2" charset="0"/>
              </a:rPr>
              <a:t>modalismo</a:t>
            </a:r>
            <a:r>
              <a:rPr lang="es-US" dirty="0">
                <a:effectLst/>
                <a:latin typeface="Helvetica" pitchFamily="2" charset="0"/>
              </a:rPr>
              <a:t> y el monarquianismo.</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87</a:t>
            </a:fld>
            <a:endParaRPr lang="es-US"/>
          </a:p>
        </p:txBody>
      </p:sp>
    </p:spTree>
    <p:extLst>
      <p:ext uri="{BB962C8B-B14F-4D97-AF65-F5344CB8AC3E}">
        <p14:creationId xmlns:p14="http://schemas.microsoft.com/office/powerpoint/2010/main" val="38688168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En primer lugar, veamos a los montanistas, que no tienen nada que ver con el estado de Montana. Es un gran estado. Me encanta. No estoy diciendo que sea herético. Pero este grupo de los montanistas es algo que queremos mirar.</a:t>
            </a:r>
          </a:p>
          <a:p>
            <a:pPr>
              <a:spcBef>
                <a:spcPts val="1350"/>
              </a:spcBef>
            </a:pPr>
            <a:r>
              <a:rPr lang="es-US" b="1" dirty="0">
                <a:effectLst/>
                <a:latin typeface="Times"/>
              </a:rPr>
              <a:t>Contexto del montanismo</a:t>
            </a:r>
            <a:endParaRPr lang="es-US" dirty="0">
              <a:effectLst/>
              <a:latin typeface="Times"/>
            </a:endParaRPr>
          </a:p>
          <a:p>
            <a:pPr algn="just">
              <a:spcBef>
                <a:spcPts val="675"/>
              </a:spcBef>
            </a:pPr>
            <a:r>
              <a:rPr lang="es-US" dirty="0">
                <a:effectLst/>
                <a:latin typeface="Helvetica" pitchFamily="2" charset="0"/>
              </a:rPr>
              <a:t>Para respaldar por un momento, si usted lee las cartas paulinas, especialmente las Cartas a los Corintios, usted notará que los servicios de adoración de las iglesias eran muy dados a seguir la guía del Espíritu cuando se trataba de expresar los dones espirituales—usted sabe, particularmente en la enseñanza y la predicación, profecía, palabra de ciencia, hablar en lenguas y su interpretación–. Podríamos decir que había una apertura general a lo que llamaríamos experiencias carismáticas, a veces incluso experiencias extáticas o místicas, y eso se combinaba con un ethos muy igualitario, en el que todos podían participar en la experiencia del culto y en el servicio de adoración. Y había una disposición a recibir nuevas revelaciones a través de la voz del Espíritu.</a:t>
            </a:r>
          </a:p>
          <a:p>
            <a:pPr algn="just"/>
            <a:r>
              <a:rPr lang="es-US" dirty="0">
                <a:effectLst/>
                <a:latin typeface="Helvetica" pitchFamily="2" charset="0"/>
              </a:rPr>
              <a:t>Sin embargo, a medida que la iglesia crecía y maduraba, era inevitable, e incluso necesario, que parte del entusiasmo espiritual tuviera que contenerse; la apertura para seguir al Espíritu tenía que equilibrarse con el orden y el decoro en el culto. Y a veces había que evitar las muestras excesivas de fervor espiritual o incluso mitigar las formas de devoción que parecían sobrepasar los límites del comportamiento aceptable. Es decir, Pablo habla mucho de eso en 1 Corintios.</a:t>
            </a:r>
          </a:p>
          <a:p>
            <a:pPr algn="just"/>
            <a:r>
              <a:rPr lang="es-US" dirty="0">
                <a:effectLst/>
                <a:latin typeface="Helvetica" pitchFamily="2" charset="0"/>
              </a:rPr>
              <a:t>Además, a medida que la iglesia crecía, con la multiplicación de las congregaciones, el liderazgo se volvió más centralizado, basado en una sola figura, como un obispo. La administración de la iglesia surgió para gobernar estas asambleas crecientes, lo que llevó a enfoques jerárquicos, burocráticos y, a veces, incluso, autoritarios del liderazgo de la iglesia. Se podría decir que la iglesia llena de espíritu del primer siglo se transformó gradualmente en la iglesia institucional del segundo siglo. Para ser honesto, creo que se trata de una exageración. La realidad fue mucho más compleja que eso. Pero para algunos, eso es exactamente lo que se sentía.</a:t>
            </a:r>
          </a:p>
          <a:p>
            <a:pPr>
              <a:spcBef>
                <a:spcPts val="1350"/>
              </a:spcBef>
            </a:pPr>
            <a:r>
              <a:rPr lang="es-US" b="1" dirty="0">
                <a:effectLst/>
                <a:latin typeface="Times"/>
              </a:rPr>
              <a:t>Movimiento de renovación profética</a:t>
            </a:r>
            <a:endParaRPr lang="es-US" dirty="0">
              <a:effectLst/>
              <a:latin typeface="Times"/>
            </a:endParaRPr>
          </a:p>
          <a:p>
            <a:pPr algn="just">
              <a:spcBef>
                <a:spcPts val="675"/>
              </a:spcBef>
            </a:pPr>
            <a:r>
              <a:rPr lang="es-US" dirty="0">
                <a:effectLst/>
                <a:latin typeface="Helvetica" pitchFamily="2" charset="0"/>
              </a:rPr>
              <a:t>No es de extrañar, entonces, que surgiera un grupo en Frigia (una zona cercana al Mar Negro), en la década de 170, conocido por nosotros como los montanistas. Se llamaban a sí mismos la “Nueva Profecía”. Los críticos los llamaron la “herejía frigia” por ser de Frigia. Este grupo era un movimiento de renovación profética del siglo II que quería alejarse de la inercia de las estructuras institucionales. Querían alejarse de la sequedad espiritual y de la laxitud moral de la iglesia, y volver a los días de los apóstoles, cuando el Espíritu se movía de forma vibrante y poderosa, donde la revelación seguía ocurriendo, donde la gente esperaba, ya sabe, fuego fresco del cielo, donde la autoridad estaba investida en el Espíritu en lugar de en viejos malhumorados con barba. Como puede imaginar, se volvieron muy populares rápidamente tanto en Oriente como en Occidente.</a:t>
            </a:r>
          </a:p>
          <a:p>
            <a:pPr>
              <a:spcBef>
                <a:spcPts val="1350"/>
              </a:spcBef>
            </a:pPr>
            <a:r>
              <a:rPr lang="es-US" b="1" dirty="0">
                <a:effectLst/>
                <a:latin typeface="Times"/>
              </a:rPr>
              <a:t>Montano</a:t>
            </a:r>
            <a:endParaRPr lang="es-US" dirty="0">
              <a:effectLst/>
              <a:latin typeface="Times"/>
            </a:endParaRPr>
          </a:p>
          <a:p>
            <a:pPr algn="just">
              <a:spcBef>
                <a:spcPts val="675"/>
              </a:spcBef>
            </a:pPr>
            <a:r>
              <a:rPr lang="es-US" dirty="0">
                <a:effectLst/>
                <a:latin typeface="Helvetica" pitchFamily="2" charset="0"/>
              </a:rPr>
              <a:t>Según nuestras fuentes, Montano era originalmente un sacerdote pagano que se convirtió al cristianismo. Sin embargo, en el año 177, fue excomulgado por la iglesia frigia, junto con dos profetas femeninas llamadas </a:t>
            </a:r>
            <a:r>
              <a:rPr lang="es-US" dirty="0" err="1">
                <a:effectLst/>
                <a:latin typeface="Helvetica" pitchFamily="2" charset="0"/>
              </a:rPr>
              <a:t>Maximila</a:t>
            </a:r>
            <a:r>
              <a:rPr lang="es-US" dirty="0">
                <a:effectLst/>
                <a:latin typeface="Helvetica" pitchFamily="2" charset="0"/>
              </a:rPr>
              <a:t> y Prisca</a:t>
            </a:r>
          </a:p>
          <a:p>
            <a:pPr algn="just"/>
            <a:r>
              <a:rPr lang="es-US" dirty="0">
                <a:effectLst/>
                <a:latin typeface="Helvetica" pitchFamily="2" charset="0"/>
              </a:rPr>
              <a:t>Montano creía que primero había existido la era del Padre, pero con la venida de Jesús, vino después la era del Hijo. Pero en su época, él pronunció que ahora estaban viviendo en la era del Espíritu. De hecho, según algunas fuentes, Montano incluso creía que era una encarnación del Paráclito, el Consolador, el Abogado, el Espíritu Santo. Y sobre esas bases, Montano se veía a sí mismo como el abogado y consolador, que Jesús prometió que vendría en el Evangelio de Juan; Montano tenía una evaluación muy alta de su propia autoridad espiritual.</a:t>
            </a:r>
          </a:p>
          <a:p>
            <a:pPr>
              <a:spcBef>
                <a:spcPts val="1350"/>
              </a:spcBef>
            </a:pPr>
            <a:r>
              <a:rPr lang="es-US" b="1" dirty="0">
                <a:effectLst/>
                <a:latin typeface="Times"/>
              </a:rPr>
              <a:t>Características del montanismo</a:t>
            </a:r>
            <a:endParaRPr lang="es-US" dirty="0">
              <a:effectLst/>
              <a:latin typeface="Times"/>
            </a:endParaRPr>
          </a:p>
          <a:p>
            <a:pPr algn="just">
              <a:spcBef>
                <a:spcPts val="675"/>
              </a:spcBef>
            </a:pPr>
            <a:r>
              <a:rPr lang="es-US" dirty="0">
                <a:effectLst/>
                <a:latin typeface="Helvetica" pitchFamily="2" charset="0"/>
              </a:rPr>
              <a:t>Los montanistas tenían varias características:</a:t>
            </a:r>
          </a:p>
          <a:p>
            <a:pPr algn="just"/>
            <a:r>
              <a:rPr lang="es-US" dirty="0">
                <a:effectLst/>
                <a:latin typeface="Helvetica" pitchFamily="2" charset="0"/>
              </a:rPr>
              <a:t>Primero, eran moralmente rigurosos y ascéticos. Fomentaban las obras de caridad, se comprometían con el celibato, realizaban largos ayunos, prohibían las segundas nupcias incluso después de la muerte del cónyuge, y muchos de sus círculos se esforzaban incluso por el martirio.</a:t>
            </a:r>
          </a:p>
          <a:p>
            <a:pPr algn="just"/>
            <a:r>
              <a:rPr lang="es-US" dirty="0">
                <a:effectLst/>
                <a:latin typeface="Helvetica" pitchFamily="2" charset="0"/>
              </a:rPr>
              <a:t>En segundo lugar, creían que el Espíritu Santo seguía revelando nuevas verdades. Montano y sus ayudantes profetisas eran particularmente ardientes y activos en considerarse a sí mismos como conductos de nuevas enseñanzas y nuevas percepciones espirituales. Algunos críticos incluso afirman que Montano se veía a sí mismo como una encarnación del Espíritu Santo—aunque, insisto, eso podría ser una calumnia–.</a:t>
            </a:r>
          </a:p>
          <a:p>
            <a:pPr algn="just"/>
            <a:r>
              <a:rPr lang="es-US" dirty="0">
                <a:effectLst/>
                <a:latin typeface="Helvetica" pitchFamily="2" charset="0"/>
              </a:rPr>
              <a:t>En tercer lugar, los montanistas veían el liderazgo en la santidad y los dones espirituales, más que en la elección de cristianos educados de alto rango para los cargos de obispo. Por lo tanto, se trataba más de mérito que de posición social cuando se trataba de ser un líder de la iglesia. También se nos dice que tenían mujeres líderes. Elegían a sus propios líderes fuera de los círculos y estructuras de la iglesia principal. Esto llevó a un claro conflicto entre la autoridad institucional y la carismática.</a:t>
            </a:r>
          </a:p>
          <a:p>
            <a:pPr>
              <a:spcBef>
                <a:spcPts val="1350"/>
              </a:spcBef>
            </a:pPr>
            <a:r>
              <a:rPr lang="es-US" b="1" dirty="0">
                <a:effectLst/>
                <a:latin typeface="Times"/>
              </a:rPr>
              <a:t>Respuestas al montanismo</a:t>
            </a:r>
            <a:endParaRPr lang="es-US" dirty="0">
              <a:effectLst/>
              <a:latin typeface="Times"/>
            </a:endParaRPr>
          </a:p>
          <a:p>
            <a:pPr algn="just">
              <a:spcBef>
                <a:spcPts val="675"/>
              </a:spcBef>
            </a:pPr>
            <a:r>
              <a:rPr lang="es-US" dirty="0">
                <a:effectLst/>
                <a:latin typeface="Helvetica" pitchFamily="2" charset="0"/>
              </a:rPr>
              <a:t>Hubo respuestas mixtas a los montanistas. Ireneo escribió contra ellos, mientras que Tertuliano se unió a ellos. El atractivo era que eran personas moralmente serias y querían volver a los días de los apóstoles cuando el Espíritu, en lugar de los comités, dirigía la iglesia. El peligro era que su código moral de celibato y ayuno era legalista, y su entusiasmo espiritual podía permitir todo tipo de excesos perjudiciales.</a:t>
            </a:r>
          </a:p>
          <a:p>
            <a:pPr algn="just"/>
            <a:r>
              <a:rPr lang="es-US" dirty="0">
                <a:effectLst/>
                <a:latin typeface="Helvetica" pitchFamily="2" charset="0"/>
              </a:rPr>
              <a:t>El movimiento montanista continuó tanto en Oriente como en Occidente hasta que fue finalmente eclipsado por la iglesia mayoritaria en la era </a:t>
            </a:r>
            <a:r>
              <a:rPr lang="es-US" dirty="0" err="1">
                <a:effectLst/>
                <a:latin typeface="Helvetica" pitchFamily="2" charset="0"/>
              </a:rPr>
              <a:t>postconstantiniana</a:t>
            </a:r>
            <a:r>
              <a:rPr lang="es-US" dirty="0">
                <a:effectLst/>
                <a:latin typeface="Helvetica" pitchFamily="2" charset="0"/>
              </a:rPr>
              <a:t>.</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Podemos apreciar el montanismo como un intento de renovación espiritual un tanto descarriado, un intento de recuperar el poder espiritual de la generación apostólica, y de sacar a la iglesia de su inercia institucional y devolverla al poder del Espíritu. En muchos sentidos, los montanistas prefiguran los movimientos de renovación posteriores, como los místicos medievales, la Reforma radical de los anabaptistas apocalípticos, e incluso algunas vertientes del adventismo, y quizás hasta el pentecostalismo moderno.</a:t>
            </a:r>
          </a:p>
          <a:p>
            <a:pPr algn="just"/>
            <a:r>
              <a:rPr lang="es-US" dirty="0">
                <a:effectLst/>
                <a:latin typeface="Helvetica" pitchFamily="2" charset="0"/>
              </a:rPr>
              <a:t>Si quiere leer más sobre los montanistas, recomiendo a Justo y Catherine González en su libro </a:t>
            </a:r>
            <a:r>
              <a:rPr lang="es-US" i="1" dirty="0" err="1">
                <a:effectLst/>
                <a:latin typeface="Helvetica" pitchFamily="2" charset="0"/>
              </a:rPr>
              <a:t>Heretics</a:t>
            </a:r>
            <a:r>
              <a:rPr lang="es-US" i="1" dirty="0">
                <a:effectLst/>
                <a:latin typeface="Helvetica" pitchFamily="2" charset="0"/>
              </a:rPr>
              <a:t> </a:t>
            </a:r>
            <a:r>
              <a:rPr lang="es-US" i="1" dirty="0" err="1">
                <a:effectLst/>
                <a:latin typeface="Helvetica" pitchFamily="2" charset="0"/>
              </a:rPr>
              <a:t>for</a:t>
            </a:r>
            <a:r>
              <a:rPr lang="es-US" i="1" dirty="0">
                <a:effectLst/>
                <a:latin typeface="Helvetica" pitchFamily="2" charset="0"/>
              </a:rPr>
              <a:t> </a:t>
            </a:r>
            <a:r>
              <a:rPr lang="es-US" i="1" dirty="0" err="1">
                <a:effectLst/>
                <a:latin typeface="Helvetica" pitchFamily="2" charset="0"/>
              </a:rPr>
              <a:t>Armchair</a:t>
            </a:r>
            <a:r>
              <a:rPr lang="es-US" i="1" dirty="0">
                <a:effectLst/>
                <a:latin typeface="Helvetica" pitchFamily="2" charset="0"/>
              </a:rPr>
              <a:t> </a:t>
            </a:r>
            <a:r>
              <a:rPr lang="es-US" i="1" dirty="0" err="1">
                <a:effectLst/>
                <a:latin typeface="Helvetica" pitchFamily="2" charset="0"/>
              </a:rPr>
              <a:t>Theologians</a:t>
            </a:r>
            <a:r>
              <a:rPr lang="es-US" dirty="0">
                <a:effectLst/>
                <a:latin typeface="Helvetica" pitchFamily="2" charset="0"/>
              </a:rPr>
              <a:t> (Herejes para teólogos de sillón).</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88</a:t>
            </a:fld>
            <a:endParaRPr lang="es-US"/>
          </a:p>
        </p:txBody>
      </p:sp>
    </p:spTree>
    <p:extLst>
      <p:ext uri="{BB962C8B-B14F-4D97-AF65-F5344CB8AC3E}">
        <p14:creationId xmlns:p14="http://schemas.microsoft.com/office/powerpoint/2010/main" val="36974366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US" dirty="0">
                <a:effectLst/>
                <a:latin typeface="Helvetica" pitchFamily="2" charset="0"/>
              </a:rPr>
              <a:t>El </a:t>
            </a:r>
            <a:r>
              <a:rPr lang="es-US" dirty="0" err="1">
                <a:effectLst/>
                <a:latin typeface="Helvetica" pitchFamily="2" charset="0"/>
              </a:rPr>
              <a:t>modalismo</a:t>
            </a:r>
            <a:r>
              <a:rPr lang="es-US" dirty="0">
                <a:effectLst/>
                <a:latin typeface="Helvetica" pitchFamily="2" charset="0"/>
              </a:rPr>
              <a:t> puede expresarse de diferentes maneras. Puede ser cronológico, de modo que Dios aparece primero como el Padre, que es el creador y el legislador; luego Dios aparece como el Hijo, el redentor; y más tarde de nuevo Dios aparece como el Espíritu, el renovador y santificador. O, alternativamente, el </a:t>
            </a:r>
            <a:r>
              <a:rPr lang="es-US" dirty="0" err="1">
                <a:effectLst/>
                <a:latin typeface="Helvetica" pitchFamily="2" charset="0"/>
              </a:rPr>
              <a:t>modalismo</a:t>
            </a:r>
            <a:r>
              <a:rPr lang="es-US" dirty="0">
                <a:effectLst/>
                <a:latin typeface="Helvetica" pitchFamily="2" charset="0"/>
              </a:rPr>
              <a:t> puede ser funcional, de modo que las diferentes personas se refieren a diferentes funciones del propio ser de Dios. Así pues, cuando Dios crea, actúa como el Padre; cuando Dios redime, actúa como el Hijo; cuando Dios renueva, actúa como el Espíritu. Todas estas son variaciones del </a:t>
            </a:r>
            <a:r>
              <a:rPr lang="es-US" dirty="0" err="1">
                <a:effectLst/>
                <a:latin typeface="Helvetica" pitchFamily="2" charset="0"/>
              </a:rPr>
              <a:t>modalismo</a:t>
            </a:r>
            <a:r>
              <a:rPr lang="es-US" dirty="0">
                <a:effectLst/>
                <a:latin typeface="Helvetica" pitchFamily="2" charset="0"/>
              </a:rPr>
              <a:t>: un Dios que se manifiesta de tres maneras distintas; no son tres personas distintas, un Dios de tres maneras diferentes.</a:t>
            </a:r>
          </a:p>
          <a:p>
            <a:pPr>
              <a:spcBef>
                <a:spcPts val="1350"/>
              </a:spcBef>
            </a:pPr>
            <a:r>
              <a:rPr lang="es-US" b="1" dirty="0">
                <a:effectLst/>
                <a:latin typeface="Times"/>
              </a:rPr>
              <a:t>El énfasis del Antiguo Testamento en un solo Dios</a:t>
            </a:r>
            <a:endParaRPr lang="es-US" dirty="0">
              <a:effectLst/>
              <a:latin typeface="Times"/>
            </a:endParaRPr>
          </a:p>
          <a:p>
            <a:pPr algn="just">
              <a:spcBef>
                <a:spcPts val="675"/>
              </a:spcBef>
            </a:pPr>
            <a:r>
              <a:rPr lang="es-US" dirty="0">
                <a:effectLst/>
                <a:latin typeface="Helvetica" pitchFamily="2" charset="0"/>
              </a:rPr>
              <a:t>Usted podría decir: “Bueno, eso suena un poco estúpido”, pero debe preguntarse: “¿De dónde sacaron esa idea?”. Y aquí es donde podríamos necesitar un poco de simpatía por ellos.</a:t>
            </a:r>
          </a:p>
          <a:p>
            <a:pPr algn="just"/>
            <a:r>
              <a:rPr lang="es-US" dirty="0">
                <a:effectLst/>
                <a:latin typeface="Helvetica" pitchFamily="2" charset="0"/>
              </a:rPr>
              <a:t>En primer lugar, si nos adentramos en el at, ciertamente hay un gran énfasis en que hay un solo Dios, Dios es uno, sólo hay un Dios; ese es el axioma básico de la idea bíblica de Dios, el monoteísmo: Dios es uno.</a:t>
            </a:r>
          </a:p>
          <a:p>
            <a:pPr algn="just"/>
            <a:r>
              <a:rPr lang="es-US" dirty="0">
                <a:effectLst/>
                <a:latin typeface="Helvetica" pitchFamily="2" charset="0"/>
              </a:rPr>
              <a:t>En segundo lugar, el </a:t>
            </a:r>
            <a:r>
              <a:rPr lang="es-US" dirty="0" err="1">
                <a:effectLst/>
                <a:latin typeface="Helvetica" pitchFamily="2" charset="0"/>
              </a:rPr>
              <a:t>modalismo</a:t>
            </a:r>
            <a:r>
              <a:rPr lang="es-US" dirty="0">
                <a:effectLst/>
                <a:latin typeface="Helvetica" pitchFamily="2" charset="0"/>
              </a:rPr>
              <a:t> evita ciertamente el problema del </a:t>
            </a:r>
            <a:r>
              <a:rPr lang="es-US" dirty="0" err="1">
                <a:effectLst/>
                <a:latin typeface="Helvetica" pitchFamily="2" charset="0"/>
              </a:rPr>
              <a:t>triteísmo</a:t>
            </a:r>
            <a:r>
              <a:rPr lang="es-US" dirty="0">
                <a:effectLst/>
                <a:latin typeface="Helvetica" pitchFamily="2" charset="0"/>
              </a:rPr>
              <a:t>, la idea de que hay tres dioses. No es que el Padre, el Hijo y el Espíritu sean tres dioses separados; son tres personas, no tres dioses separados. El </a:t>
            </a:r>
            <a:r>
              <a:rPr lang="es-US" dirty="0" err="1">
                <a:effectLst/>
                <a:latin typeface="Helvetica" pitchFamily="2" charset="0"/>
              </a:rPr>
              <a:t>modalismo</a:t>
            </a:r>
            <a:r>
              <a:rPr lang="es-US" dirty="0">
                <a:effectLst/>
                <a:latin typeface="Helvetica" pitchFamily="2" charset="0"/>
              </a:rPr>
              <a:t> pretende mantenerse alejado del </a:t>
            </a:r>
            <a:r>
              <a:rPr lang="es-US" dirty="0" err="1">
                <a:effectLst/>
                <a:latin typeface="Helvetica" pitchFamily="2" charset="0"/>
              </a:rPr>
              <a:t>triteísmo</a:t>
            </a:r>
            <a:r>
              <a:rPr lang="es-US" dirty="0">
                <a:effectLst/>
                <a:latin typeface="Helvetica" pitchFamily="2" charset="0"/>
              </a:rPr>
              <a:t>.</a:t>
            </a:r>
          </a:p>
          <a:p>
            <a:pPr>
              <a:spcBef>
                <a:spcPts val="1350"/>
              </a:spcBef>
            </a:pPr>
            <a:r>
              <a:rPr lang="es-US" b="1" dirty="0">
                <a:effectLst/>
                <a:latin typeface="Times"/>
              </a:rPr>
              <a:t>Juan 14:8–11</a:t>
            </a:r>
            <a:endParaRPr lang="es-US" dirty="0">
              <a:effectLst/>
              <a:latin typeface="Times"/>
            </a:endParaRPr>
          </a:p>
          <a:p>
            <a:pPr algn="just">
              <a:spcBef>
                <a:spcPts val="675"/>
              </a:spcBef>
            </a:pPr>
            <a:r>
              <a:rPr lang="es-US" dirty="0">
                <a:effectLst/>
                <a:latin typeface="Helvetica" pitchFamily="2" charset="0"/>
              </a:rPr>
              <a:t>En tercer lugar, si usted lee el </a:t>
            </a:r>
            <a:r>
              <a:rPr lang="es-US" dirty="0" err="1">
                <a:effectLst/>
                <a:latin typeface="Helvetica" pitchFamily="2" charset="0"/>
              </a:rPr>
              <a:t>nt</a:t>
            </a:r>
            <a:r>
              <a:rPr lang="es-US" dirty="0">
                <a:effectLst/>
                <a:latin typeface="Helvetica" pitchFamily="2" charset="0"/>
              </a:rPr>
              <a:t>, hay pasajes que casi colapsan algunas de las personas divinas entre sí. Por ejemplo, en Juan 14, leemos una conversación entre Felipe y Jesús, y se habla de la relación de Jesús con el Padre, y algunos pensaron que esto tenía una especie de ideas cuasi </a:t>
            </a:r>
            <a:r>
              <a:rPr lang="es-US" dirty="0" err="1">
                <a:effectLst/>
                <a:latin typeface="Helvetica" pitchFamily="2" charset="0"/>
              </a:rPr>
              <a:t>modalistas</a:t>
            </a:r>
            <a:r>
              <a:rPr lang="es-US" dirty="0">
                <a:effectLst/>
                <a:latin typeface="Helvetica" pitchFamily="2" charset="0"/>
              </a:rPr>
              <a:t>. Escuche la conversación. Esto es lo que dice:</a:t>
            </a:r>
          </a:p>
          <a:p>
            <a:pPr algn="just">
              <a:spcBef>
                <a:spcPts val="675"/>
              </a:spcBef>
            </a:pPr>
            <a:r>
              <a:rPr lang="es-US" dirty="0">
                <a:effectLst/>
                <a:latin typeface="Helvetica" pitchFamily="2" charset="0"/>
              </a:rPr>
              <a:t>Felipe le dijo: Señor, muéstranos el Padre, y nos basta. Jesús le dijo: ¿Tanto tiempo hace que estoy con vosotros, y no me has conocido, Felipe? El que me ha visto a mí, ha visto al Padre; ¿cómo, pues, dices tú muéstranos el Padre? ¿No crees que yo soy en el Padre, y el Padre en mí? Las palabras que yo os hablo, no las hablo por mi propia cuenta, sino que el Padre que mora en mí, él hace las obras. Creedme que yo soy en el Padre, y el Padre en mí; de otra manera, creedme por las mismas obras (rvr60).</a:t>
            </a:r>
          </a:p>
          <a:p>
            <a:pPr algn="just">
              <a:spcBef>
                <a:spcPts val="675"/>
              </a:spcBef>
            </a:pPr>
            <a:r>
              <a:rPr lang="es-US" dirty="0">
                <a:effectLst/>
                <a:latin typeface="Helvetica" pitchFamily="2" charset="0"/>
              </a:rPr>
              <a:t>Aunque no estoy de acuerdo con el punto de vista </a:t>
            </a:r>
            <a:r>
              <a:rPr lang="es-US" dirty="0" err="1">
                <a:effectLst/>
                <a:latin typeface="Helvetica" pitchFamily="2" charset="0"/>
              </a:rPr>
              <a:t>modalista</a:t>
            </a:r>
            <a:r>
              <a:rPr lang="es-US" dirty="0">
                <a:effectLst/>
                <a:latin typeface="Helvetica" pitchFamily="2" charset="0"/>
              </a:rPr>
              <a:t> sobre ese texto, puedo entender que alguien pueda ser llevado a una conclusión </a:t>
            </a:r>
            <a:r>
              <a:rPr lang="es-US" dirty="0" err="1">
                <a:effectLst/>
                <a:latin typeface="Helvetica" pitchFamily="2" charset="0"/>
              </a:rPr>
              <a:t>modalista</a:t>
            </a:r>
            <a:r>
              <a:rPr lang="es-US" dirty="0">
                <a:effectLst/>
                <a:latin typeface="Helvetica" pitchFamily="2" charset="0"/>
              </a:rPr>
              <a:t> de que Jesús es el Padre.</a:t>
            </a:r>
          </a:p>
          <a:p>
            <a:pPr>
              <a:spcBef>
                <a:spcPts val="1350"/>
              </a:spcBef>
            </a:pPr>
            <a:r>
              <a:rPr lang="es-US" b="1" dirty="0">
                <a:effectLst/>
                <a:latin typeface="Times"/>
              </a:rPr>
              <a:t>El lamento de Tertuliano</a:t>
            </a:r>
            <a:endParaRPr lang="es-US" dirty="0">
              <a:effectLst/>
              <a:latin typeface="Times"/>
            </a:endParaRPr>
          </a:p>
          <a:p>
            <a:pPr algn="just">
              <a:spcBef>
                <a:spcPts val="675"/>
              </a:spcBef>
            </a:pPr>
            <a:r>
              <a:rPr lang="es-US" dirty="0">
                <a:effectLst/>
                <a:latin typeface="Helvetica" pitchFamily="2" charset="0"/>
              </a:rPr>
              <a:t>De hecho, Tertuliano se lamenta de que la mayoría de los creyentes de su tiempo, probablemente tenían simpatías </a:t>
            </a:r>
            <a:r>
              <a:rPr lang="es-US" dirty="0" err="1">
                <a:effectLst/>
                <a:latin typeface="Helvetica" pitchFamily="2" charset="0"/>
              </a:rPr>
              <a:t>modalistas</a:t>
            </a:r>
            <a:r>
              <a:rPr lang="es-US" dirty="0">
                <a:effectLst/>
                <a:latin typeface="Helvetica" pitchFamily="2" charset="0"/>
              </a:rPr>
              <a:t> debido a su énfasis en el monoteísmo—Dios es uno, por lo tanto, debe haber </a:t>
            </a:r>
            <a:r>
              <a:rPr lang="es-US" dirty="0" err="1">
                <a:effectLst/>
                <a:latin typeface="Helvetica" pitchFamily="2" charset="0"/>
              </a:rPr>
              <a:t>modalismo</a:t>
            </a:r>
            <a:r>
              <a:rPr lang="es-US" dirty="0">
                <a:effectLst/>
                <a:latin typeface="Helvetica" pitchFamily="2" charset="0"/>
              </a:rPr>
              <a:t>–. Esto es lo que dice Tertuliano, voy a parafrasear libremente sus observaciones:</a:t>
            </a:r>
          </a:p>
          <a:p>
            <a:pPr algn="just">
              <a:spcBef>
                <a:spcPts val="675"/>
              </a:spcBef>
            </a:pPr>
            <a:r>
              <a:rPr lang="es-US" dirty="0">
                <a:effectLst/>
                <a:latin typeface="Helvetica" pitchFamily="2" charset="0"/>
              </a:rPr>
              <a:t>La gente sencilla (no la insultaré llamándola ignorante o estúpida) que siempre constituye la mayoría de los creyentes, está un poco perpleja por la dispensación de tres personas, con el argumento de que la regla de la fe los aísla del paganismo con su pluralidad de dioses y los vuelve al único y verdadero Dios. No entienden que, aunque Dios es uno, hay que creer en él como tres personas, con un orden </a:t>
            </a:r>
            <a:r>
              <a:rPr lang="es-US" dirty="0" err="1">
                <a:effectLst/>
                <a:latin typeface="Helvetica" pitchFamily="2" charset="0"/>
              </a:rPr>
              <a:t>tripersonal</a:t>
            </a:r>
            <a:r>
              <a:rPr lang="es-US" dirty="0">
                <a:effectLst/>
                <a:latin typeface="Helvetica" pitchFamily="2" charset="0"/>
              </a:rPr>
              <a:t> de las cosas.</a:t>
            </a:r>
          </a:p>
          <a:p>
            <a:pPr>
              <a:spcBef>
                <a:spcPts val="1350"/>
              </a:spcBef>
            </a:pPr>
            <a:r>
              <a:rPr lang="es-US" b="1" dirty="0" err="1">
                <a:effectLst/>
                <a:latin typeface="Times"/>
              </a:rPr>
              <a:t>Sabelio</a:t>
            </a:r>
            <a:r>
              <a:rPr lang="es-US" b="1" dirty="0">
                <a:effectLst/>
                <a:latin typeface="Times"/>
              </a:rPr>
              <a:t> y otros </a:t>
            </a:r>
            <a:r>
              <a:rPr lang="es-US" b="1" dirty="0" err="1">
                <a:effectLst/>
                <a:latin typeface="Times"/>
              </a:rPr>
              <a:t>modalistas</a:t>
            </a:r>
            <a:endParaRPr lang="es-US" dirty="0">
              <a:effectLst/>
              <a:latin typeface="Times"/>
            </a:endParaRPr>
          </a:p>
          <a:p>
            <a:pPr algn="just">
              <a:spcBef>
                <a:spcPts val="675"/>
              </a:spcBef>
            </a:pPr>
            <a:r>
              <a:rPr lang="es-US" dirty="0">
                <a:effectLst/>
                <a:latin typeface="Helvetica" pitchFamily="2" charset="0"/>
              </a:rPr>
              <a:t>Justino Mártir hizo un comentario breve sobre algunas personas que creían que el Hijo es el Padre, pero no mencionó a nadie específicamente por su nombre. Sin embargo, más tarde supimos de algunos </a:t>
            </a:r>
            <a:r>
              <a:rPr lang="es-US" dirty="0" err="1">
                <a:effectLst/>
                <a:latin typeface="Helvetica" pitchFamily="2" charset="0"/>
              </a:rPr>
              <a:t>modalistas</a:t>
            </a:r>
            <a:r>
              <a:rPr lang="es-US" dirty="0">
                <a:effectLst/>
                <a:latin typeface="Helvetica" pitchFamily="2" charset="0"/>
              </a:rPr>
              <a:t> de buena fe. A finales del siglo II, Hipólito se refirió a un tal </a:t>
            </a:r>
            <a:r>
              <a:rPr lang="es-US" dirty="0" err="1">
                <a:effectLst/>
                <a:latin typeface="Helvetica" pitchFamily="2" charset="0"/>
              </a:rPr>
              <a:t>Noeto</a:t>
            </a:r>
            <a:r>
              <a:rPr lang="es-US" dirty="0">
                <a:effectLst/>
                <a:latin typeface="Helvetica" pitchFamily="2" charset="0"/>
              </a:rPr>
              <a:t> de Esmirna. </a:t>
            </a:r>
            <a:r>
              <a:rPr lang="es-US" dirty="0" err="1">
                <a:effectLst/>
                <a:latin typeface="Helvetica" pitchFamily="2" charset="0"/>
              </a:rPr>
              <a:t>Noeto</a:t>
            </a:r>
            <a:r>
              <a:rPr lang="es-US" dirty="0">
                <a:effectLst/>
                <a:latin typeface="Helvetica" pitchFamily="2" charset="0"/>
              </a:rPr>
              <a:t> argumentaba que, si Cristo es Dios, entonces debe ser el Padre; y si Cristo es el Padre, entonces fue el Padre quien sufrió en la cruz. Al argumentar así, los </a:t>
            </a:r>
            <a:r>
              <a:rPr lang="es-US" dirty="0" err="1">
                <a:effectLst/>
                <a:latin typeface="Helvetica" pitchFamily="2" charset="0"/>
              </a:rPr>
              <a:t>modalistas</a:t>
            </a:r>
            <a:r>
              <a:rPr lang="es-US" dirty="0">
                <a:effectLst/>
                <a:latin typeface="Helvetica" pitchFamily="2" charset="0"/>
              </a:rPr>
              <a:t> se comprometieron a menudo con el </a:t>
            </a:r>
            <a:r>
              <a:rPr lang="es-US" dirty="0" err="1">
                <a:effectLst/>
                <a:latin typeface="Helvetica" pitchFamily="2" charset="0"/>
              </a:rPr>
              <a:t>patripasianismo</a:t>
            </a:r>
            <a:r>
              <a:rPr lang="es-US" dirty="0">
                <a:effectLst/>
                <a:latin typeface="Helvetica" pitchFamily="2" charset="0"/>
              </a:rPr>
              <a:t>, enseñando que el Padre sufrió en la cruz. Tertuliano escribió, a principios del siglo III, contra un tipo llamado </a:t>
            </a:r>
            <a:r>
              <a:rPr lang="es-US" dirty="0" err="1">
                <a:effectLst/>
                <a:latin typeface="Helvetica" pitchFamily="2" charset="0"/>
              </a:rPr>
              <a:t>Praxeas</a:t>
            </a:r>
            <a:r>
              <a:rPr lang="es-US" dirty="0">
                <a:effectLst/>
                <a:latin typeface="Helvetica" pitchFamily="2" charset="0"/>
              </a:rPr>
              <a:t>, que también era un </a:t>
            </a:r>
            <a:r>
              <a:rPr lang="es-US" dirty="0" err="1">
                <a:effectLst/>
                <a:latin typeface="Helvetica" pitchFamily="2" charset="0"/>
              </a:rPr>
              <a:t>modalista</a:t>
            </a:r>
            <a:r>
              <a:rPr lang="es-US" dirty="0">
                <a:effectLst/>
                <a:latin typeface="Helvetica" pitchFamily="2" charset="0"/>
              </a:rPr>
              <a:t> con tendencias </a:t>
            </a:r>
            <a:r>
              <a:rPr lang="es-US" dirty="0" err="1">
                <a:effectLst/>
                <a:latin typeface="Helvetica" pitchFamily="2" charset="0"/>
              </a:rPr>
              <a:t>patripasianistas</a:t>
            </a:r>
            <a:r>
              <a:rPr lang="es-US" dirty="0">
                <a:effectLst/>
                <a:latin typeface="Helvetica" pitchFamily="2" charset="0"/>
              </a:rPr>
              <a:t>.</a:t>
            </a:r>
          </a:p>
          <a:p>
            <a:pPr algn="just"/>
            <a:r>
              <a:rPr lang="es-US" dirty="0">
                <a:effectLst/>
                <a:latin typeface="Helvetica" pitchFamily="2" charset="0"/>
              </a:rPr>
              <a:t>Probablemente el </a:t>
            </a:r>
            <a:r>
              <a:rPr lang="es-US" dirty="0" err="1">
                <a:effectLst/>
                <a:latin typeface="Helvetica" pitchFamily="2" charset="0"/>
              </a:rPr>
              <a:t>modalista</a:t>
            </a:r>
            <a:r>
              <a:rPr lang="es-US" dirty="0">
                <a:effectLst/>
                <a:latin typeface="Helvetica" pitchFamily="2" charset="0"/>
              </a:rPr>
              <a:t> más conocido fue un sacerdote libio llamado </a:t>
            </a:r>
            <a:r>
              <a:rPr lang="es-US" dirty="0" err="1">
                <a:effectLst/>
                <a:latin typeface="Helvetica" pitchFamily="2" charset="0"/>
              </a:rPr>
              <a:t>Sabelio</a:t>
            </a:r>
            <a:r>
              <a:rPr lang="es-US" dirty="0">
                <a:effectLst/>
                <a:latin typeface="Helvetica" pitchFamily="2" charset="0"/>
              </a:rPr>
              <a:t>, que desarrolló un seguimiento en el norte de África e incluso en Roma a principios del siglo III. Era un poco más sofisticado en su articulación del </a:t>
            </a:r>
            <a:r>
              <a:rPr lang="es-US" dirty="0" err="1">
                <a:effectLst/>
                <a:latin typeface="Helvetica" pitchFamily="2" charset="0"/>
              </a:rPr>
              <a:t>modalismo</a:t>
            </a:r>
            <a:r>
              <a:rPr lang="es-US" dirty="0">
                <a:effectLst/>
                <a:latin typeface="Helvetica" pitchFamily="2" charset="0"/>
              </a:rPr>
              <a:t>. Creía que Dios estaba compuesto por una sustancia única, simple e indivisible, pero con tres formas o modos sucesivos de manifestarse—es un tipo de </a:t>
            </a:r>
            <a:r>
              <a:rPr lang="es-US" dirty="0" err="1">
                <a:effectLst/>
                <a:latin typeface="Helvetica" pitchFamily="2" charset="0"/>
              </a:rPr>
              <a:t>modalismo</a:t>
            </a:r>
            <a:r>
              <a:rPr lang="es-US" dirty="0">
                <a:effectLst/>
                <a:latin typeface="Helvetica" pitchFamily="2" charset="0"/>
              </a:rPr>
              <a:t> cronológico–, con el Padre como creador y legislador, el Hijo como redentor y el Espíritu como renovador y presencia entre el pueblo.</a:t>
            </a:r>
          </a:p>
          <a:p>
            <a:pPr>
              <a:spcBef>
                <a:spcPts val="1350"/>
              </a:spcBef>
            </a:pPr>
            <a:r>
              <a:rPr lang="es-US" b="1" dirty="0">
                <a:effectLst/>
                <a:latin typeface="Times"/>
              </a:rPr>
              <a:t>El </a:t>
            </a:r>
            <a:r>
              <a:rPr lang="es-US" b="1" dirty="0" err="1">
                <a:effectLst/>
                <a:latin typeface="Times"/>
              </a:rPr>
              <a:t>modalismo</a:t>
            </a:r>
            <a:r>
              <a:rPr lang="es-US" b="1" dirty="0">
                <a:effectLst/>
                <a:latin typeface="Times"/>
              </a:rPr>
              <a:t> abordado en los concilios de la Iglesia</a:t>
            </a:r>
            <a:endParaRPr lang="es-US" dirty="0">
              <a:effectLst/>
              <a:latin typeface="Times"/>
            </a:endParaRPr>
          </a:p>
          <a:p>
            <a:pPr algn="just">
              <a:spcBef>
                <a:spcPts val="675"/>
              </a:spcBef>
            </a:pPr>
            <a:r>
              <a:rPr lang="es-US" dirty="0">
                <a:effectLst/>
                <a:latin typeface="Helvetica" pitchFamily="2" charset="0"/>
              </a:rPr>
              <a:t>Además, el Credo de Nicea, del año 325 d.C., pretendía hacer frente a las opiniones </a:t>
            </a:r>
            <a:r>
              <a:rPr lang="es-US" dirty="0" err="1">
                <a:effectLst/>
                <a:latin typeface="Helvetica" pitchFamily="2" charset="0"/>
              </a:rPr>
              <a:t>subordinacionistas</a:t>
            </a:r>
            <a:r>
              <a:rPr lang="es-US" dirty="0">
                <a:effectLst/>
                <a:latin typeface="Helvetica" pitchFamily="2" charset="0"/>
              </a:rPr>
              <a:t> de Arrio. Sin embargo, el lenguaje de la </a:t>
            </a:r>
            <a:r>
              <a:rPr lang="es-US" i="1" dirty="0" err="1">
                <a:effectLst/>
                <a:latin typeface="Helvetica" pitchFamily="2" charset="0"/>
              </a:rPr>
              <a:t>homoousión</a:t>
            </a:r>
            <a:r>
              <a:rPr lang="es-US" dirty="0">
                <a:effectLst/>
                <a:latin typeface="Helvetica" pitchFamily="2" charset="0"/>
              </a:rPr>
              <a:t>–ya sabe, que Dios es una sustancia compartida por las tres personas–. Eso conducía a interpretaciones </a:t>
            </a:r>
            <a:r>
              <a:rPr lang="es-US" dirty="0" err="1">
                <a:effectLst/>
                <a:latin typeface="Helvetica" pitchFamily="2" charset="0"/>
              </a:rPr>
              <a:t>modalistas</a:t>
            </a:r>
            <a:r>
              <a:rPr lang="es-US" dirty="0">
                <a:effectLst/>
                <a:latin typeface="Helvetica" pitchFamily="2" charset="0"/>
              </a:rPr>
              <a:t> de la Trinidad, que es precisamente como lo tomaron los obispos </a:t>
            </a:r>
            <a:r>
              <a:rPr lang="es-US" dirty="0" err="1">
                <a:effectLst/>
                <a:latin typeface="Helvetica" pitchFamily="2" charset="0"/>
              </a:rPr>
              <a:t>promodalistas</a:t>
            </a:r>
            <a:r>
              <a:rPr lang="es-US" dirty="0">
                <a:effectLst/>
                <a:latin typeface="Helvetica" pitchFamily="2" charset="0"/>
              </a:rPr>
              <a:t>, como un tal Marcelo. Y, por eso, el partido </a:t>
            </a:r>
            <a:r>
              <a:rPr lang="es-US" dirty="0" err="1">
                <a:effectLst/>
                <a:latin typeface="Helvetica" pitchFamily="2" charset="0"/>
              </a:rPr>
              <a:t>proniceno</a:t>
            </a:r>
            <a:r>
              <a:rPr lang="es-US" dirty="0">
                <a:effectLst/>
                <a:latin typeface="Helvetica" pitchFamily="2" charset="0"/>
              </a:rPr>
              <a:t> de la Iglesia tuvo que emitir una declaración </a:t>
            </a:r>
            <a:r>
              <a:rPr lang="es-US" dirty="0" err="1">
                <a:effectLst/>
                <a:latin typeface="Helvetica" pitchFamily="2" charset="0"/>
              </a:rPr>
              <a:t>antimodalista</a:t>
            </a:r>
            <a:r>
              <a:rPr lang="es-US" dirty="0">
                <a:effectLst/>
                <a:latin typeface="Helvetica" pitchFamily="2" charset="0"/>
              </a:rPr>
              <a:t> en un concilio en Antioquía en el año 341, para distanciar el </a:t>
            </a:r>
            <a:r>
              <a:rPr lang="es-US" dirty="0" err="1">
                <a:effectLst/>
                <a:latin typeface="Helvetica" pitchFamily="2" charset="0"/>
              </a:rPr>
              <a:t>trinitarismo</a:t>
            </a:r>
            <a:r>
              <a:rPr lang="es-US" dirty="0">
                <a:effectLst/>
                <a:latin typeface="Helvetica" pitchFamily="2" charset="0"/>
              </a:rPr>
              <a:t> niceno de cualquier connotación de </a:t>
            </a:r>
            <a:r>
              <a:rPr lang="es-US" dirty="0" err="1">
                <a:effectLst/>
                <a:latin typeface="Helvetica" pitchFamily="2" charset="0"/>
              </a:rPr>
              <a:t>modalismo</a:t>
            </a:r>
            <a:r>
              <a:rPr lang="es-US" dirty="0">
                <a:effectLst/>
                <a:latin typeface="Helvetica" pitchFamily="2" charset="0"/>
              </a:rPr>
              <a:t>, y lo hicieron subrayando que el Hijo tenía una existencia independiente y eterna del Padre, aunque compartiera la misma sustancia, poder y gloria del Padre. Pero ni siquiera eso lo resolvió, y los </a:t>
            </a:r>
            <a:r>
              <a:rPr lang="es-US" dirty="0" err="1">
                <a:effectLst/>
                <a:latin typeface="Helvetica" pitchFamily="2" charset="0"/>
              </a:rPr>
              <a:t>pronicenos</a:t>
            </a:r>
            <a:r>
              <a:rPr lang="es-US" dirty="0">
                <a:effectLst/>
                <a:latin typeface="Helvetica" pitchFamily="2" charset="0"/>
              </a:rPr>
              <a:t>, como Atanasio, fueron constantemente acosados y acusados de ser </a:t>
            </a:r>
            <a:r>
              <a:rPr lang="es-US" dirty="0" err="1">
                <a:effectLst/>
                <a:latin typeface="Helvetica" pitchFamily="2" charset="0"/>
              </a:rPr>
              <a:t>modalistas</a:t>
            </a:r>
            <a:r>
              <a:rPr lang="es-US" dirty="0">
                <a:effectLst/>
                <a:latin typeface="Helvetica" pitchFamily="2" charset="0"/>
              </a:rPr>
              <a:t>.</a:t>
            </a:r>
          </a:p>
          <a:p>
            <a:pPr>
              <a:spcBef>
                <a:spcPts val="1350"/>
              </a:spcBef>
            </a:pPr>
            <a:r>
              <a:rPr lang="es-US" b="1" dirty="0">
                <a:effectLst/>
                <a:latin typeface="Times"/>
              </a:rPr>
              <a:t>Argumentos contra el </a:t>
            </a:r>
            <a:r>
              <a:rPr lang="es-US" b="1" dirty="0" err="1">
                <a:effectLst/>
                <a:latin typeface="Times"/>
              </a:rPr>
              <a:t>modalismo</a:t>
            </a:r>
            <a:endParaRPr lang="es-US" dirty="0">
              <a:effectLst/>
              <a:latin typeface="Times"/>
            </a:endParaRPr>
          </a:p>
          <a:p>
            <a:pPr algn="just">
              <a:spcBef>
                <a:spcPts val="675"/>
              </a:spcBef>
            </a:pPr>
            <a:r>
              <a:rPr lang="es-US" dirty="0">
                <a:effectLst/>
                <a:latin typeface="Helvetica" pitchFamily="2" charset="0"/>
              </a:rPr>
              <a:t>El </a:t>
            </a:r>
            <a:r>
              <a:rPr lang="es-US" dirty="0" err="1">
                <a:effectLst/>
                <a:latin typeface="Helvetica" pitchFamily="2" charset="0"/>
              </a:rPr>
              <a:t>modalismo</a:t>
            </a:r>
            <a:r>
              <a:rPr lang="es-US" dirty="0">
                <a:effectLst/>
                <a:latin typeface="Helvetica" pitchFamily="2" charset="0"/>
              </a:rPr>
              <a:t> persiste con esa idea con varios grupos, incluso hoy en día, como los pentecostales de la unicidad y cualquiera que exagere la unicidad de Dios a expensas de Su ternura.</a:t>
            </a:r>
          </a:p>
          <a:p>
            <a:pPr algn="just"/>
            <a:r>
              <a:rPr lang="es-US" dirty="0">
                <a:effectLst/>
                <a:latin typeface="Helvetica" pitchFamily="2" charset="0"/>
              </a:rPr>
              <a:t>Hay algunos buenos argumentos contra el </a:t>
            </a:r>
            <a:r>
              <a:rPr lang="es-US" dirty="0" err="1">
                <a:effectLst/>
                <a:latin typeface="Helvetica" pitchFamily="2" charset="0"/>
              </a:rPr>
              <a:t>modalismo</a:t>
            </a:r>
            <a:r>
              <a:rPr lang="es-US" dirty="0">
                <a:effectLst/>
                <a:latin typeface="Helvetica" pitchFamily="2" charset="0"/>
              </a:rPr>
              <a:t>.</a:t>
            </a:r>
          </a:p>
          <a:p>
            <a:pPr algn="just"/>
            <a:r>
              <a:rPr lang="es-US" dirty="0">
                <a:effectLst/>
                <a:latin typeface="Helvetica" pitchFamily="2" charset="0"/>
              </a:rPr>
              <a:t>Para empezar, hace un absurdo del bautismo de Jesús. Es decir, ¿cómo se presenta Jesús para el bautismo? ¿Cómo recibe el Espíritu? ¿Y cómo dice el Padre: “Este es mi Hijo amado, en quien tengo complacencia”? Si estas tres personas son sólo tres modos alternativos del único ser divino, hay algunos absurdos reales que ocurren, no sólo en el bautismo, sino también en la cruz, la resurrección, y en la ascensión.</a:t>
            </a:r>
          </a:p>
          <a:p>
            <a:pPr algn="just"/>
            <a:r>
              <a:rPr lang="es-US" dirty="0">
                <a:effectLst/>
                <a:latin typeface="Helvetica" pitchFamily="2" charset="0"/>
              </a:rPr>
              <a:t>¿Cómo entregó el Padre a Jesús para que fuera la expiación de nuestros pecados si el Padre y el Hijo son el mismo ser divino? Cuando Jesús gritó en la cruz, ¿a quién gritaba? ¿Cómo podemos decir que el Espíritu resucitó a Jesús a la gloria del Padre si son la misma persona? ¿Cómo puede Jesús estar sentado a la derecha del Padre, es como si estuviera sentado a la derecha de sí mismo? ¿Cómo puede Jesús enviar otro abogado o consolador si el Espíritu y Jesús son el mismo ser? Los absurdos se vuelven interminables. Así que, sí, el </a:t>
            </a:r>
            <a:r>
              <a:rPr lang="es-US" dirty="0" err="1">
                <a:effectLst/>
                <a:latin typeface="Helvetica" pitchFamily="2" charset="0"/>
              </a:rPr>
              <a:t>modalismo</a:t>
            </a:r>
            <a:r>
              <a:rPr lang="es-US" dirty="0">
                <a:effectLst/>
                <a:latin typeface="Helvetica" pitchFamily="2" charset="0"/>
              </a:rPr>
              <a:t> evita el </a:t>
            </a:r>
            <a:r>
              <a:rPr lang="es-US" dirty="0" err="1">
                <a:effectLst/>
                <a:latin typeface="Helvetica" pitchFamily="2" charset="0"/>
              </a:rPr>
              <a:t>triteísmo</a:t>
            </a:r>
            <a:r>
              <a:rPr lang="es-US" dirty="0">
                <a:effectLst/>
                <a:latin typeface="Helvetica" pitchFamily="2" charset="0"/>
              </a:rPr>
              <a:t>; preserva la unicidad de Dios, pero a costa de una incoherencia bíblica absoluta.</a:t>
            </a:r>
          </a:p>
          <a:p>
            <a:pPr>
              <a:spcBef>
                <a:spcPts val="1350"/>
              </a:spcBef>
            </a:pPr>
            <a:r>
              <a:rPr lang="es-US" b="1" dirty="0">
                <a:effectLst/>
                <a:latin typeface="Times"/>
              </a:rPr>
              <a:t>Hipólito acerca de la Trinidad</a:t>
            </a:r>
            <a:endParaRPr lang="es-US" dirty="0">
              <a:effectLst/>
              <a:latin typeface="Times"/>
            </a:endParaRPr>
          </a:p>
          <a:p>
            <a:pPr algn="just">
              <a:spcBef>
                <a:spcPts val="675"/>
              </a:spcBef>
            </a:pPr>
            <a:r>
              <a:rPr lang="es-US" dirty="0">
                <a:effectLst/>
                <a:latin typeface="Helvetica" pitchFamily="2" charset="0"/>
              </a:rPr>
              <a:t>Por eso los padres de la Iglesia, como Hipólito y Tertuliano, enfatizaron las operaciones distintas y la persona distinguible de la Divinidad, incluso mientras afirmaban que Dios es uno. Y esto es lo que escribió Hipólito:</a:t>
            </a:r>
          </a:p>
          <a:p>
            <a:pPr algn="just">
              <a:spcBef>
                <a:spcPts val="675"/>
              </a:spcBef>
            </a:pPr>
            <a:r>
              <a:rPr lang="es-US" dirty="0">
                <a:effectLst/>
                <a:latin typeface="Helvetica" pitchFamily="2" charset="0"/>
              </a:rPr>
              <a:t>El Padre, en efecto, es uno, pero hay dos personas, porque también está el Hijo; y luego está la tercera, el Espíritu Santo. El Padre decreta, el Verbo ejecuta y el Hijo se manifiesta, a través de quien se cree en el Padre. La economía de la armonía se reconduce a un solo Dios; porque Dios es uno. El Padre es el que manda, el Hijo el que obedece y el Espíritu Santo el que da entendimiento: El Padre que está por encima de todo, el Hijo que está a través de todo, y el Espíritu Santo que está en todo. Y no podemos pensar de otra manera en un solo Dios, sino creyendo en la verdad en el Padre, el Hijo y el Espíritu Santo.</a:t>
            </a:r>
          </a:p>
          <a:p>
            <a:pPr>
              <a:spcBef>
                <a:spcPts val="1350"/>
              </a:spcBef>
            </a:pPr>
            <a:r>
              <a:rPr lang="es-US" b="1" dirty="0">
                <a:effectLst/>
                <a:latin typeface="Times"/>
              </a:rPr>
              <a:t>Conclusión</a:t>
            </a:r>
            <a:endParaRPr lang="es-US" dirty="0">
              <a:effectLst/>
              <a:latin typeface="Times"/>
            </a:endParaRPr>
          </a:p>
          <a:p>
            <a:pPr algn="just">
              <a:spcBef>
                <a:spcPts val="675"/>
              </a:spcBef>
            </a:pPr>
            <a:r>
              <a:rPr lang="es-US" dirty="0">
                <a:effectLst/>
                <a:latin typeface="Helvetica" pitchFamily="2" charset="0"/>
              </a:rPr>
              <a:t>En cuanto al </a:t>
            </a:r>
            <a:r>
              <a:rPr lang="es-US" dirty="0" err="1">
                <a:effectLst/>
                <a:latin typeface="Helvetica" pitchFamily="2" charset="0"/>
              </a:rPr>
              <a:t>modalismo</a:t>
            </a:r>
            <a:r>
              <a:rPr lang="es-US" dirty="0">
                <a:effectLst/>
                <a:latin typeface="Helvetica" pitchFamily="2" charset="0"/>
              </a:rPr>
              <a:t>, puedo ver la atracción, sin embargo, no es una buena opción. Para leer más, el libro de J. N. D. Kelly, </a:t>
            </a:r>
            <a:r>
              <a:rPr lang="es-US" i="1" dirty="0">
                <a:effectLst/>
                <a:latin typeface="Helvetica" pitchFamily="2" charset="0"/>
              </a:rPr>
              <a:t>Primitivos credos cristianos</a:t>
            </a:r>
            <a:r>
              <a:rPr lang="es-US" dirty="0">
                <a:effectLst/>
                <a:latin typeface="Helvetica" pitchFamily="2" charset="0"/>
              </a:rPr>
              <a:t> es un buen lugar para empezar.</a:t>
            </a:r>
          </a:p>
          <a:p>
            <a:pPr algn="just"/>
            <a:r>
              <a:rPr lang="es-US" dirty="0">
                <a:effectLst/>
                <a:latin typeface="Helvetica" pitchFamily="2" charset="0"/>
              </a:rPr>
              <a:t>Pero en nuestra próxima serie de segmentos, vamos a entrar en otro de los grandes debates heréticos. Vamos a hablar del arrianismo o </a:t>
            </a:r>
            <a:r>
              <a:rPr lang="es-US" dirty="0" err="1">
                <a:effectLst/>
                <a:latin typeface="Helvetica" pitchFamily="2" charset="0"/>
              </a:rPr>
              <a:t>subordinacionismo</a:t>
            </a:r>
            <a:r>
              <a:rPr lang="es-US" dirty="0">
                <a:effectLst/>
                <a:latin typeface="Helvetica" pitchFamily="2" charset="0"/>
              </a:rPr>
              <a:t>. Y, en segundo lugar, tal vez sólo después de Marción, esta es una de las herejías más temibles y mortales que enfrentó la iglesia. Así que, manténganse en sintonía para eso.</a:t>
            </a:r>
          </a:p>
          <a:p>
            <a:pPr algn="just"/>
            <a:br>
              <a:rPr lang="es-US" dirty="0">
                <a:effectLst/>
                <a:latin typeface="Helvetica" pitchFamily="2" charset="0"/>
              </a:rPr>
            </a:br>
            <a:endParaRPr lang="es-US" dirty="0">
              <a:effectLst/>
              <a:latin typeface="Helvetica" pitchFamily="2" charset="0"/>
            </a:endParaRPr>
          </a:p>
          <a:p>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89</a:t>
            </a:fld>
            <a:endParaRPr lang="es-US"/>
          </a:p>
        </p:txBody>
      </p:sp>
    </p:spTree>
    <p:extLst>
      <p:ext uri="{BB962C8B-B14F-4D97-AF65-F5344CB8AC3E}">
        <p14:creationId xmlns:p14="http://schemas.microsoft.com/office/powerpoint/2010/main" val="1193733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b="1" dirty="0">
                <a:effectLst/>
                <a:latin typeface="Times"/>
              </a:rPr>
              <a:t>La ausencia de religión en el mundo antiguo</a:t>
            </a:r>
            <a:endParaRPr lang="es-US" dirty="0">
              <a:effectLst/>
              <a:latin typeface="Times"/>
            </a:endParaRPr>
          </a:p>
          <a:p>
            <a:pPr algn="just"/>
            <a:r>
              <a:rPr lang="es-US" dirty="0">
                <a:effectLst/>
                <a:latin typeface="Helvetica" pitchFamily="2" charset="0"/>
              </a:rPr>
              <a:t>Se suele suponer que la religión antigua no se ocupaba de las creencias o la doctrina, sino de los rituales y las prácticas de culto adecuadas. Esto es ciertamente cierto, ya que el mundo antiguo no tenía algo llamado “religión” tal y como lo imaginamos habitualmente. Si por religión se entiende un conjunto de creencias acerca de lo sobrenatural con diversos corolarios éticos y que puede ser compartimentado de una cultura secular, entonces obviamente no, no existía tal cosa como la religión en el mundo antiguo.</a:t>
            </a:r>
          </a:p>
          <a:p>
            <a:r>
              <a:rPr lang="es-US" b="1" dirty="0">
                <a:effectLst/>
                <a:latin typeface="Times"/>
              </a:rPr>
              <a:t>Lenguaje del Templo Antiguo y del ritual</a:t>
            </a:r>
            <a:endParaRPr lang="es-US" dirty="0">
              <a:effectLst/>
              <a:latin typeface="Times"/>
            </a:endParaRPr>
          </a:p>
          <a:p>
            <a:pPr algn="just"/>
            <a:r>
              <a:rPr lang="es-US" dirty="0">
                <a:effectLst/>
                <a:latin typeface="Helvetica" pitchFamily="2" charset="0"/>
              </a:rPr>
              <a:t>Ni siquiera existe una palabra antigua que se traduzca en “religión”. La palabra latina </a:t>
            </a:r>
            <a:r>
              <a:rPr lang="es-US" dirty="0" err="1">
                <a:effectLst/>
                <a:latin typeface="Helvetica" pitchFamily="2" charset="0"/>
              </a:rPr>
              <a:t>religio</a:t>
            </a:r>
            <a:r>
              <a:rPr lang="es-US" dirty="0">
                <a:effectLst/>
                <a:latin typeface="Helvetica" pitchFamily="2" charset="0"/>
              </a:rPr>
              <a:t> significaba “escrúpulo”, en el sentido de los deberes de uno hacia los dioses, no una, especie de, visión global del mundo sobre los dioses, los seres humanos, la revelación y la salvación, y similares. En griego, los principales términos que encontramos para la actividad religiosa—que también se encuentran en el </a:t>
            </a:r>
            <a:r>
              <a:rPr lang="es-US" dirty="0" err="1">
                <a:effectLst/>
                <a:latin typeface="Helvetica" pitchFamily="2" charset="0"/>
              </a:rPr>
              <a:t>nt</a:t>
            </a:r>
            <a:r>
              <a:rPr lang="es-US" dirty="0">
                <a:effectLst/>
                <a:latin typeface="Helvetica" pitchFamily="2" charset="0"/>
              </a:rPr>
              <a:t>—son “piedad” o “bondad”, que es la palabra griega </a:t>
            </a:r>
            <a:r>
              <a:rPr lang="es-US" i="1" dirty="0" err="1">
                <a:effectLst/>
                <a:latin typeface="Helvetica" pitchFamily="2" charset="0"/>
              </a:rPr>
              <a:t>eusebeia</a:t>
            </a:r>
            <a:r>
              <a:rPr lang="es-US" dirty="0">
                <a:effectLst/>
                <a:latin typeface="Helvetica" pitchFamily="2" charset="0"/>
              </a:rPr>
              <a:t>; está el “culto”, </a:t>
            </a:r>
            <a:r>
              <a:rPr lang="es-US" dirty="0" err="1">
                <a:effectLst/>
                <a:latin typeface="Helvetica" pitchFamily="2" charset="0"/>
              </a:rPr>
              <a:t>thrēskeia</a:t>
            </a:r>
            <a:r>
              <a:rPr lang="es-US" dirty="0">
                <a:effectLst/>
                <a:latin typeface="Helvetica" pitchFamily="2" charset="0"/>
              </a:rPr>
              <a:t>, y el “servicio” asociado a él, </a:t>
            </a:r>
            <a:r>
              <a:rPr lang="es-US" i="1" dirty="0" err="1">
                <a:effectLst/>
                <a:latin typeface="Helvetica" pitchFamily="2" charset="0"/>
              </a:rPr>
              <a:t>latreia</a:t>
            </a:r>
            <a:r>
              <a:rPr lang="es-US" dirty="0">
                <a:effectLst/>
                <a:latin typeface="Helvetica" pitchFamily="2" charset="0"/>
              </a:rPr>
              <a:t>.</a:t>
            </a:r>
          </a:p>
          <a:p>
            <a:pPr algn="just"/>
            <a:r>
              <a:rPr lang="es-US" dirty="0">
                <a:effectLst/>
                <a:latin typeface="Helvetica" pitchFamily="2" charset="0"/>
              </a:rPr>
              <a:t>Este lenguaje se refiere a las prácticas del culto y el ritual del templo, no a un conjunto bien definido de creencias y visión del mundo o algo llamado “teología”. Dada esa definición, como el cristianismo no tenía culto, ni templo, ni sacerdocio, para los forasteros, el cristianismo se parecía más a la filosofía que a la </a:t>
            </a:r>
            <a:r>
              <a:rPr lang="es-US" dirty="0" err="1">
                <a:effectLst/>
                <a:latin typeface="Helvetica" pitchFamily="2" charset="0"/>
              </a:rPr>
              <a:t>religio</a:t>
            </a:r>
            <a:r>
              <a:rPr lang="es-US" dirty="0">
                <a:effectLst/>
                <a:latin typeface="Helvetica" pitchFamily="2" charset="0"/>
              </a:rPr>
              <a:t>.</a:t>
            </a:r>
          </a:p>
          <a:p>
            <a:pPr algn="just"/>
            <a:br>
              <a:rPr lang="es-US" dirty="0">
                <a:effectLst/>
                <a:latin typeface="Helvetica" pitchFamily="2" charset="0"/>
              </a:rPr>
            </a:br>
            <a:endParaRPr lang="es-US" dirty="0">
              <a:effectLst/>
              <a:latin typeface="Helvetica" pitchFamily="2" charset="0"/>
            </a:endParaRPr>
          </a:p>
          <a:p>
            <a:r>
              <a:rPr lang="es-US" dirty="0">
                <a:effectLst/>
                <a:latin typeface="Times"/>
              </a:rPr>
              <a:t> </a:t>
            </a:r>
            <a:endParaRPr lang="es-US" dirty="0"/>
          </a:p>
        </p:txBody>
      </p:sp>
      <p:sp>
        <p:nvSpPr>
          <p:cNvPr id="4" name="Marcador de número de diapositiva 3"/>
          <p:cNvSpPr>
            <a:spLocks noGrp="1"/>
          </p:cNvSpPr>
          <p:nvPr>
            <p:ph type="sldNum" sz="quarter" idx="5"/>
          </p:nvPr>
        </p:nvSpPr>
        <p:spPr/>
        <p:txBody>
          <a:bodyPr/>
          <a:lstStyle/>
          <a:p>
            <a:fld id="{F6FFF6DE-DDCD-1043-A233-303060754757}" type="slidenum">
              <a:rPr lang="es-US" smtClean="0"/>
              <a:t>10</a:t>
            </a:fld>
            <a:endParaRPr lang="es-US"/>
          </a:p>
        </p:txBody>
      </p:sp>
    </p:spTree>
    <p:extLst>
      <p:ext uri="{BB962C8B-B14F-4D97-AF65-F5344CB8AC3E}">
        <p14:creationId xmlns:p14="http://schemas.microsoft.com/office/powerpoint/2010/main" val="273774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C54E5-3223-F0D4-D5C5-1CFD2A492020}"/>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US"/>
          </a:p>
        </p:txBody>
      </p:sp>
      <p:sp>
        <p:nvSpPr>
          <p:cNvPr id="3" name="Subtítulo 2">
            <a:extLst>
              <a:ext uri="{FF2B5EF4-FFF2-40B4-BE49-F238E27FC236}">
                <a16:creationId xmlns:a16="http://schemas.microsoft.com/office/drawing/2014/main" id="{ED0BAF3D-3116-AF34-BFC3-B6E883D94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US"/>
          </a:p>
        </p:txBody>
      </p:sp>
      <p:sp>
        <p:nvSpPr>
          <p:cNvPr id="4" name="Marcador de fecha 3">
            <a:extLst>
              <a:ext uri="{FF2B5EF4-FFF2-40B4-BE49-F238E27FC236}">
                <a16:creationId xmlns:a16="http://schemas.microsoft.com/office/drawing/2014/main" id="{49CE36D5-3D2E-0FF8-E0C5-AAB0CD245248}"/>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5" name="Marcador de pie de página 4">
            <a:extLst>
              <a:ext uri="{FF2B5EF4-FFF2-40B4-BE49-F238E27FC236}">
                <a16:creationId xmlns:a16="http://schemas.microsoft.com/office/drawing/2014/main" id="{47BFE1A0-90E4-4AF4-A47C-5BB85469151E}"/>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8E64D077-BBEC-5A67-A06D-B4995BA09BA5}"/>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365711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980871-DE0E-FA6C-E15B-E6FF2667BB6D}"/>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9C50C772-938F-789C-6955-6D12C0A9A37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893EF3BD-81F5-6B6E-45E6-3E7D4CE5DC30}"/>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5" name="Marcador de pie de página 4">
            <a:extLst>
              <a:ext uri="{FF2B5EF4-FFF2-40B4-BE49-F238E27FC236}">
                <a16:creationId xmlns:a16="http://schemas.microsoft.com/office/drawing/2014/main" id="{3AF08772-246D-AE21-2AD8-637D065AE773}"/>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72B13D16-471A-A40B-256C-BE34406AEF8E}"/>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90928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1F432C5-89F0-3CE8-EBE9-3C5AF012BEEA}"/>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US"/>
          </a:p>
        </p:txBody>
      </p:sp>
      <p:sp>
        <p:nvSpPr>
          <p:cNvPr id="3" name="Marcador de texto vertical 2">
            <a:extLst>
              <a:ext uri="{FF2B5EF4-FFF2-40B4-BE49-F238E27FC236}">
                <a16:creationId xmlns:a16="http://schemas.microsoft.com/office/drawing/2014/main" id="{72AC3DC3-5FE3-DA23-8825-358E87F5935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9066EC61-ECF7-8DBA-2A7D-CE3D1378A31A}"/>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5" name="Marcador de pie de página 4">
            <a:extLst>
              <a:ext uri="{FF2B5EF4-FFF2-40B4-BE49-F238E27FC236}">
                <a16:creationId xmlns:a16="http://schemas.microsoft.com/office/drawing/2014/main" id="{CBF494EC-2EED-6D3E-CB00-4002173D4B77}"/>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F2181432-368F-01C9-2D03-8EE4F03366F7}"/>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311591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32F88-2E94-79B5-D265-359DA4825DDE}"/>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292524CA-F77A-9517-E581-A4E7955F0586}"/>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5A6FA503-2257-EBC1-E92F-C53DAD9E3452}"/>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5" name="Marcador de pie de página 4">
            <a:extLst>
              <a:ext uri="{FF2B5EF4-FFF2-40B4-BE49-F238E27FC236}">
                <a16:creationId xmlns:a16="http://schemas.microsoft.com/office/drawing/2014/main" id="{60C3CBDC-62F5-75CD-4C51-6444A908C338}"/>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2E266C5C-9709-6955-7FD7-468EF73AAD3D}"/>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346308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B53D4-947D-68D5-41A1-F04AF021F4F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468861D6-7A27-B451-FC01-38569B7E63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A1780905-EE9C-C4C1-76F4-EE0EE1FE9E8B}"/>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5" name="Marcador de pie de página 4">
            <a:extLst>
              <a:ext uri="{FF2B5EF4-FFF2-40B4-BE49-F238E27FC236}">
                <a16:creationId xmlns:a16="http://schemas.microsoft.com/office/drawing/2014/main" id="{B6EA9E9B-D009-17FB-554B-BD73093B359E}"/>
              </a:ext>
            </a:extLst>
          </p:cNvPr>
          <p:cNvSpPr>
            <a:spLocks noGrp="1"/>
          </p:cNvSpPr>
          <p:nvPr>
            <p:ph type="ftr" sz="quarter" idx="11"/>
          </p:nvPr>
        </p:nvSpPr>
        <p:spPr/>
        <p:txBody>
          <a:bodyPr/>
          <a:lstStyle/>
          <a:p>
            <a:endParaRPr lang="es-US"/>
          </a:p>
        </p:txBody>
      </p:sp>
      <p:sp>
        <p:nvSpPr>
          <p:cNvPr id="6" name="Marcador de número de diapositiva 5">
            <a:extLst>
              <a:ext uri="{FF2B5EF4-FFF2-40B4-BE49-F238E27FC236}">
                <a16:creationId xmlns:a16="http://schemas.microsoft.com/office/drawing/2014/main" id="{99F60749-893D-A123-169F-0FB74B519B1B}"/>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270576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DFE185-F9FB-A0D7-7AA2-2B346DBAEFF2}"/>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76B7F7DB-00FE-8F17-669F-8D1C21EEE05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contenido 3">
            <a:extLst>
              <a:ext uri="{FF2B5EF4-FFF2-40B4-BE49-F238E27FC236}">
                <a16:creationId xmlns:a16="http://schemas.microsoft.com/office/drawing/2014/main" id="{0C021DA1-8CA8-3907-912D-FA3A9FD16A45}"/>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fecha 4">
            <a:extLst>
              <a:ext uri="{FF2B5EF4-FFF2-40B4-BE49-F238E27FC236}">
                <a16:creationId xmlns:a16="http://schemas.microsoft.com/office/drawing/2014/main" id="{38EF7652-2F72-8575-239D-A755D84F48AA}"/>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6" name="Marcador de pie de página 5">
            <a:extLst>
              <a:ext uri="{FF2B5EF4-FFF2-40B4-BE49-F238E27FC236}">
                <a16:creationId xmlns:a16="http://schemas.microsoft.com/office/drawing/2014/main" id="{DB17548D-BDFA-7C9C-9C38-505F8AA25345}"/>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09F431BB-481D-7961-ABC0-C70B98CE1BFB}"/>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361276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FAADA-A5DF-EF4C-A6B8-D1E6832E2204}"/>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867DE615-6A4B-11A2-F746-72143E026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068C4F7D-BB1F-C5EB-AF94-3FB85EF9B390}"/>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5" name="Marcador de texto 4">
            <a:extLst>
              <a:ext uri="{FF2B5EF4-FFF2-40B4-BE49-F238E27FC236}">
                <a16:creationId xmlns:a16="http://schemas.microsoft.com/office/drawing/2014/main" id="{1E068404-6238-8455-B31D-543BEA45A1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48F13FC9-A388-BB76-428F-D6C1D43C6CC8}"/>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7" name="Marcador de fecha 6">
            <a:extLst>
              <a:ext uri="{FF2B5EF4-FFF2-40B4-BE49-F238E27FC236}">
                <a16:creationId xmlns:a16="http://schemas.microsoft.com/office/drawing/2014/main" id="{2FF54A22-21DB-A265-D5A4-822DD445A1B4}"/>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8" name="Marcador de pie de página 7">
            <a:extLst>
              <a:ext uri="{FF2B5EF4-FFF2-40B4-BE49-F238E27FC236}">
                <a16:creationId xmlns:a16="http://schemas.microsoft.com/office/drawing/2014/main" id="{EE806197-BD36-84CC-D96F-AB5426B59105}"/>
              </a:ext>
            </a:extLst>
          </p:cNvPr>
          <p:cNvSpPr>
            <a:spLocks noGrp="1"/>
          </p:cNvSpPr>
          <p:nvPr>
            <p:ph type="ftr" sz="quarter" idx="11"/>
          </p:nvPr>
        </p:nvSpPr>
        <p:spPr/>
        <p:txBody>
          <a:bodyPr/>
          <a:lstStyle/>
          <a:p>
            <a:endParaRPr lang="es-US"/>
          </a:p>
        </p:txBody>
      </p:sp>
      <p:sp>
        <p:nvSpPr>
          <p:cNvPr id="9" name="Marcador de número de diapositiva 8">
            <a:extLst>
              <a:ext uri="{FF2B5EF4-FFF2-40B4-BE49-F238E27FC236}">
                <a16:creationId xmlns:a16="http://schemas.microsoft.com/office/drawing/2014/main" id="{C4A3A8BF-5215-DB7F-81C0-C3E8686D67CE}"/>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90915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6BF414-94EB-F917-D5F8-33ED318DCBD5}"/>
              </a:ext>
            </a:extLst>
          </p:cNvPr>
          <p:cNvSpPr>
            <a:spLocks noGrp="1"/>
          </p:cNvSpPr>
          <p:nvPr>
            <p:ph type="title"/>
          </p:nvPr>
        </p:nvSpPr>
        <p:spPr/>
        <p:txBody>
          <a:bodyPr/>
          <a:lstStyle/>
          <a:p>
            <a:r>
              <a:rPr lang="es-MX"/>
              <a:t>Haz clic para modificar el estilo de título del patrón</a:t>
            </a:r>
            <a:endParaRPr lang="es-US"/>
          </a:p>
        </p:txBody>
      </p:sp>
      <p:sp>
        <p:nvSpPr>
          <p:cNvPr id="3" name="Marcador de fecha 2">
            <a:extLst>
              <a:ext uri="{FF2B5EF4-FFF2-40B4-BE49-F238E27FC236}">
                <a16:creationId xmlns:a16="http://schemas.microsoft.com/office/drawing/2014/main" id="{0B5B38C3-A274-B83D-5BF8-5DBA43E36B04}"/>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4" name="Marcador de pie de página 3">
            <a:extLst>
              <a:ext uri="{FF2B5EF4-FFF2-40B4-BE49-F238E27FC236}">
                <a16:creationId xmlns:a16="http://schemas.microsoft.com/office/drawing/2014/main" id="{5F45E255-3BDD-CA13-0E68-D0097D6600B2}"/>
              </a:ext>
            </a:extLst>
          </p:cNvPr>
          <p:cNvSpPr>
            <a:spLocks noGrp="1"/>
          </p:cNvSpPr>
          <p:nvPr>
            <p:ph type="ftr" sz="quarter" idx="11"/>
          </p:nvPr>
        </p:nvSpPr>
        <p:spPr/>
        <p:txBody>
          <a:bodyPr/>
          <a:lstStyle/>
          <a:p>
            <a:endParaRPr lang="es-US"/>
          </a:p>
        </p:txBody>
      </p:sp>
      <p:sp>
        <p:nvSpPr>
          <p:cNvPr id="5" name="Marcador de número de diapositiva 4">
            <a:extLst>
              <a:ext uri="{FF2B5EF4-FFF2-40B4-BE49-F238E27FC236}">
                <a16:creationId xmlns:a16="http://schemas.microsoft.com/office/drawing/2014/main" id="{E1CB7AC8-3E8E-A433-DAEF-3B419493659D}"/>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180289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1485DC-2371-8C6A-A3B1-7F0EAC927D48}"/>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3" name="Marcador de pie de página 2">
            <a:extLst>
              <a:ext uri="{FF2B5EF4-FFF2-40B4-BE49-F238E27FC236}">
                <a16:creationId xmlns:a16="http://schemas.microsoft.com/office/drawing/2014/main" id="{83DCC744-D740-45AD-2267-244288A36032}"/>
              </a:ext>
            </a:extLst>
          </p:cNvPr>
          <p:cNvSpPr>
            <a:spLocks noGrp="1"/>
          </p:cNvSpPr>
          <p:nvPr>
            <p:ph type="ftr" sz="quarter" idx="11"/>
          </p:nvPr>
        </p:nvSpPr>
        <p:spPr/>
        <p:txBody>
          <a:bodyPr/>
          <a:lstStyle/>
          <a:p>
            <a:endParaRPr lang="es-US"/>
          </a:p>
        </p:txBody>
      </p:sp>
      <p:sp>
        <p:nvSpPr>
          <p:cNvPr id="4" name="Marcador de número de diapositiva 3">
            <a:extLst>
              <a:ext uri="{FF2B5EF4-FFF2-40B4-BE49-F238E27FC236}">
                <a16:creationId xmlns:a16="http://schemas.microsoft.com/office/drawing/2014/main" id="{DD32C5BC-A0C5-9336-D3E7-CCE0DD5806E1}"/>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226507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CF8BCB-7CF1-4AE3-0332-CF9F8D88000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contenido 2">
            <a:extLst>
              <a:ext uri="{FF2B5EF4-FFF2-40B4-BE49-F238E27FC236}">
                <a16:creationId xmlns:a16="http://schemas.microsoft.com/office/drawing/2014/main" id="{F48D1AC9-4C98-B19D-5FEA-B80BAA1CF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texto 3">
            <a:extLst>
              <a:ext uri="{FF2B5EF4-FFF2-40B4-BE49-F238E27FC236}">
                <a16:creationId xmlns:a16="http://schemas.microsoft.com/office/drawing/2014/main" id="{A70E3B9B-0E4D-82C8-254E-95B65D6F3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5C62BDED-B741-0EBE-6258-86B00A88EA79}"/>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6" name="Marcador de pie de página 5">
            <a:extLst>
              <a:ext uri="{FF2B5EF4-FFF2-40B4-BE49-F238E27FC236}">
                <a16:creationId xmlns:a16="http://schemas.microsoft.com/office/drawing/2014/main" id="{5BB53460-517A-45B9-5BB7-A73B6F844DD3}"/>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2FC9D8E3-0298-C812-C991-150470271CC1}"/>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423646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A7F018-CA41-DC84-FDED-F651617432D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US"/>
          </a:p>
        </p:txBody>
      </p:sp>
      <p:sp>
        <p:nvSpPr>
          <p:cNvPr id="3" name="Marcador de posición de imagen 2">
            <a:extLst>
              <a:ext uri="{FF2B5EF4-FFF2-40B4-BE49-F238E27FC236}">
                <a16:creationId xmlns:a16="http://schemas.microsoft.com/office/drawing/2014/main" id="{73EA407A-44EF-0CD8-9430-0423004BD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a:extLst>
              <a:ext uri="{FF2B5EF4-FFF2-40B4-BE49-F238E27FC236}">
                <a16:creationId xmlns:a16="http://schemas.microsoft.com/office/drawing/2014/main" id="{F150509F-D9D3-1142-E6BD-F44AA9AC8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A0BCC31B-EC6A-04A0-B2F7-8F7C039933D1}"/>
              </a:ext>
            </a:extLst>
          </p:cNvPr>
          <p:cNvSpPr>
            <a:spLocks noGrp="1"/>
          </p:cNvSpPr>
          <p:nvPr>
            <p:ph type="dt" sz="half" idx="10"/>
          </p:nvPr>
        </p:nvSpPr>
        <p:spPr/>
        <p:txBody>
          <a:bodyPr/>
          <a:lstStyle/>
          <a:p>
            <a:fld id="{172BC544-84C5-4B47-B411-ACA3ED6A677B}" type="datetimeFigureOut">
              <a:rPr lang="es-US" smtClean="0"/>
              <a:t>11/18/24</a:t>
            </a:fld>
            <a:endParaRPr lang="es-US"/>
          </a:p>
        </p:txBody>
      </p:sp>
      <p:sp>
        <p:nvSpPr>
          <p:cNvPr id="6" name="Marcador de pie de página 5">
            <a:extLst>
              <a:ext uri="{FF2B5EF4-FFF2-40B4-BE49-F238E27FC236}">
                <a16:creationId xmlns:a16="http://schemas.microsoft.com/office/drawing/2014/main" id="{9C212E9B-F539-5885-119C-00DB285AF867}"/>
              </a:ext>
            </a:extLst>
          </p:cNvPr>
          <p:cNvSpPr>
            <a:spLocks noGrp="1"/>
          </p:cNvSpPr>
          <p:nvPr>
            <p:ph type="ftr" sz="quarter" idx="11"/>
          </p:nvPr>
        </p:nvSpPr>
        <p:spPr/>
        <p:txBody>
          <a:bodyPr/>
          <a:lstStyle/>
          <a:p>
            <a:endParaRPr lang="es-US"/>
          </a:p>
        </p:txBody>
      </p:sp>
      <p:sp>
        <p:nvSpPr>
          <p:cNvPr id="7" name="Marcador de número de diapositiva 6">
            <a:extLst>
              <a:ext uri="{FF2B5EF4-FFF2-40B4-BE49-F238E27FC236}">
                <a16:creationId xmlns:a16="http://schemas.microsoft.com/office/drawing/2014/main" id="{A9B66296-F462-CAF5-5633-67E89C9B4944}"/>
              </a:ext>
            </a:extLst>
          </p:cNvPr>
          <p:cNvSpPr>
            <a:spLocks noGrp="1"/>
          </p:cNvSpPr>
          <p:nvPr>
            <p:ph type="sldNum" sz="quarter" idx="12"/>
          </p:nvPr>
        </p:nvSpPr>
        <p:spPr/>
        <p:txBody>
          <a:bodyPr/>
          <a:lstStyle/>
          <a:p>
            <a:fld id="{56FB9C4E-C69A-7949-BE30-F3A2DEF9B6EA}" type="slidenum">
              <a:rPr lang="es-US" smtClean="0"/>
              <a:t>‹Nº›</a:t>
            </a:fld>
            <a:endParaRPr lang="es-US"/>
          </a:p>
        </p:txBody>
      </p:sp>
    </p:spTree>
    <p:extLst>
      <p:ext uri="{BB962C8B-B14F-4D97-AF65-F5344CB8AC3E}">
        <p14:creationId xmlns:p14="http://schemas.microsoft.com/office/powerpoint/2010/main" val="4147481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F042B4-E740-3D6C-F4C3-0F8F0F9B2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US"/>
          </a:p>
        </p:txBody>
      </p:sp>
      <p:sp>
        <p:nvSpPr>
          <p:cNvPr id="3" name="Marcador de texto 2">
            <a:extLst>
              <a:ext uri="{FF2B5EF4-FFF2-40B4-BE49-F238E27FC236}">
                <a16:creationId xmlns:a16="http://schemas.microsoft.com/office/drawing/2014/main" id="{64EE6157-42E9-6225-9B15-EA080601D5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US"/>
          </a:p>
        </p:txBody>
      </p:sp>
      <p:sp>
        <p:nvSpPr>
          <p:cNvPr id="4" name="Marcador de fecha 3">
            <a:extLst>
              <a:ext uri="{FF2B5EF4-FFF2-40B4-BE49-F238E27FC236}">
                <a16:creationId xmlns:a16="http://schemas.microsoft.com/office/drawing/2014/main" id="{A6B3E1FD-21D5-111B-A6CE-0A7A2ADBA9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2BC544-84C5-4B47-B411-ACA3ED6A677B}" type="datetimeFigureOut">
              <a:rPr lang="es-US" smtClean="0"/>
              <a:t>11/18/24</a:t>
            </a:fld>
            <a:endParaRPr lang="es-US"/>
          </a:p>
        </p:txBody>
      </p:sp>
      <p:sp>
        <p:nvSpPr>
          <p:cNvPr id="5" name="Marcador de pie de página 4">
            <a:extLst>
              <a:ext uri="{FF2B5EF4-FFF2-40B4-BE49-F238E27FC236}">
                <a16:creationId xmlns:a16="http://schemas.microsoft.com/office/drawing/2014/main" id="{146CC5AD-C792-3700-3B99-C3CBD9740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US"/>
          </a:p>
        </p:txBody>
      </p:sp>
      <p:sp>
        <p:nvSpPr>
          <p:cNvPr id="6" name="Marcador de número de diapositiva 5">
            <a:extLst>
              <a:ext uri="{FF2B5EF4-FFF2-40B4-BE49-F238E27FC236}">
                <a16:creationId xmlns:a16="http://schemas.microsoft.com/office/drawing/2014/main" id="{8E599872-D987-2A68-B330-3530513D2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FB9C4E-C69A-7949-BE30-F3A2DEF9B6EA}" type="slidenum">
              <a:rPr lang="es-US" smtClean="0"/>
              <a:t>‹Nº›</a:t>
            </a:fld>
            <a:endParaRPr lang="es-US"/>
          </a:p>
        </p:txBody>
      </p:sp>
    </p:spTree>
    <p:extLst>
      <p:ext uri="{BB962C8B-B14F-4D97-AF65-F5344CB8AC3E}">
        <p14:creationId xmlns:p14="http://schemas.microsoft.com/office/powerpoint/2010/main" val="130093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ABD17EFD-3332-91AA-2D36-1D9C18A93CAC}"/>
              </a:ext>
            </a:extLst>
          </p:cNvPr>
          <p:cNvPicPr>
            <a:picLocks noChangeAspect="1"/>
          </p:cNvPicPr>
          <p:nvPr/>
        </p:nvPicPr>
        <p:blipFill>
          <a:blip r:embed="rId2"/>
          <a:srcRect t="459"/>
          <a:stretch/>
        </p:blipFill>
        <p:spPr>
          <a:xfrm>
            <a:off x="1" y="10"/>
            <a:ext cx="9431125"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uadroTexto 5">
            <a:extLst>
              <a:ext uri="{FF2B5EF4-FFF2-40B4-BE49-F238E27FC236}">
                <a16:creationId xmlns:a16="http://schemas.microsoft.com/office/drawing/2014/main" id="{FCB85049-E16D-1B95-4E7B-1C8FC2E28B19}"/>
              </a:ext>
            </a:extLst>
          </p:cNvPr>
          <p:cNvSpPr txBox="1"/>
          <p:nvPr/>
        </p:nvSpPr>
        <p:spPr>
          <a:xfrm>
            <a:off x="8635827" y="633742"/>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7" name="Picture 3">
            <a:extLst>
              <a:ext uri="{FF2B5EF4-FFF2-40B4-BE49-F238E27FC236}">
                <a16:creationId xmlns:a16="http://schemas.microsoft.com/office/drawing/2014/main" id="{F693E3B9-9E9C-21F0-BEB0-6C4E6DC22326}"/>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15230" t="29259" r="20441" b="29860"/>
          <a:stretch>
            <a:fillRect/>
          </a:stretch>
        </p:blipFill>
        <p:spPr bwMode="auto">
          <a:xfrm>
            <a:off x="9645799" y="224340"/>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ector recto 7">
            <a:extLst>
              <a:ext uri="{FF2B5EF4-FFF2-40B4-BE49-F238E27FC236}">
                <a16:creationId xmlns:a16="http://schemas.microsoft.com/office/drawing/2014/main" id="{4CC85346-97F7-DBD1-C398-FC2D04F21FA7}"/>
              </a:ext>
            </a:extLst>
          </p:cNvPr>
          <p:cNvCxnSpPr>
            <a:cxnSpLocks/>
          </p:cNvCxnSpPr>
          <p:nvPr/>
        </p:nvCxnSpPr>
        <p:spPr>
          <a:xfrm>
            <a:off x="8635827" y="613216"/>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Conector recto 8">
            <a:extLst>
              <a:ext uri="{FF2B5EF4-FFF2-40B4-BE49-F238E27FC236}">
                <a16:creationId xmlns:a16="http://schemas.microsoft.com/office/drawing/2014/main" id="{6CDA0B7F-4A5D-0559-6A3C-DC2BF1BA462A}"/>
              </a:ext>
            </a:extLst>
          </p:cNvPr>
          <p:cNvCxnSpPr>
            <a:cxnSpLocks/>
          </p:cNvCxnSpPr>
          <p:nvPr/>
        </p:nvCxnSpPr>
        <p:spPr>
          <a:xfrm>
            <a:off x="10376528" y="613216"/>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11" name="CuadroTexto 10">
            <a:extLst>
              <a:ext uri="{FF2B5EF4-FFF2-40B4-BE49-F238E27FC236}">
                <a16:creationId xmlns:a16="http://schemas.microsoft.com/office/drawing/2014/main" id="{8C723671-D2EB-B587-990A-C5328C64807A}"/>
              </a:ext>
            </a:extLst>
          </p:cNvPr>
          <p:cNvSpPr txBox="1"/>
          <p:nvPr/>
        </p:nvSpPr>
        <p:spPr>
          <a:xfrm>
            <a:off x="8282266" y="4685655"/>
            <a:ext cx="3301040" cy="923330"/>
          </a:xfrm>
          <a:prstGeom prst="rect">
            <a:avLst/>
          </a:prstGeom>
          <a:noFill/>
        </p:spPr>
        <p:txBody>
          <a:bodyPr wrap="square">
            <a:spAutoFit/>
          </a:bodyPr>
          <a:lstStyle/>
          <a:p>
            <a:pPr algn="ctr"/>
            <a:r>
              <a:rPr lang="es-US" sz="1800" dirty="0">
                <a:effectLst/>
                <a:latin typeface="Calibri" panose="020F0502020204030204" pitchFamily="34" charset="0"/>
                <a:cs typeface="Calibri" panose="020F0502020204030204" pitchFamily="34" charset="0"/>
              </a:rPr>
              <a:t>Material recopilado para enseñanza por: Rubén Posligua Morales PhD</a:t>
            </a:r>
          </a:p>
        </p:txBody>
      </p:sp>
      <p:sp>
        <p:nvSpPr>
          <p:cNvPr id="13" name="CuadroTexto 12">
            <a:extLst>
              <a:ext uri="{FF2B5EF4-FFF2-40B4-BE49-F238E27FC236}">
                <a16:creationId xmlns:a16="http://schemas.microsoft.com/office/drawing/2014/main" id="{850BB937-DF01-C965-474B-631E999EC43B}"/>
              </a:ext>
            </a:extLst>
          </p:cNvPr>
          <p:cNvSpPr txBox="1"/>
          <p:nvPr/>
        </p:nvSpPr>
        <p:spPr>
          <a:xfrm>
            <a:off x="9938084" y="6329432"/>
            <a:ext cx="2138687" cy="369332"/>
          </a:xfrm>
          <a:prstGeom prst="rect">
            <a:avLst/>
          </a:prstGeom>
          <a:noFill/>
        </p:spPr>
        <p:txBody>
          <a:bodyPr wrap="square">
            <a:spAutoFit/>
          </a:bodyPr>
          <a:lstStyle/>
          <a:p>
            <a:r>
              <a:rPr lang="es-US" sz="1800" dirty="0">
                <a:effectLst/>
                <a:latin typeface="Calibri" panose="020F0502020204030204" pitchFamily="34" charset="0"/>
                <a:cs typeface="Calibri" panose="020F0502020204030204" pitchFamily="34" charset="0"/>
              </a:rPr>
              <a:t>Diciembre del 2024 </a:t>
            </a:r>
            <a:endParaRPr lang="es-US" dirty="0"/>
          </a:p>
        </p:txBody>
      </p:sp>
      <p:sp>
        <p:nvSpPr>
          <p:cNvPr id="14" name="CuadroTexto 13">
            <a:extLst>
              <a:ext uri="{FF2B5EF4-FFF2-40B4-BE49-F238E27FC236}">
                <a16:creationId xmlns:a16="http://schemas.microsoft.com/office/drawing/2014/main" id="{0695863F-66F3-AB1B-9C40-998BFCA7F040}"/>
              </a:ext>
            </a:extLst>
          </p:cNvPr>
          <p:cNvSpPr txBox="1"/>
          <p:nvPr/>
        </p:nvSpPr>
        <p:spPr>
          <a:xfrm>
            <a:off x="7818702" y="1484779"/>
            <a:ext cx="4228171" cy="3200876"/>
          </a:xfrm>
          <a:prstGeom prst="rect">
            <a:avLst/>
          </a:prstGeom>
          <a:noFill/>
        </p:spPr>
        <p:txBody>
          <a:bodyPr wrap="square">
            <a:spAutoFit/>
          </a:bodyPr>
          <a:lstStyle/>
          <a:p>
            <a:pPr algn="ctr"/>
            <a:r>
              <a:rPr lang="es-US" sz="2400" b="1" dirty="0">
                <a:effectLst/>
                <a:latin typeface="Calibri" panose="020F0502020204030204" pitchFamily="34" charset="0"/>
                <a:cs typeface="Calibri" panose="020F0502020204030204" pitchFamily="34" charset="0"/>
              </a:rPr>
              <a:t>Historia de las Herejías</a:t>
            </a:r>
          </a:p>
          <a:p>
            <a:pPr algn="ctr"/>
            <a:endParaRPr lang="es-US" sz="2000" dirty="0">
              <a:latin typeface="Calibri" panose="020F0502020204030204" pitchFamily="34" charset="0"/>
              <a:cs typeface="Calibri" panose="020F0502020204030204" pitchFamily="34" charset="0"/>
            </a:endParaRPr>
          </a:p>
          <a:p>
            <a:pPr algn="ctr"/>
            <a:endParaRPr lang="es-US" sz="2000" dirty="0">
              <a:effectLst/>
              <a:latin typeface="Calibri" panose="020F0502020204030204" pitchFamily="34" charset="0"/>
              <a:cs typeface="Calibri" panose="020F0502020204030204" pitchFamily="34" charset="0"/>
            </a:endParaRPr>
          </a:p>
          <a:p>
            <a:r>
              <a:rPr lang="es-US" sz="2000" dirty="0">
                <a:effectLst/>
                <a:latin typeface="Calibri" panose="020F0502020204030204" pitchFamily="34" charset="0"/>
                <a:cs typeface="Calibri" panose="020F0502020204030204" pitchFamily="34" charset="0"/>
              </a:rPr>
              <a:t>…</a:t>
            </a:r>
            <a:r>
              <a:rPr lang="es-US" sz="2000" dirty="0">
                <a:effectLst/>
                <a:latin typeface="Helvetica" pitchFamily="2" charset="0"/>
              </a:rPr>
              <a:t>Exploraremos a los teólogos que fueron expulsados de la isla, a los pastores y sacerdotes a los que se les mostró la puerta, y a las creencias sobre Dios y Jesús que terminaron en el bote de la basura.</a:t>
            </a:r>
            <a:endParaRPr lang="es-US" sz="2000" dirty="0">
              <a:effectLst/>
              <a:latin typeface="Times"/>
            </a:endParaRPr>
          </a:p>
          <a:p>
            <a:pPr algn="r"/>
            <a:endParaRPr lang="es-US" dirty="0">
              <a:effectLst/>
              <a:latin typeface="Helvetica" pitchFamily="2" charset="0"/>
            </a:endParaRPr>
          </a:p>
        </p:txBody>
      </p:sp>
    </p:spTree>
    <p:extLst>
      <p:ext uri="{BB962C8B-B14F-4D97-AF65-F5344CB8AC3E}">
        <p14:creationId xmlns:p14="http://schemas.microsoft.com/office/powerpoint/2010/main" val="197755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gsaw puzzles in plastic figures">
            <a:extLst>
              <a:ext uri="{FF2B5EF4-FFF2-40B4-BE49-F238E27FC236}">
                <a16:creationId xmlns:a16="http://schemas.microsoft.com/office/drawing/2014/main" id="{EF586E2E-6AE7-DA66-02F2-8F7D918060D9}"/>
              </a:ext>
            </a:extLst>
          </p:cNvPr>
          <p:cNvPicPr>
            <a:picLocks noChangeAspect="1"/>
          </p:cNvPicPr>
          <p:nvPr/>
        </p:nvPicPr>
        <p:blipFill rotWithShape="1">
          <a:blip r:embed="rId3"/>
          <a:srcRect l="5012" r="78385" b="-2"/>
          <a:stretch/>
        </p:blipFill>
        <p:spPr>
          <a:xfrm>
            <a:off x="10877570" y="0"/>
            <a:ext cx="1314430" cy="6858000"/>
          </a:xfrm>
          <a:prstGeom prst="rect">
            <a:avLst/>
          </a:prstGeom>
        </p:spPr>
      </p:pic>
      <p:sp>
        <p:nvSpPr>
          <p:cNvPr id="3" name="CuadroTexto 2">
            <a:extLst>
              <a:ext uri="{FF2B5EF4-FFF2-40B4-BE49-F238E27FC236}">
                <a16:creationId xmlns:a16="http://schemas.microsoft.com/office/drawing/2014/main" id="{6BDC6A84-1DA3-AB82-C50D-39424C779B1D}"/>
              </a:ext>
            </a:extLst>
          </p:cNvPr>
          <p:cNvSpPr txBox="1"/>
          <p:nvPr/>
        </p:nvSpPr>
        <p:spPr>
          <a:xfrm>
            <a:off x="10877570" y="6076044"/>
            <a:ext cx="1314430"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10</a:t>
            </a:fld>
            <a:endParaRPr lang="es-US" sz="800" dirty="0">
              <a:solidFill>
                <a:schemeClr val="bg1"/>
              </a:solidFill>
            </a:endParaRPr>
          </a:p>
        </p:txBody>
      </p:sp>
      <p:sp>
        <p:nvSpPr>
          <p:cNvPr id="4" name="CuadroTexto 3">
            <a:extLst>
              <a:ext uri="{FF2B5EF4-FFF2-40B4-BE49-F238E27FC236}">
                <a16:creationId xmlns:a16="http://schemas.microsoft.com/office/drawing/2014/main" id="{80EF919E-FB29-A4A6-09D9-7A45447721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4D1BA55-5692-6D4E-84E7-3A8CBBA84DEF}"/>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608D1150-C8ED-9533-DC29-A5A37E65245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92914DA-8E34-18D5-F7CE-9DD46C1BDA7C}"/>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586F17A5-813E-35D7-55DC-273ED9A946A5}"/>
              </a:ext>
            </a:extLst>
          </p:cNvPr>
          <p:cNvSpPr txBox="1"/>
          <p:nvPr/>
        </p:nvSpPr>
        <p:spPr>
          <a:xfrm>
            <a:off x="1073603" y="1563078"/>
            <a:ext cx="9246053" cy="4431983"/>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Herejía en el mundo grecorromano: Parte 1</a:t>
            </a:r>
          </a:p>
          <a:p>
            <a:pPr algn="just"/>
            <a:endParaRPr lang="es-US" sz="2200" dirty="0">
              <a:latin typeface="Calibri" panose="020F0502020204030204" pitchFamily="34" charset="0"/>
              <a:cs typeface="Calibri" panose="020F0502020204030204" pitchFamily="34" charset="0"/>
            </a:endParaRPr>
          </a:p>
          <a:p>
            <a:pPr algn="just"/>
            <a:r>
              <a:rPr lang="es-US" sz="2200" b="1" dirty="0">
                <a:effectLst/>
                <a:latin typeface="Calibri" panose="020F0502020204030204" pitchFamily="34" charset="0"/>
                <a:cs typeface="Calibri" panose="020F0502020204030204" pitchFamily="34" charset="0"/>
              </a:rPr>
              <a:t>Introducción</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la última sección, vimos por qué deberíamos estudiar la herejía como tema. Vimos las diferencias entre ortodoxia y herejía, y propusimos una diferencia entre herejía y error teológico de primer y segundo grado.</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este segmento vamos a preguntarnos si existía el concepto de herejía en el mundo grecorromano, en su religión y sus filosofías. Esto es importante porque proporciona un cierto telón de fondo para discutir la idea de herejía en el judaísmo y el cristianismo.</a:t>
            </a:r>
          </a:p>
          <a:p>
            <a:pPr algn="just"/>
            <a:endParaRPr lang="es-US" dirty="0">
              <a:effectLst/>
              <a:latin typeface="Times"/>
            </a:endParaRPr>
          </a:p>
        </p:txBody>
      </p:sp>
    </p:spTree>
    <p:extLst>
      <p:ext uri="{BB962C8B-B14F-4D97-AF65-F5344CB8AC3E}">
        <p14:creationId xmlns:p14="http://schemas.microsoft.com/office/powerpoint/2010/main" val="221657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ctor background of vibrant colors splashing">
            <a:extLst>
              <a:ext uri="{FF2B5EF4-FFF2-40B4-BE49-F238E27FC236}">
                <a16:creationId xmlns:a16="http://schemas.microsoft.com/office/drawing/2014/main" id="{188B418D-BC11-C33A-8BCB-FD07AB5B7B0E}"/>
              </a:ext>
            </a:extLst>
          </p:cNvPr>
          <p:cNvPicPr>
            <a:picLocks noChangeAspect="1"/>
          </p:cNvPicPr>
          <p:nvPr/>
        </p:nvPicPr>
        <p:blipFill rotWithShape="1">
          <a:blip r:embed="rId3"/>
          <a:srcRect l="21665" r="56304" b="-1"/>
          <a:stretch/>
        </p:blipFill>
        <p:spPr>
          <a:xfrm>
            <a:off x="10463232" y="0"/>
            <a:ext cx="1728768" cy="6858000"/>
          </a:xfrm>
          <a:prstGeom prst="rect">
            <a:avLst/>
          </a:prstGeom>
        </p:spPr>
      </p:pic>
      <p:sp>
        <p:nvSpPr>
          <p:cNvPr id="3" name="CuadroTexto 2">
            <a:extLst>
              <a:ext uri="{FF2B5EF4-FFF2-40B4-BE49-F238E27FC236}">
                <a16:creationId xmlns:a16="http://schemas.microsoft.com/office/drawing/2014/main" id="{C72E1FFC-9894-260D-D151-A6815286AC21}"/>
              </a:ext>
            </a:extLst>
          </p:cNvPr>
          <p:cNvSpPr txBox="1"/>
          <p:nvPr/>
        </p:nvSpPr>
        <p:spPr>
          <a:xfrm>
            <a:off x="10624051" y="6456556"/>
            <a:ext cx="1407129" cy="215444"/>
          </a:xfrm>
          <a:prstGeom prst="rect">
            <a:avLst/>
          </a:prstGeom>
          <a:noFill/>
        </p:spPr>
        <p:txBody>
          <a:bodyPr wrap="square">
            <a:spAutoFit/>
          </a:bodyPr>
          <a:lstStyle/>
          <a:p>
            <a:r>
              <a:rPr lang="es-US" sz="800" dirty="0"/>
              <a:t>Historia de las herejías </a:t>
            </a:r>
            <a:fld id="{A5EFF319-060E-F544-9BD3-8214FBF17433}" type="slidenum">
              <a:rPr lang="es-US" sz="800" smtClean="0"/>
              <a:pPr/>
              <a:t>11</a:t>
            </a:fld>
            <a:endParaRPr lang="es-US" sz="800" dirty="0"/>
          </a:p>
        </p:txBody>
      </p:sp>
      <p:sp>
        <p:nvSpPr>
          <p:cNvPr id="4" name="CuadroTexto 3">
            <a:extLst>
              <a:ext uri="{FF2B5EF4-FFF2-40B4-BE49-F238E27FC236}">
                <a16:creationId xmlns:a16="http://schemas.microsoft.com/office/drawing/2014/main" id="{D26E584C-BE84-EE93-3088-68BB3B1BFC9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42D3E1-E26C-69C1-BA4E-781F0663994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C85163F-7553-D9F3-2B5D-21326071AB3F}"/>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26B52CA-BB7E-9EE8-4964-FC421D5329B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B640E674-B93A-263D-134D-D06412EDE8E8}"/>
              </a:ext>
            </a:extLst>
          </p:cNvPr>
          <p:cNvSpPr txBox="1"/>
          <p:nvPr/>
        </p:nvSpPr>
        <p:spPr>
          <a:xfrm>
            <a:off x="871991" y="1378243"/>
            <a:ext cx="9055780" cy="4493538"/>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La naturaleza pluralista del politeísmo.</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También debemos recordar que el politeísmo, en sus formas griega y romana, era, en gran medida, pluralista e inclusivo. El culto a un Dios nunca fue una cuestión de exclusividad, ya que había dioses para casi todo: el sexo, la agricultura, la poesía, la cuadriga, los soldados, los viajes, e incluso, las colmenas. La religión grecorromana, tanto a nivel público como privado, solía ser capaz de dar cabida a varias divinidades. </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A medida que los pueblos emigraban por el antiguo Oriente, se producía un complejo popurrí de deidades, ya que las deidades más antiguas se combinaban y fusionaban con los dioses y diosas recién llegados, adoptando a menudo los nombres y atributos de las deidades locales existentes.</a:t>
            </a:r>
          </a:p>
        </p:txBody>
      </p:sp>
    </p:spTree>
    <p:extLst>
      <p:ext uri="{BB962C8B-B14F-4D97-AF65-F5344CB8AC3E}">
        <p14:creationId xmlns:p14="http://schemas.microsoft.com/office/powerpoint/2010/main" val="97416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loudy oil paint art">
            <a:extLst>
              <a:ext uri="{FF2B5EF4-FFF2-40B4-BE49-F238E27FC236}">
                <a16:creationId xmlns:a16="http://schemas.microsoft.com/office/drawing/2014/main" id="{D2525469-CD52-2859-340D-E7BD974974B0}"/>
              </a:ext>
            </a:extLst>
          </p:cNvPr>
          <p:cNvPicPr>
            <a:picLocks noChangeAspect="1"/>
          </p:cNvPicPr>
          <p:nvPr/>
        </p:nvPicPr>
        <p:blipFill rotWithShape="1">
          <a:blip r:embed="rId3"/>
          <a:srcRect t="58372" b="21860"/>
          <a:stretch/>
        </p:blipFill>
        <p:spPr>
          <a:xfrm rot="5400000">
            <a:off x="7957133" y="2623134"/>
            <a:ext cx="6858001" cy="1611734"/>
          </a:xfrm>
          <a:custGeom>
            <a:avLst/>
            <a:gdLst/>
            <a:ahLst/>
            <a:cxnLst/>
            <a:rect l="l" t="t" r="r" b="b"/>
            <a:pathLst>
              <a:path w="12214825" h="3383384">
                <a:moveTo>
                  <a:pt x="12213819" y="0"/>
                </a:moveTo>
                <a:cubicBezTo>
                  <a:pt x="12213819" y="29107"/>
                  <a:pt x="12214067" y="89770"/>
                  <a:pt x="12214502" y="174101"/>
                </a:cubicBezTo>
                <a:lnTo>
                  <a:pt x="12214825" y="234681"/>
                </a:lnTo>
                <a:lnTo>
                  <a:pt x="12214825" y="2718323"/>
                </a:lnTo>
                <a:lnTo>
                  <a:pt x="11377417" y="2725712"/>
                </a:lnTo>
                <a:cubicBezTo>
                  <a:pt x="7318291" y="2799276"/>
                  <a:pt x="6189525" y="3387660"/>
                  <a:pt x="3246747" y="3383361"/>
                </a:cubicBezTo>
                <a:cubicBezTo>
                  <a:pt x="2493396" y="3382260"/>
                  <a:pt x="1619330" y="3339570"/>
                  <a:pt x="544071" y="3235389"/>
                </a:cubicBezTo>
                <a:lnTo>
                  <a:pt x="19466" y="3181198"/>
                </a:lnTo>
                <a:cubicBezTo>
                  <a:pt x="22117" y="2650999"/>
                  <a:pt x="12840" y="2122787"/>
                  <a:pt x="3563" y="1594575"/>
                </a:cubicBezTo>
                <a:lnTo>
                  <a:pt x="0" y="1239098"/>
                </a:lnTo>
                <a:lnTo>
                  <a:pt x="0" y="7944"/>
                </a:lnTo>
                <a:close/>
              </a:path>
            </a:pathLst>
          </a:custGeom>
        </p:spPr>
      </p:pic>
      <p:sp>
        <p:nvSpPr>
          <p:cNvPr id="3" name="CuadroTexto 2">
            <a:extLst>
              <a:ext uri="{FF2B5EF4-FFF2-40B4-BE49-F238E27FC236}">
                <a16:creationId xmlns:a16="http://schemas.microsoft.com/office/drawing/2014/main" id="{3DD1CFC2-E00B-5F5A-80A6-C92D9C27E4BC}"/>
              </a:ext>
            </a:extLst>
          </p:cNvPr>
          <p:cNvSpPr txBox="1"/>
          <p:nvPr/>
        </p:nvSpPr>
        <p:spPr>
          <a:xfrm>
            <a:off x="10861893" y="6488639"/>
            <a:ext cx="133010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12</a:t>
            </a:fld>
            <a:endParaRPr lang="es-US" sz="800" dirty="0"/>
          </a:p>
        </p:txBody>
      </p:sp>
      <p:sp>
        <p:nvSpPr>
          <p:cNvPr id="4" name="CuadroTexto 3">
            <a:extLst>
              <a:ext uri="{FF2B5EF4-FFF2-40B4-BE49-F238E27FC236}">
                <a16:creationId xmlns:a16="http://schemas.microsoft.com/office/drawing/2014/main" id="{AB5F8ED9-1313-4A2F-B92D-0765761558E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75170916-197F-35B5-A617-4937D80D87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3361B794-DF96-14BA-39CF-EC52E34B0A36}"/>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62578074-3C39-3975-7D68-B5066B32FA5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5AD89DCC-3D6F-141B-9351-F700FB23181A}"/>
              </a:ext>
            </a:extLst>
          </p:cNvPr>
          <p:cNvSpPr txBox="1"/>
          <p:nvPr/>
        </p:nvSpPr>
        <p:spPr>
          <a:xfrm>
            <a:off x="871991" y="1582340"/>
            <a:ext cx="9039452" cy="341632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Ideas grecorromanas de la herejía.</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Ante esto, un tipo llamado Walter </a:t>
            </a:r>
            <a:r>
              <a:rPr lang="es-US" sz="2200" dirty="0" err="1">
                <a:effectLst/>
                <a:latin typeface="Calibri" panose="020F0502020204030204" pitchFamily="34" charset="0"/>
                <a:cs typeface="Calibri" panose="020F0502020204030204" pitchFamily="34" charset="0"/>
              </a:rPr>
              <a:t>Burkert</a:t>
            </a:r>
            <a:r>
              <a:rPr lang="es-US" sz="2200" dirty="0">
                <a:effectLst/>
                <a:latin typeface="Calibri" panose="020F0502020204030204" pitchFamily="34" charset="0"/>
                <a:cs typeface="Calibri" panose="020F0502020204030204" pitchFamily="34" charset="0"/>
              </a:rPr>
              <a:t>, tiene parte de razón en que “La ausencia de demarcación religiosa y de identidad de grupo consciente significa la ausencia de cualquier frontera rígida contra los cultos competidores, así como la ausencia de cualquier concepto de herejía, por no hablar de la excomunión. Los dioses paganos, incluso los dioses de los misterios no son celosos entre sí; forman, por así decirlo, una sociedad abierta”.</a:t>
            </a:r>
          </a:p>
          <a:p>
            <a:pPr algn="just"/>
            <a:endParaRPr lang="es-US" dirty="0">
              <a:effectLst/>
              <a:latin typeface="Times"/>
            </a:endParaRPr>
          </a:p>
        </p:txBody>
      </p:sp>
    </p:spTree>
    <p:extLst>
      <p:ext uri="{BB962C8B-B14F-4D97-AF65-F5344CB8AC3E}">
        <p14:creationId xmlns:p14="http://schemas.microsoft.com/office/powerpoint/2010/main" val="283285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61859492-6AC9-D617-EEE1-5566518EEEAA}"/>
              </a:ext>
            </a:extLst>
          </p:cNvPr>
          <p:cNvPicPr>
            <a:picLocks noChangeAspect="1"/>
          </p:cNvPicPr>
          <p:nvPr/>
        </p:nvPicPr>
        <p:blipFill rotWithShape="1">
          <a:blip r:embed="rId3"/>
          <a:srcRect l="41748" r="43447" b="2"/>
          <a:stretch/>
        </p:blipFill>
        <p:spPr>
          <a:xfrm>
            <a:off x="10672763" y="-4762"/>
            <a:ext cx="1527320" cy="6886079"/>
          </a:xfrm>
          <a:custGeom>
            <a:avLst/>
            <a:gdLst/>
            <a:ahLst/>
            <a:cxnLst/>
            <a:rect l="l" t="t" r="r" b="b"/>
            <a:pathLst>
              <a:path w="3541857" h="6886079">
                <a:moveTo>
                  <a:pt x="1248072" y="0"/>
                </a:moveTo>
                <a:lnTo>
                  <a:pt x="3541857" y="0"/>
                </a:lnTo>
                <a:lnTo>
                  <a:pt x="3541857" y="6886079"/>
                </a:lnTo>
                <a:lnTo>
                  <a:pt x="0" y="6864521"/>
                </a:lnTo>
                <a:close/>
              </a:path>
            </a:pathLst>
          </a:custGeom>
        </p:spPr>
      </p:pic>
      <p:sp>
        <p:nvSpPr>
          <p:cNvPr id="3" name="CuadroTexto 2">
            <a:extLst>
              <a:ext uri="{FF2B5EF4-FFF2-40B4-BE49-F238E27FC236}">
                <a16:creationId xmlns:a16="http://schemas.microsoft.com/office/drawing/2014/main" id="{98755FF6-1993-EA34-EF4C-04D7C7396DB5}"/>
              </a:ext>
            </a:extLst>
          </p:cNvPr>
          <p:cNvSpPr txBox="1"/>
          <p:nvPr/>
        </p:nvSpPr>
        <p:spPr>
          <a:xfrm>
            <a:off x="10756198" y="6488639"/>
            <a:ext cx="1360449" cy="215444"/>
          </a:xfrm>
          <a:prstGeom prst="rect">
            <a:avLst/>
          </a:prstGeom>
          <a:noFill/>
        </p:spPr>
        <p:txBody>
          <a:bodyPr wrap="square">
            <a:spAutoFit/>
          </a:bodyPr>
          <a:lstStyle/>
          <a:p>
            <a:r>
              <a:rPr lang="es-US" sz="800" dirty="0"/>
              <a:t>Historia de las herejías </a:t>
            </a:r>
            <a:fld id="{A5EFF319-060E-F544-9BD3-8214FBF17433}" type="slidenum">
              <a:rPr lang="es-US" sz="800" smtClean="0"/>
              <a:pPr/>
              <a:t>13</a:t>
            </a:fld>
            <a:endParaRPr lang="es-US" sz="800" dirty="0"/>
          </a:p>
        </p:txBody>
      </p:sp>
      <p:sp>
        <p:nvSpPr>
          <p:cNvPr id="4" name="CuadroTexto 3">
            <a:extLst>
              <a:ext uri="{FF2B5EF4-FFF2-40B4-BE49-F238E27FC236}">
                <a16:creationId xmlns:a16="http://schemas.microsoft.com/office/drawing/2014/main" id="{CE5B286F-5AE4-FA37-F7F7-728F9DB5CBE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6689C8C-A980-1FC0-299F-7793C0EEE4F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E5773DDB-1E53-30CA-A4F9-920F78458D35}"/>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BC46C1BC-F747-9BCF-29AA-19CC6B577CCF}"/>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DE45627-8AED-AA64-0F3C-126E3F62DEEB}"/>
              </a:ext>
            </a:extLst>
          </p:cNvPr>
          <p:cNvSpPr txBox="1"/>
          <p:nvPr/>
        </p:nvSpPr>
        <p:spPr>
          <a:xfrm>
            <a:off x="616403" y="1539268"/>
            <a:ext cx="9686925" cy="4154984"/>
          </a:xfrm>
          <a:prstGeom prst="rect">
            <a:avLst/>
          </a:prstGeom>
          <a:noFill/>
        </p:spPr>
        <p:txBody>
          <a:bodyPr wrap="square">
            <a:spAutoFit/>
          </a:bodyPr>
          <a:lstStyle/>
          <a:p>
            <a:pPr algn="just"/>
            <a:r>
              <a:rPr lang="es-US" sz="2200" b="1" dirty="0" err="1">
                <a:effectLst/>
                <a:latin typeface="Calibri" panose="020F0502020204030204" pitchFamily="34" charset="0"/>
                <a:cs typeface="Calibri" panose="020F0502020204030204" pitchFamily="34" charset="0"/>
              </a:rPr>
              <a:t>Superstitio</a:t>
            </a:r>
            <a:r>
              <a:rPr lang="es-US" sz="2200" b="1" dirty="0">
                <a:effectLst/>
                <a:latin typeface="Calibri" panose="020F0502020204030204" pitchFamily="34" charset="0"/>
                <a:cs typeface="Calibri" panose="020F0502020204030204" pitchFamily="34" charset="0"/>
              </a:rPr>
              <a:t>: Creencias erróneas/extrañas.</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segundo lugar, en cuanto a la </a:t>
            </a:r>
            <a:r>
              <a:rPr lang="es-US" sz="2200" dirty="0" err="1">
                <a:effectLst/>
                <a:latin typeface="Calibri" panose="020F0502020204030204" pitchFamily="34" charset="0"/>
                <a:cs typeface="Calibri" panose="020F0502020204030204" pitchFamily="34" charset="0"/>
              </a:rPr>
              <a:t>superstitio</a:t>
            </a:r>
            <a:r>
              <a:rPr lang="es-US" sz="2200" dirty="0">
                <a:effectLst/>
                <a:latin typeface="Calibri" panose="020F0502020204030204" pitchFamily="34" charset="0"/>
                <a:cs typeface="Calibri" panose="020F0502020204030204" pitchFamily="34" charset="0"/>
              </a:rPr>
              <a:t>, también es una categoría amplia. El filósofo del siglo I Séneca dijo que “la </a:t>
            </a:r>
            <a:r>
              <a:rPr lang="es-US" sz="2200" dirty="0" err="1">
                <a:effectLst/>
                <a:latin typeface="Calibri" panose="020F0502020204030204" pitchFamily="34" charset="0"/>
                <a:cs typeface="Calibri" panose="020F0502020204030204" pitchFamily="34" charset="0"/>
              </a:rPr>
              <a:t>religio</a:t>
            </a:r>
            <a:r>
              <a:rPr lang="es-US" sz="2200" dirty="0">
                <a:effectLst/>
                <a:latin typeface="Calibri" panose="020F0502020204030204" pitchFamily="34" charset="0"/>
                <a:cs typeface="Calibri" panose="020F0502020204030204" pitchFamily="34" charset="0"/>
              </a:rPr>
              <a:t> honra a los dioses, la </a:t>
            </a:r>
            <a:r>
              <a:rPr lang="es-US" sz="2200" dirty="0" err="1">
                <a:effectLst/>
                <a:latin typeface="Calibri" panose="020F0502020204030204" pitchFamily="34" charset="0"/>
                <a:cs typeface="Calibri" panose="020F0502020204030204" pitchFamily="34" charset="0"/>
              </a:rPr>
              <a:t>superstitio</a:t>
            </a:r>
            <a:r>
              <a:rPr lang="es-US" sz="2200" dirty="0">
                <a:effectLst/>
                <a:latin typeface="Calibri" panose="020F0502020204030204" pitchFamily="34" charset="0"/>
                <a:cs typeface="Calibri" panose="020F0502020204030204" pitchFamily="34" charset="0"/>
              </a:rPr>
              <a:t> los perjudica”, lo que significa que las observancias correctas honran a los dioses, mientras que las creencias y prácticas excesivas o irregulares los perjudican. </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Nótese que la </a:t>
            </a:r>
            <a:r>
              <a:rPr lang="es-US" sz="2200" dirty="0" err="1">
                <a:effectLst/>
                <a:latin typeface="Calibri" panose="020F0502020204030204" pitchFamily="34" charset="0"/>
                <a:cs typeface="Calibri" panose="020F0502020204030204" pitchFamily="34" charset="0"/>
              </a:rPr>
              <a:t>superstitio</a:t>
            </a:r>
            <a:r>
              <a:rPr lang="es-US" sz="2200" dirty="0">
                <a:effectLst/>
                <a:latin typeface="Calibri" panose="020F0502020204030204" pitchFamily="34" charset="0"/>
                <a:cs typeface="Calibri" panose="020F0502020204030204" pitchFamily="34" charset="0"/>
              </a:rPr>
              <a:t> podría implicar creencias erróneas, porque Cicerón podría describir las falsas creencias sobre los dioses como </a:t>
            </a:r>
            <a:r>
              <a:rPr lang="es-US" sz="2200" dirty="0" err="1">
                <a:effectLst/>
                <a:latin typeface="Calibri" panose="020F0502020204030204" pitchFamily="34" charset="0"/>
                <a:cs typeface="Calibri" panose="020F0502020204030204" pitchFamily="34" charset="0"/>
              </a:rPr>
              <a:t>superstitio</a:t>
            </a:r>
            <a:r>
              <a:rPr lang="es-US" sz="2200" dirty="0">
                <a:effectLst/>
                <a:latin typeface="Calibri" panose="020F0502020204030204" pitchFamily="34" charset="0"/>
                <a:cs typeface="Calibri" panose="020F0502020204030204" pitchFamily="34" charset="0"/>
              </a:rPr>
              <a:t>, como la creencia de que los dioses realmente sufren y tienen emociones humanas. Para Cicerón, la superstición es lo que ocurre cuando la </a:t>
            </a:r>
            <a:r>
              <a:rPr lang="es-US" sz="2200" dirty="0" err="1">
                <a:effectLst/>
                <a:latin typeface="Calibri" panose="020F0502020204030204" pitchFamily="34" charset="0"/>
                <a:cs typeface="Calibri" panose="020F0502020204030204" pitchFamily="34" charset="0"/>
              </a:rPr>
              <a:t>religio</a:t>
            </a:r>
            <a:r>
              <a:rPr lang="es-US" sz="2200" dirty="0">
                <a:effectLst/>
                <a:latin typeface="Calibri" panose="020F0502020204030204" pitchFamily="34" charset="0"/>
                <a:cs typeface="Calibri" panose="020F0502020204030204" pitchFamily="34" charset="0"/>
              </a:rPr>
              <a:t> se toma demasiado literalmente o se lleva al extremo.</a:t>
            </a:r>
          </a:p>
        </p:txBody>
      </p:sp>
    </p:spTree>
    <p:extLst>
      <p:ext uri="{BB962C8B-B14F-4D97-AF65-F5344CB8AC3E}">
        <p14:creationId xmlns:p14="http://schemas.microsoft.com/office/powerpoint/2010/main" val="7976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wavy concept">
            <a:extLst>
              <a:ext uri="{FF2B5EF4-FFF2-40B4-BE49-F238E27FC236}">
                <a16:creationId xmlns:a16="http://schemas.microsoft.com/office/drawing/2014/main" id="{7AF97035-C9C7-98D2-C86E-A3C171B46C6A}"/>
              </a:ext>
            </a:extLst>
          </p:cNvPr>
          <p:cNvPicPr>
            <a:picLocks noChangeAspect="1"/>
          </p:cNvPicPr>
          <p:nvPr/>
        </p:nvPicPr>
        <p:blipFill rotWithShape="1">
          <a:blip r:embed="rId3"/>
          <a:srcRect l="63993" t="-1" r="21657" b="-1"/>
          <a:stretch/>
        </p:blipFill>
        <p:spPr>
          <a:xfrm>
            <a:off x="10729913" y="-3439"/>
            <a:ext cx="1475056" cy="6861439"/>
          </a:xfrm>
          <a:prstGeom prst="rect">
            <a:avLst/>
          </a:prstGeom>
        </p:spPr>
      </p:pic>
      <p:sp>
        <p:nvSpPr>
          <p:cNvPr id="3" name="CuadroTexto 2">
            <a:extLst>
              <a:ext uri="{FF2B5EF4-FFF2-40B4-BE49-F238E27FC236}">
                <a16:creationId xmlns:a16="http://schemas.microsoft.com/office/drawing/2014/main" id="{319931AD-62C8-6AFA-8BBF-D0D1FD353EC9}"/>
              </a:ext>
            </a:extLst>
          </p:cNvPr>
          <p:cNvSpPr txBox="1"/>
          <p:nvPr/>
        </p:nvSpPr>
        <p:spPr>
          <a:xfrm>
            <a:off x="10820400" y="6510941"/>
            <a:ext cx="137160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14</a:t>
            </a:fld>
            <a:endParaRPr lang="es-US" sz="800" dirty="0"/>
          </a:p>
        </p:txBody>
      </p:sp>
      <p:sp>
        <p:nvSpPr>
          <p:cNvPr id="4" name="CuadroTexto 3">
            <a:extLst>
              <a:ext uri="{FF2B5EF4-FFF2-40B4-BE49-F238E27FC236}">
                <a16:creationId xmlns:a16="http://schemas.microsoft.com/office/drawing/2014/main" id="{380149A9-8A16-CC1C-DD8D-9DA5E56D44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9AD627E7-B0AA-DF89-F6F7-C9F8282F933A}"/>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F48C4033-B83B-DB89-0213-E50692AF6BC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4A28945B-3F4A-FA5E-3389-A59EB2BDE355}"/>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6ED9C8BD-34BF-7659-C67E-05EE7FDF3C3D}"/>
              </a:ext>
            </a:extLst>
          </p:cNvPr>
          <p:cNvSpPr txBox="1"/>
          <p:nvPr/>
        </p:nvSpPr>
        <p:spPr>
          <a:xfrm>
            <a:off x="867909" y="1546749"/>
            <a:ext cx="9517062" cy="4093428"/>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Herejía en el mundo grecorromano: Parte 2</a:t>
            </a:r>
          </a:p>
          <a:p>
            <a:endParaRPr lang="es-US" sz="2200" dirty="0">
              <a:latin typeface="Calibri" panose="020F0502020204030204" pitchFamily="34" charset="0"/>
              <a:cs typeface="Calibri" panose="020F0502020204030204" pitchFamily="34" charset="0"/>
            </a:endParaRPr>
          </a:p>
          <a:p>
            <a:r>
              <a:rPr lang="es-US" sz="2200" b="1" dirty="0" err="1">
                <a:effectLst/>
                <a:latin typeface="Calibri" panose="020F0502020204030204" pitchFamily="34" charset="0"/>
                <a:cs typeface="Calibri" panose="020F0502020204030204" pitchFamily="34" charset="0"/>
              </a:rPr>
              <a:t>Maiestas</a:t>
            </a:r>
            <a:r>
              <a:rPr lang="es-US" sz="2200" b="1" dirty="0">
                <a:effectLst/>
                <a:latin typeface="Calibri" panose="020F0502020204030204" pitchFamily="34" charset="0"/>
                <a:cs typeface="Calibri" panose="020F0502020204030204" pitchFamily="34" charset="0"/>
              </a:rPr>
              <a:t>: Insultar a los dioses y al Estado.</a:t>
            </a:r>
          </a:p>
          <a:p>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Siguiendo con la herejía en el mundo grecorromano, antes vimos que había impiedad y </a:t>
            </a:r>
            <a:r>
              <a:rPr lang="es-US" sz="2200" dirty="0" err="1">
                <a:effectLst/>
                <a:latin typeface="Calibri" panose="020F0502020204030204" pitchFamily="34" charset="0"/>
                <a:cs typeface="Calibri" panose="020F0502020204030204" pitchFamily="34" charset="0"/>
              </a:rPr>
              <a:t>superstitio</a:t>
            </a:r>
            <a:r>
              <a:rPr lang="es-US" sz="2200" dirty="0">
                <a:effectLst/>
                <a:latin typeface="Calibri" panose="020F0502020204030204" pitchFamily="34" charset="0"/>
                <a:cs typeface="Calibri" panose="020F0502020204030204" pitchFamily="34" charset="0"/>
              </a:rPr>
              <a:t>. Veamos ahora esta tercera categoría. Llegamos a la acusación de </a:t>
            </a:r>
            <a:r>
              <a:rPr lang="es-US" sz="2200" dirty="0" err="1">
                <a:effectLst/>
                <a:latin typeface="Calibri" panose="020F0502020204030204" pitchFamily="34" charset="0"/>
                <a:cs typeface="Calibri" panose="020F0502020204030204" pitchFamily="34" charset="0"/>
              </a:rPr>
              <a:t>maiestas</a:t>
            </a:r>
            <a:r>
              <a:rPr lang="es-US" sz="2200" dirty="0">
                <a:effectLst/>
                <a:latin typeface="Calibri" panose="020F0502020204030204" pitchFamily="34" charset="0"/>
                <a:cs typeface="Calibri" panose="020F0502020204030204" pitchFamily="34" charset="0"/>
              </a:rPr>
              <a:t>. Esta, de nuevo, es una categoría amplia de insulto a los dioses romanos, al emperador romano y al estado. </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Es muy probable que se considerara que los cristianos cometían </a:t>
            </a:r>
            <a:r>
              <a:rPr lang="es-US" sz="2200" dirty="0" err="1">
                <a:effectLst/>
                <a:latin typeface="Calibri" panose="020F0502020204030204" pitchFamily="34" charset="0"/>
                <a:cs typeface="Calibri" panose="020F0502020204030204" pitchFamily="34" charset="0"/>
              </a:rPr>
              <a:t>maiestas</a:t>
            </a:r>
            <a:r>
              <a:rPr lang="es-US" sz="2200" dirty="0">
                <a:effectLst/>
                <a:latin typeface="Calibri" panose="020F0502020204030204" pitchFamily="34" charset="0"/>
                <a:cs typeface="Calibri" panose="020F0502020204030204" pitchFamily="34" charset="0"/>
              </a:rPr>
              <a:t> (afrentar al Estado y a sus dioses) al negarse a jurar por el genio del emperador.</a:t>
            </a:r>
          </a:p>
          <a:p>
            <a:pPr algn="just"/>
            <a:endParaRPr lang="es-US" dirty="0">
              <a:effectLst/>
              <a:latin typeface="Times"/>
            </a:endParaRPr>
          </a:p>
        </p:txBody>
      </p:sp>
    </p:spTree>
    <p:extLst>
      <p:ext uri="{BB962C8B-B14F-4D97-AF65-F5344CB8AC3E}">
        <p14:creationId xmlns:p14="http://schemas.microsoft.com/office/powerpoint/2010/main" val="526718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liquid art">
            <a:extLst>
              <a:ext uri="{FF2B5EF4-FFF2-40B4-BE49-F238E27FC236}">
                <a16:creationId xmlns:a16="http://schemas.microsoft.com/office/drawing/2014/main" id="{02D1E8A5-F68E-9BA5-08CA-7C15E315D91C}"/>
              </a:ext>
            </a:extLst>
          </p:cNvPr>
          <p:cNvPicPr>
            <a:picLocks noChangeAspect="1"/>
          </p:cNvPicPr>
          <p:nvPr/>
        </p:nvPicPr>
        <p:blipFill rotWithShape="1">
          <a:blip r:embed="rId3"/>
          <a:srcRect t="70587" b="15182"/>
          <a:stretch/>
        </p:blipFill>
        <p:spPr>
          <a:xfrm rot="5400000">
            <a:off x="8155741" y="2821739"/>
            <a:ext cx="6858001" cy="1214520"/>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3" name="CuadroTexto 2">
            <a:extLst>
              <a:ext uri="{FF2B5EF4-FFF2-40B4-BE49-F238E27FC236}">
                <a16:creationId xmlns:a16="http://schemas.microsoft.com/office/drawing/2014/main" id="{B2C09692-8555-A756-EA09-F97FA5AC1D14}"/>
              </a:ext>
            </a:extLst>
          </p:cNvPr>
          <p:cNvSpPr txBox="1"/>
          <p:nvPr/>
        </p:nvSpPr>
        <p:spPr>
          <a:xfrm>
            <a:off x="10899459" y="6488639"/>
            <a:ext cx="1370563" cy="215444"/>
          </a:xfrm>
          <a:prstGeom prst="rect">
            <a:avLst/>
          </a:prstGeom>
          <a:noFill/>
        </p:spPr>
        <p:txBody>
          <a:bodyPr wrap="square">
            <a:spAutoFit/>
          </a:bodyPr>
          <a:lstStyle/>
          <a:p>
            <a:r>
              <a:rPr lang="es-US" sz="800" dirty="0"/>
              <a:t>Historia de las herejías </a:t>
            </a:r>
            <a:fld id="{A5EFF319-060E-F544-9BD3-8214FBF17433}" type="slidenum">
              <a:rPr lang="es-US" sz="800" smtClean="0"/>
              <a:pPr/>
              <a:t>15</a:t>
            </a:fld>
            <a:endParaRPr lang="es-US" sz="800" dirty="0"/>
          </a:p>
        </p:txBody>
      </p:sp>
      <p:sp>
        <p:nvSpPr>
          <p:cNvPr id="4" name="CuadroTexto 3">
            <a:extLst>
              <a:ext uri="{FF2B5EF4-FFF2-40B4-BE49-F238E27FC236}">
                <a16:creationId xmlns:a16="http://schemas.microsoft.com/office/drawing/2014/main" id="{957A32A4-DDB0-D04B-F0F2-E327532ACBF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79BB3FB2-B642-5C0B-D1CC-AB397C2879C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CD180E98-180B-21BD-CFB2-A37DED83A245}"/>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96FA318F-8191-B836-7C30-4F830E78900E}"/>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A8547E52-25B4-32EC-A415-F786EDA64753}"/>
              </a:ext>
            </a:extLst>
          </p:cNvPr>
          <p:cNvSpPr txBox="1"/>
          <p:nvPr/>
        </p:nvSpPr>
        <p:spPr>
          <a:xfrm>
            <a:off x="1159329" y="1566599"/>
            <a:ext cx="9111342" cy="3139321"/>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Filosofía y religión.</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Es en el ámbito de la filosofía, también, donde vemos que la gente empieza a discutir la naturaleza de los dioses y las prácticas religiosas, y a referirse a las malas filosofías sobre la religión y a las buenas sobre la religión. Y debo añadir que la filosofía no es algo independiente de la religión, sino que las creencias sobre los dioses determinaban lo que un filósofo creía, sobre todo, desde la naturaleza hasta las matemáticas. La religión no era una subsección de la filosofía antigua, sino que impregnaba toda la filosofía.</a:t>
            </a:r>
          </a:p>
        </p:txBody>
      </p:sp>
    </p:spTree>
    <p:extLst>
      <p:ext uri="{BB962C8B-B14F-4D97-AF65-F5344CB8AC3E}">
        <p14:creationId xmlns:p14="http://schemas.microsoft.com/office/powerpoint/2010/main" val="273438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aint in motion from the bottom of the view">
            <a:extLst>
              <a:ext uri="{FF2B5EF4-FFF2-40B4-BE49-F238E27FC236}">
                <a16:creationId xmlns:a16="http://schemas.microsoft.com/office/drawing/2014/main" id="{1A2C3DF9-C3E2-B425-3700-C8F630AE9F56}"/>
              </a:ext>
            </a:extLst>
          </p:cNvPr>
          <p:cNvPicPr>
            <a:picLocks noChangeAspect="1"/>
          </p:cNvPicPr>
          <p:nvPr/>
        </p:nvPicPr>
        <p:blipFill rotWithShape="1">
          <a:blip r:embed="rId3"/>
          <a:srcRect l="48324" t="-1" r="35954" b="-1"/>
          <a:stretch/>
        </p:blipFill>
        <p:spPr>
          <a:xfrm>
            <a:off x="10520363" y="10"/>
            <a:ext cx="1671637" cy="6857990"/>
          </a:xfrm>
          <a:prstGeom prst="rect">
            <a:avLst/>
          </a:prstGeom>
        </p:spPr>
      </p:pic>
      <p:sp>
        <p:nvSpPr>
          <p:cNvPr id="3" name="CuadroTexto 2">
            <a:extLst>
              <a:ext uri="{FF2B5EF4-FFF2-40B4-BE49-F238E27FC236}">
                <a16:creationId xmlns:a16="http://schemas.microsoft.com/office/drawing/2014/main" id="{4C380D8E-AE06-7564-0962-5542333BA93A}"/>
              </a:ext>
            </a:extLst>
          </p:cNvPr>
          <p:cNvSpPr txBox="1"/>
          <p:nvPr/>
        </p:nvSpPr>
        <p:spPr>
          <a:xfrm>
            <a:off x="10670122" y="6477488"/>
            <a:ext cx="1372118"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16</a:t>
            </a:fld>
            <a:endParaRPr lang="es-US" sz="800" dirty="0">
              <a:solidFill>
                <a:schemeClr val="bg1"/>
              </a:solidFill>
            </a:endParaRPr>
          </a:p>
        </p:txBody>
      </p:sp>
      <p:sp>
        <p:nvSpPr>
          <p:cNvPr id="4" name="CuadroTexto 3">
            <a:extLst>
              <a:ext uri="{FF2B5EF4-FFF2-40B4-BE49-F238E27FC236}">
                <a16:creationId xmlns:a16="http://schemas.microsoft.com/office/drawing/2014/main" id="{D5DABAEA-5474-221D-F7FC-16777968BED0}"/>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CC93BAAB-DDAB-CF8E-DEEB-6EE989BE11D8}"/>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EECB6B93-E30A-D948-ED11-F61B1A7136B2}"/>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E98EAEE-AF25-B1D3-A1A8-9CCE44DA30A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49CAC60D-9B12-9678-C130-686CF85CF5AC}"/>
              </a:ext>
            </a:extLst>
          </p:cNvPr>
          <p:cNvSpPr txBox="1"/>
          <p:nvPr/>
        </p:nvSpPr>
        <p:spPr>
          <a:xfrm>
            <a:off x="1138917" y="1705554"/>
            <a:ext cx="8445953" cy="2800767"/>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Énfasis en los rituales y en la protección del Imperio Romano.</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Recapitulemos lo que hemos visto. Las religiones grecorromanas no se centraban en las creencias, ni siquiera en la ética. Se centraban sobre todo en los rituales que daban respeto a las deidades locales. Las religiones grecorromanas tenían mucha polinización cruzada, incluso mucho sincretismo, podría decirse, lo que significa que era, por naturaleza, pluralista y podía dar cabida a todo tipo de deidades y cultos</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144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adient pastel colors on a top view">
            <a:extLst>
              <a:ext uri="{FF2B5EF4-FFF2-40B4-BE49-F238E27FC236}">
                <a16:creationId xmlns:a16="http://schemas.microsoft.com/office/drawing/2014/main" id="{0991E8FF-FE19-D5EA-48D7-C2281FC71C34}"/>
              </a:ext>
            </a:extLst>
          </p:cNvPr>
          <p:cNvPicPr>
            <a:picLocks noChangeAspect="1"/>
          </p:cNvPicPr>
          <p:nvPr/>
        </p:nvPicPr>
        <p:blipFill rotWithShape="1">
          <a:blip r:embed="rId3"/>
          <a:srcRect l="76238" r="8871" b="2"/>
          <a:stretch/>
        </p:blipFill>
        <p:spPr>
          <a:xfrm>
            <a:off x="10658474" y="-6350"/>
            <a:ext cx="1533525" cy="6874330"/>
          </a:xfrm>
          <a:custGeom>
            <a:avLst/>
            <a:gdLst/>
            <a:ahLst/>
            <a:cxnLst/>
            <a:rect l="l" t="t" r="r" b="b"/>
            <a:pathLst>
              <a:path w="6312196" h="6874330">
                <a:moveTo>
                  <a:pt x="2047193" y="0"/>
                </a:moveTo>
                <a:lnTo>
                  <a:pt x="6312196" y="0"/>
                </a:lnTo>
                <a:lnTo>
                  <a:pt x="6312196" y="6874330"/>
                </a:lnTo>
                <a:lnTo>
                  <a:pt x="0" y="6874330"/>
                </a:lnTo>
                <a:close/>
              </a:path>
            </a:pathLst>
          </a:custGeom>
        </p:spPr>
      </p:pic>
      <p:sp>
        <p:nvSpPr>
          <p:cNvPr id="3" name="CuadroTexto 2">
            <a:extLst>
              <a:ext uri="{FF2B5EF4-FFF2-40B4-BE49-F238E27FC236}">
                <a16:creationId xmlns:a16="http://schemas.microsoft.com/office/drawing/2014/main" id="{9EAFEB0F-2190-8E70-8C26-E8A1EDD3AB77}"/>
              </a:ext>
            </a:extLst>
          </p:cNvPr>
          <p:cNvSpPr txBox="1"/>
          <p:nvPr/>
        </p:nvSpPr>
        <p:spPr>
          <a:xfrm>
            <a:off x="10744934" y="6477487"/>
            <a:ext cx="1447065"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17</a:t>
            </a:fld>
            <a:endParaRPr lang="es-US" sz="800" dirty="0">
              <a:solidFill>
                <a:schemeClr val="bg1"/>
              </a:solidFill>
            </a:endParaRPr>
          </a:p>
        </p:txBody>
      </p:sp>
      <p:sp>
        <p:nvSpPr>
          <p:cNvPr id="4" name="CuadroTexto 3">
            <a:extLst>
              <a:ext uri="{FF2B5EF4-FFF2-40B4-BE49-F238E27FC236}">
                <a16:creationId xmlns:a16="http://schemas.microsoft.com/office/drawing/2014/main" id="{3F3DF9E3-AFE6-8B96-3C8A-32BEDFB8E6A4}"/>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C07BB907-61EA-5B20-C273-5FE9FE6C9927}"/>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329710AD-E361-0D2C-5CA6-60BF24CE2B5D}"/>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B54B492-39AA-5963-C97E-FB31E84EF5E2}"/>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47B11BF1-BE74-715D-9ED7-B25580B2826D}"/>
              </a:ext>
            </a:extLst>
          </p:cNvPr>
          <p:cNvSpPr txBox="1"/>
          <p:nvPr/>
        </p:nvSpPr>
        <p:spPr>
          <a:xfrm>
            <a:off x="620486" y="1579406"/>
            <a:ext cx="9617527" cy="4493538"/>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Herejía y judaísmo: Los cinco pilares del judaísmo</a:t>
            </a:r>
          </a:p>
          <a:p>
            <a:pPr algn="just"/>
            <a:r>
              <a:rPr lang="es-US" sz="2200" dirty="0">
                <a:effectLst/>
                <a:latin typeface="Calibri" panose="020F0502020204030204" pitchFamily="34" charset="0"/>
                <a:cs typeface="Calibri" panose="020F0502020204030204" pitchFamily="34" charset="0"/>
              </a:rPr>
              <a:t> </a:t>
            </a:r>
          </a:p>
          <a:p>
            <a:pPr algn="just"/>
            <a:r>
              <a:rPr lang="es-US" sz="2200" b="1" dirty="0">
                <a:effectLst/>
                <a:latin typeface="Calibri" panose="020F0502020204030204" pitchFamily="34" charset="0"/>
                <a:cs typeface="Calibri" panose="020F0502020204030204" pitchFamily="34" charset="0"/>
              </a:rPr>
              <a:t>Introducción.</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el segmento anterior, examinamos la herejía en la religión y la filosofía grecorromana. Observamos que, si bien la religión grecorromana no se ocupaba de las ideas o teologías sobre los dioses, aun así, conocían la diferencia entre las buenas prácticas religiosas y las malas prácticas religiosas. Las malas prácticas religiosas se consideraban impías, perjudiciales e incluso desleales, y en algunos casos incluso afrentosas para la religión del Estado y su aparato político. Entre las filosofías, vemos que las escuelas filosóficas a menudo debaten sobre quién representa el verdadero y puro legado del maestro y quién se ha apartado de las creencias e ideas de la escuela.</a:t>
            </a:r>
          </a:p>
        </p:txBody>
      </p:sp>
    </p:spTree>
    <p:extLst>
      <p:ext uri="{BB962C8B-B14F-4D97-AF65-F5344CB8AC3E}">
        <p14:creationId xmlns:p14="http://schemas.microsoft.com/office/powerpoint/2010/main" val="134187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0CA72BD1-B1C7-7535-8C04-464E88E4177E}"/>
              </a:ext>
            </a:extLst>
          </p:cNvPr>
          <p:cNvPicPr>
            <a:picLocks noChangeAspect="1"/>
          </p:cNvPicPr>
          <p:nvPr/>
        </p:nvPicPr>
        <p:blipFill rotWithShape="1">
          <a:blip r:embed="rId3"/>
          <a:srcRect l="79375" r="8820"/>
          <a:stretch/>
        </p:blipFill>
        <p:spPr>
          <a:xfrm>
            <a:off x="10572750" y="10"/>
            <a:ext cx="1619250" cy="6857989"/>
          </a:xfrm>
          <a:prstGeom prst="rect">
            <a:avLst/>
          </a:prstGeom>
        </p:spPr>
      </p:pic>
      <p:sp>
        <p:nvSpPr>
          <p:cNvPr id="3" name="CuadroTexto 2">
            <a:extLst>
              <a:ext uri="{FF2B5EF4-FFF2-40B4-BE49-F238E27FC236}">
                <a16:creationId xmlns:a16="http://schemas.microsoft.com/office/drawing/2014/main" id="{C5260C50-76CF-F706-0EDE-16B4D7E96191}"/>
              </a:ext>
            </a:extLst>
          </p:cNvPr>
          <p:cNvSpPr txBox="1"/>
          <p:nvPr/>
        </p:nvSpPr>
        <p:spPr>
          <a:xfrm>
            <a:off x="10706689" y="6488638"/>
            <a:ext cx="1351372" cy="215444"/>
          </a:xfrm>
          <a:prstGeom prst="rect">
            <a:avLst/>
          </a:prstGeom>
          <a:noFill/>
        </p:spPr>
        <p:txBody>
          <a:bodyPr wrap="square">
            <a:spAutoFit/>
          </a:bodyPr>
          <a:lstStyle/>
          <a:p>
            <a:r>
              <a:rPr lang="es-US" sz="800" dirty="0"/>
              <a:t>Historia de las herejías </a:t>
            </a:r>
            <a:fld id="{A5EFF319-060E-F544-9BD3-8214FBF17433}" type="slidenum">
              <a:rPr lang="es-US" sz="800" smtClean="0"/>
              <a:pPr/>
              <a:t>18</a:t>
            </a:fld>
            <a:endParaRPr lang="es-US" sz="800" dirty="0"/>
          </a:p>
        </p:txBody>
      </p:sp>
      <p:sp>
        <p:nvSpPr>
          <p:cNvPr id="4" name="CuadroTexto 3">
            <a:extLst>
              <a:ext uri="{FF2B5EF4-FFF2-40B4-BE49-F238E27FC236}">
                <a16:creationId xmlns:a16="http://schemas.microsoft.com/office/drawing/2014/main" id="{F23B9840-59DB-C361-B138-6E8911A73C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C304173B-1C2B-6241-5489-8CAF47FFE8EB}"/>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E9A6C839-3A87-26A1-D1AD-5A319487687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860DAC3-2A6C-15D5-A79A-7FF5970BC1A2}"/>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FE8F24A4-C085-4EDB-D34C-CBC5F4B88B4A}"/>
              </a:ext>
            </a:extLst>
          </p:cNvPr>
          <p:cNvSpPr txBox="1"/>
          <p:nvPr/>
        </p:nvSpPr>
        <p:spPr>
          <a:xfrm>
            <a:off x="871990" y="1558729"/>
            <a:ext cx="9300709" cy="3477875"/>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Monoteísmo.</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cuanto a la dimensión religiosa y cognitiva del judaísmo, podemos identificar al menos cinco pilares principales de las creencias judías. En primer lugar, está el monoteísmo, la creencia de que hay un solo Dios, y éste es el Dios de la creación y del pacto. Se puede encontrar esta afirmación lúcidamente en </a:t>
            </a:r>
            <a:r>
              <a:rPr lang="es-US" sz="2200" dirty="0" err="1">
                <a:effectLst/>
                <a:latin typeface="Calibri" panose="020F0502020204030204" pitchFamily="34" charset="0"/>
                <a:cs typeface="Calibri" panose="020F0502020204030204" pitchFamily="34" charset="0"/>
              </a:rPr>
              <a:t>Dt</a:t>
            </a:r>
            <a:r>
              <a:rPr lang="es-US" sz="2200" dirty="0">
                <a:effectLst/>
                <a:latin typeface="Calibri" panose="020F0502020204030204" pitchFamily="34" charset="0"/>
                <a:cs typeface="Calibri" panose="020F0502020204030204" pitchFamily="34" charset="0"/>
              </a:rPr>
              <a:t> 6:4 con las palabras: “Escucha, oh, Israel: El Señor nuestro Dios, el Señor es uno”. Esto es probablemente lo más cercano a un contenido confesional de la fe de Israel. Hay un Dios, no muchos dioses; no es un Dios tribal ni un Dios territorial. Es el Dios del cielo y de la tierra.</a:t>
            </a:r>
          </a:p>
        </p:txBody>
      </p:sp>
    </p:spTree>
    <p:extLst>
      <p:ext uri="{BB962C8B-B14F-4D97-AF65-F5344CB8AC3E}">
        <p14:creationId xmlns:p14="http://schemas.microsoft.com/office/powerpoint/2010/main" val="273284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web of dots connected">
            <a:extLst>
              <a:ext uri="{FF2B5EF4-FFF2-40B4-BE49-F238E27FC236}">
                <a16:creationId xmlns:a16="http://schemas.microsoft.com/office/drawing/2014/main" id="{E7EFE1F9-6F48-5BAC-BF63-7772CC78AFE8}"/>
              </a:ext>
            </a:extLst>
          </p:cNvPr>
          <p:cNvPicPr>
            <a:picLocks noChangeAspect="1"/>
          </p:cNvPicPr>
          <p:nvPr/>
        </p:nvPicPr>
        <p:blipFill rotWithShape="1">
          <a:blip r:embed="rId3"/>
          <a:srcRect l="20444" r="67902"/>
          <a:stretch/>
        </p:blipFill>
        <p:spPr>
          <a:xfrm>
            <a:off x="10406082" y="1"/>
            <a:ext cx="1785918" cy="6857999"/>
          </a:xfrm>
          <a:prstGeom prst="rect">
            <a:avLst/>
          </a:prstGeom>
        </p:spPr>
      </p:pic>
      <p:sp>
        <p:nvSpPr>
          <p:cNvPr id="3" name="CuadroTexto 2">
            <a:extLst>
              <a:ext uri="{FF2B5EF4-FFF2-40B4-BE49-F238E27FC236}">
                <a16:creationId xmlns:a16="http://schemas.microsoft.com/office/drawing/2014/main" id="{99F8D75D-05C9-58E9-4BD3-79CF168C704B}"/>
              </a:ext>
            </a:extLst>
          </p:cNvPr>
          <p:cNvSpPr txBox="1"/>
          <p:nvPr/>
        </p:nvSpPr>
        <p:spPr>
          <a:xfrm>
            <a:off x="10625689" y="6499790"/>
            <a:ext cx="1346704" cy="215444"/>
          </a:xfrm>
          <a:prstGeom prst="rect">
            <a:avLst/>
          </a:prstGeom>
          <a:noFill/>
        </p:spPr>
        <p:txBody>
          <a:bodyPr wrap="square">
            <a:spAutoFit/>
          </a:bodyPr>
          <a:lstStyle/>
          <a:p>
            <a:r>
              <a:rPr lang="es-US" sz="800" dirty="0"/>
              <a:t>Historia de las herejías </a:t>
            </a:r>
            <a:fld id="{A5EFF319-060E-F544-9BD3-8214FBF17433}" type="slidenum">
              <a:rPr lang="es-US" sz="800" smtClean="0"/>
              <a:pPr/>
              <a:t>19</a:t>
            </a:fld>
            <a:endParaRPr lang="es-US" sz="800" dirty="0"/>
          </a:p>
        </p:txBody>
      </p:sp>
      <p:sp>
        <p:nvSpPr>
          <p:cNvPr id="4" name="CuadroTexto 3">
            <a:extLst>
              <a:ext uri="{FF2B5EF4-FFF2-40B4-BE49-F238E27FC236}">
                <a16:creationId xmlns:a16="http://schemas.microsoft.com/office/drawing/2014/main" id="{60FCA1DD-D0E8-2831-2783-56E55E99EEC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05931E-4BE8-45EB-C5E7-F3C74AF04E7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A45B6B36-8BDC-9D3D-D8E9-20A4E85468D5}"/>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A1F6A908-8488-A37A-A0AB-9929548A6232}"/>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1B1EE61D-168C-EB36-D7E8-96706BD787CF}"/>
              </a:ext>
            </a:extLst>
          </p:cNvPr>
          <p:cNvSpPr txBox="1"/>
          <p:nvPr/>
        </p:nvSpPr>
        <p:spPr>
          <a:xfrm>
            <a:off x="871991" y="1484956"/>
            <a:ext cx="9219066" cy="4093428"/>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La Torá.</a:t>
            </a:r>
          </a:p>
          <a:p>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El cuarto pilar es la Torá o ley. La Torá era la revelación de Dios a Israel, para mostrarle cómo vivir bajo el pacto, e incluso, encarnaba la sabiduría de Dios. La Torá contaba la historia de cómo llegó a existir Israel, establecía la relación del pacto, enumeraba los mandatos de Dios y detallaba las consecuencias de la obediencia y la desobediencia. </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Prescribía cómo debían vivir los judíos de manera diferente a las naciones, y se pensaba que encarnaba la sabiduría de Dios, que de alguna manera había montado su tienda entre los israelitas en la Torá. </a:t>
            </a:r>
          </a:p>
          <a:p>
            <a:pPr algn="just"/>
            <a:endParaRPr lang="es-US" dirty="0">
              <a:effectLst/>
              <a:latin typeface="Times"/>
            </a:endParaRPr>
          </a:p>
        </p:txBody>
      </p:sp>
    </p:spTree>
    <p:extLst>
      <p:ext uri="{BB962C8B-B14F-4D97-AF65-F5344CB8AC3E}">
        <p14:creationId xmlns:p14="http://schemas.microsoft.com/office/powerpoint/2010/main" val="3823489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mosaic of colorful geometric shapes">
            <a:extLst>
              <a:ext uri="{FF2B5EF4-FFF2-40B4-BE49-F238E27FC236}">
                <a16:creationId xmlns:a16="http://schemas.microsoft.com/office/drawing/2014/main" id="{05C82A5F-5D3E-1C47-281C-48AF6ED945EB}"/>
              </a:ext>
            </a:extLst>
          </p:cNvPr>
          <p:cNvPicPr>
            <a:picLocks noChangeAspect="1"/>
          </p:cNvPicPr>
          <p:nvPr/>
        </p:nvPicPr>
        <p:blipFill rotWithShape="1">
          <a:blip r:embed="rId3"/>
          <a:srcRect r="85701"/>
          <a:stretch/>
        </p:blipFill>
        <p:spPr>
          <a:xfrm>
            <a:off x="10820420" y="10"/>
            <a:ext cx="1371580" cy="6857990"/>
          </a:xfrm>
          <a:prstGeom prst="rect">
            <a:avLst/>
          </a:prstGeom>
        </p:spPr>
      </p:pic>
      <p:sp>
        <p:nvSpPr>
          <p:cNvPr id="3" name="CuadroTexto 2">
            <a:extLst>
              <a:ext uri="{FF2B5EF4-FFF2-40B4-BE49-F238E27FC236}">
                <a16:creationId xmlns:a16="http://schemas.microsoft.com/office/drawing/2014/main" id="{0332D8AB-107A-3CE4-082D-F3E923B634F0}"/>
              </a:ext>
            </a:extLst>
          </p:cNvPr>
          <p:cNvSpPr txBox="1"/>
          <p:nvPr/>
        </p:nvSpPr>
        <p:spPr>
          <a:xfrm>
            <a:off x="10820420" y="6354824"/>
            <a:ext cx="137158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a:t>
            </a:fld>
            <a:endParaRPr lang="es-US" sz="800" dirty="0"/>
          </a:p>
        </p:txBody>
      </p:sp>
      <p:sp>
        <p:nvSpPr>
          <p:cNvPr id="4" name="CuadroTexto 3">
            <a:extLst>
              <a:ext uri="{FF2B5EF4-FFF2-40B4-BE49-F238E27FC236}">
                <a16:creationId xmlns:a16="http://schemas.microsoft.com/office/drawing/2014/main" id="{7ACD5846-25E3-B1C0-225E-82E12DA7AC1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A63D87-909E-88C0-E15F-D43561749F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D0EF93B6-4BAA-59E4-C770-1A0E9898867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E0A33A2-1CE7-F76A-527A-C77FAB07C335}"/>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AD771DA4-94E9-0604-6DD1-80888F34EA13}"/>
              </a:ext>
            </a:extLst>
          </p:cNvPr>
          <p:cNvSpPr txBox="1"/>
          <p:nvPr/>
        </p:nvSpPr>
        <p:spPr>
          <a:xfrm>
            <a:off x="1040945" y="1705554"/>
            <a:ext cx="9327697" cy="2800767"/>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Descripción del curso</a:t>
            </a:r>
          </a:p>
          <a:p>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Historia de las herejías examina los errores de los teólogos desde el principio de la fe cristiana. El curso comienza situando la herejía cristiana en el contexto de las antiguas ideas judías y grecorromanas sobre la herejía. Después de una mirada a la unidad y diversidad de la iglesia primitiva, el curso examina a los oponentes de Pablo, así como las falsas enseñanzas y falsos maestros en documentos posteriores del </a:t>
            </a:r>
            <a:r>
              <a:rPr lang="es-US" sz="2200" dirty="0" err="1">
                <a:effectLst/>
                <a:latin typeface="Calibri" panose="020F0502020204030204" pitchFamily="34" charset="0"/>
                <a:cs typeface="Calibri" panose="020F0502020204030204" pitchFamily="34" charset="0"/>
              </a:rPr>
              <a:t>nt</a:t>
            </a:r>
            <a:r>
              <a:rPr lang="es-US" sz="2200" dirty="0">
                <a:effectLst/>
                <a:latin typeface="Calibri" panose="020F0502020204030204" pitchFamily="34" charset="0"/>
                <a:cs typeface="Calibri" panose="020F0502020204030204" pitchFamily="34" charset="0"/>
              </a:rPr>
              <a:t> como Judas y Apocalipsis.</a:t>
            </a:r>
          </a:p>
        </p:txBody>
      </p:sp>
    </p:spTree>
    <p:extLst>
      <p:ext uri="{BB962C8B-B14F-4D97-AF65-F5344CB8AC3E}">
        <p14:creationId xmlns:p14="http://schemas.microsoft.com/office/powerpoint/2010/main" val="399252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plash of colors on a white surface">
            <a:extLst>
              <a:ext uri="{FF2B5EF4-FFF2-40B4-BE49-F238E27FC236}">
                <a16:creationId xmlns:a16="http://schemas.microsoft.com/office/drawing/2014/main" id="{9F1281BB-95B6-9249-099A-B33BEB95ECF0}"/>
              </a:ext>
            </a:extLst>
          </p:cNvPr>
          <p:cNvPicPr>
            <a:picLocks noChangeAspect="1"/>
          </p:cNvPicPr>
          <p:nvPr/>
        </p:nvPicPr>
        <p:blipFill rotWithShape="1">
          <a:blip r:embed="rId3"/>
          <a:srcRect l="47605" r="34242" b="-2"/>
          <a:stretch/>
        </p:blipFill>
        <p:spPr>
          <a:xfrm>
            <a:off x="10544175" y="-3440"/>
            <a:ext cx="1660794" cy="6861439"/>
          </a:xfrm>
          <a:prstGeom prst="rect">
            <a:avLst/>
          </a:prstGeom>
        </p:spPr>
      </p:pic>
      <p:sp>
        <p:nvSpPr>
          <p:cNvPr id="3" name="CuadroTexto 2">
            <a:extLst>
              <a:ext uri="{FF2B5EF4-FFF2-40B4-BE49-F238E27FC236}">
                <a16:creationId xmlns:a16="http://schemas.microsoft.com/office/drawing/2014/main" id="{94800356-0E46-837D-6802-E6406A239D47}"/>
              </a:ext>
            </a:extLst>
          </p:cNvPr>
          <p:cNvSpPr txBox="1"/>
          <p:nvPr/>
        </p:nvSpPr>
        <p:spPr>
          <a:xfrm>
            <a:off x="10712889" y="6365974"/>
            <a:ext cx="1323365"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20</a:t>
            </a:fld>
            <a:endParaRPr lang="es-US" sz="800" dirty="0"/>
          </a:p>
        </p:txBody>
      </p:sp>
      <p:sp>
        <p:nvSpPr>
          <p:cNvPr id="4" name="CuadroTexto 3">
            <a:extLst>
              <a:ext uri="{FF2B5EF4-FFF2-40B4-BE49-F238E27FC236}">
                <a16:creationId xmlns:a16="http://schemas.microsoft.com/office/drawing/2014/main" id="{2002A449-238D-BC57-A8B6-575896BEBC94}"/>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1CDF0BD-97E8-48AF-D2B9-7D19206EC5A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D9CEB61-AEB1-16A9-1DEF-B4F9EA39835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58A81B34-6F6D-3CA4-A617-1CD1CED0D61E}"/>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F4C9FFA5-3034-29EE-2F96-8AEF8E1CD594}"/>
              </a:ext>
            </a:extLst>
          </p:cNvPr>
          <p:cNvSpPr txBox="1"/>
          <p:nvPr/>
        </p:nvSpPr>
        <p:spPr>
          <a:xfrm>
            <a:off x="1094014" y="1745139"/>
            <a:ext cx="8686799" cy="3139321"/>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Helenismo.</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La posibilidad de apostasía y de desviarse de las prácticas judías realmente se dispara con el ascenso y luego el dominio del helenismo en el mundo antiguo. Después de que Alejandro Magno conquistara el Oriente en el siglo III a.C. incluyendo Asia Menor o la actual Turquía, Egipto, Siria, Palestina y Persia el helenismo, que es la cultura griega, dominó el Mediterráneo oriental. El helenismo se convirtió en la fuerza más poderosa en cuanto a lengua, cultura, religión y filosofía</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114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White spheres in a blurry effect">
            <a:extLst>
              <a:ext uri="{FF2B5EF4-FFF2-40B4-BE49-F238E27FC236}">
                <a16:creationId xmlns:a16="http://schemas.microsoft.com/office/drawing/2014/main" id="{7F73A4F8-9861-4B0B-17B8-D2757DE73833}"/>
              </a:ext>
            </a:extLst>
          </p:cNvPr>
          <p:cNvPicPr>
            <a:picLocks noChangeAspect="1"/>
          </p:cNvPicPr>
          <p:nvPr/>
        </p:nvPicPr>
        <p:blipFill rotWithShape="1">
          <a:blip r:embed="rId3"/>
          <a:srcRect l="80494" t="1080" r="-2" b="10834"/>
          <a:stretch/>
        </p:blipFill>
        <p:spPr>
          <a:xfrm>
            <a:off x="10714616" y="0"/>
            <a:ext cx="1477384" cy="6858000"/>
          </a:xfrm>
          <a:prstGeom prst="rect">
            <a:avLst/>
          </a:prstGeom>
        </p:spPr>
      </p:pic>
      <p:sp>
        <p:nvSpPr>
          <p:cNvPr id="3" name="CuadroTexto 2">
            <a:extLst>
              <a:ext uri="{FF2B5EF4-FFF2-40B4-BE49-F238E27FC236}">
                <a16:creationId xmlns:a16="http://schemas.microsoft.com/office/drawing/2014/main" id="{583B609C-D5D8-181E-B4D5-DDF24DDDA1D1}"/>
              </a:ext>
            </a:extLst>
          </p:cNvPr>
          <p:cNvSpPr txBox="1"/>
          <p:nvPr/>
        </p:nvSpPr>
        <p:spPr>
          <a:xfrm>
            <a:off x="10810804" y="6488639"/>
            <a:ext cx="1381196"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21</a:t>
            </a:fld>
            <a:endParaRPr lang="es-US" sz="800" dirty="0"/>
          </a:p>
        </p:txBody>
      </p:sp>
      <p:sp>
        <p:nvSpPr>
          <p:cNvPr id="4" name="CuadroTexto 3">
            <a:extLst>
              <a:ext uri="{FF2B5EF4-FFF2-40B4-BE49-F238E27FC236}">
                <a16:creationId xmlns:a16="http://schemas.microsoft.com/office/drawing/2014/main" id="{97DD92C2-B212-8F86-063F-F2F45A042FA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9951233-DDE0-62A0-AB4E-8F6227758D4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52A9EF9F-8A0B-78B0-6E71-E1ABD36EC974}"/>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69A54FC-36BF-4AA3-6362-BB9537E31421}"/>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BF83623A-DF75-62AE-267C-2D550FACD882}"/>
              </a:ext>
            </a:extLst>
          </p:cNvPr>
          <p:cNvSpPr txBox="1"/>
          <p:nvPr/>
        </p:nvSpPr>
        <p:spPr>
          <a:xfrm>
            <a:off x="871991" y="1705554"/>
            <a:ext cx="9088438" cy="341632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Herejía y judaísmo: Helenismo, las primeras creencias cristianas y los </a:t>
            </a:r>
            <a:r>
              <a:rPr lang="es-US" sz="2200" b="1" dirty="0" err="1">
                <a:effectLst/>
                <a:latin typeface="Calibri" panose="020F0502020204030204" pitchFamily="34" charset="0"/>
                <a:cs typeface="Calibri" panose="020F0502020204030204" pitchFamily="34" charset="0"/>
              </a:rPr>
              <a:t>Minim</a:t>
            </a:r>
            <a:endParaRPr lang="es-US" sz="2200" b="1"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 </a:t>
            </a:r>
          </a:p>
          <a:p>
            <a:pPr algn="just"/>
            <a:r>
              <a:rPr lang="es-US" sz="2200" b="1" dirty="0">
                <a:effectLst/>
                <a:latin typeface="Calibri" panose="020F0502020204030204" pitchFamily="34" charset="0"/>
                <a:cs typeface="Calibri" panose="020F0502020204030204" pitchFamily="34" charset="0"/>
              </a:rPr>
              <a:t>Introducción.</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Estábamos hablando de herejía y judaísmo, y nos revisamos los cinco pilares del judaísmo y de cómo podía haber algo como la apostasía o impureza el mal culto y la alternancia con el helenismo realmente obligó a los judíos a comprometerse con lo que estaba bien y lo que estaba mal en las prácticas religiosas.</a:t>
            </a:r>
          </a:p>
          <a:p>
            <a:pPr algn="just"/>
            <a:endParaRPr lang="es-US" dirty="0">
              <a:effectLst/>
              <a:latin typeface="Times"/>
            </a:endParaRPr>
          </a:p>
        </p:txBody>
      </p:sp>
    </p:spTree>
    <p:extLst>
      <p:ext uri="{BB962C8B-B14F-4D97-AF65-F5344CB8AC3E}">
        <p14:creationId xmlns:p14="http://schemas.microsoft.com/office/powerpoint/2010/main" val="146103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Wavy 3D art">
            <a:extLst>
              <a:ext uri="{FF2B5EF4-FFF2-40B4-BE49-F238E27FC236}">
                <a16:creationId xmlns:a16="http://schemas.microsoft.com/office/drawing/2014/main" id="{1602180E-C662-57C2-DCEE-51BEEF09DEDE}"/>
              </a:ext>
            </a:extLst>
          </p:cNvPr>
          <p:cNvPicPr>
            <a:picLocks noChangeAspect="1"/>
          </p:cNvPicPr>
          <p:nvPr/>
        </p:nvPicPr>
        <p:blipFill rotWithShape="1">
          <a:blip r:embed="rId3"/>
          <a:srcRect l="59887" t="13489" r="13476" b="11"/>
          <a:stretch/>
        </p:blipFill>
        <p:spPr>
          <a:xfrm>
            <a:off x="10177463" y="0"/>
            <a:ext cx="2014537" cy="6858000"/>
          </a:xfrm>
          <a:prstGeom prst="rect">
            <a:avLst/>
          </a:prstGeom>
        </p:spPr>
      </p:pic>
      <p:sp>
        <p:nvSpPr>
          <p:cNvPr id="3" name="CuadroTexto 2">
            <a:extLst>
              <a:ext uri="{FF2B5EF4-FFF2-40B4-BE49-F238E27FC236}">
                <a16:creationId xmlns:a16="http://schemas.microsoft.com/office/drawing/2014/main" id="{DB83CA49-09E5-23CB-50B4-2E685C528DFA}"/>
              </a:ext>
            </a:extLst>
          </p:cNvPr>
          <p:cNvSpPr txBox="1"/>
          <p:nvPr/>
        </p:nvSpPr>
        <p:spPr>
          <a:xfrm>
            <a:off x="10584063" y="6488639"/>
            <a:ext cx="1381196"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22</a:t>
            </a:fld>
            <a:endParaRPr lang="es-US" sz="800" dirty="0"/>
          </a:p>
        </p:txBody>
      </p:sp>
      <p:sp>
        <p:nvSpPr>
          <p:cNvPr id="4" name="CuadroTexto 3">
            <a:extLst>
              <a:ext uri="{FF2B5EF4-FFF2-40B4-BE49-F238E27FC236}">
                <a16:creationId xmlns:a16="http://schemas.microsoft.com/office/drawing/2014/main" id="{6FA8CF19-263B-88BA-D57A-6C3681293BE3}"/>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649B91B5-7950-8ABA-0A44-6F70D4AC963A}"/>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CBF33B1D-4302-2524-A575-ECE7C41A362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8E9F591E-275B-F281-EFF2-BD7280CF2650}"/>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DB0282D-6797-1BA9-0452-E406A67985BF}"/>
              </a:ext>
            </a:extLst>
          </p:cNvPr>
          <p:cNvSpPr txBox="1"/>
          <p:nvPr/>
        </p:nvSpPr>
        <p:spPr>
          <a:xfrm>
            <a:off x="747033" y="1427391"/>
            <a:ext cx="8756196" cy="4431983"/>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Desafío continuo del helenismo</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Ahora bien, debo subrayar que el desafío del helenismo no desapareció. La mayoría de los judíos, el 80% de los judíos, vivían fuera de Palestina, en lugares como Egipto, Siria, Asia Menor, Grecia y Roma, y se enfrentaban a la lucha de cómo vivir una vida judía en una ciudad griega o romana. </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Se enfrentaban a retos como la ausencia de templo, cómo mantener el kosher; ¿se puede comer y hacer negocios con los gentiles? Estas eran preguntas diarias. No debería sorprender que hubiera una variedad de posturas que uno pudiera tomar frente al judaísmo y el helenismo. Había distintos grados de asimilación y aculturación al estilo de vida griego.</a:t>
            </a:r>
          </a:p>
          <a:p>
            <a:pPr algn="just"/>
            <a:endParaRPr lang="es-US" dirty="0">
              <a:effectLst/>
              <a:latin typeface="Times"/>
            </a:endParaRPr>
          </a:p>
        </p:txBody>
      </p:sp>
    </p:spTree>
    <p:extLst>
      <p:ext uri="{BB962C8B-B14F-4D97-AF65-F5344CB8AC3E}">
        <p14:creationId xmlns:p14="http://schemas.microsoft.com/office/powerpoint/2010/main" val="272147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ulticolored smoke gradient">
            <a:extLst>
              <a:ext uri="{FF2B5EF4-FFF2-40B4-BE49-F238E27FC236}">
                <a16:creationId xmlns:a16="http://schemas.microsoft.com/office/drawing/2014/main" id="{0C0DE1B6-715F-A852-193D-E8F709539F09}"/>
              </a:ext>
            </a:extLst>
          </p:cNvPr>
          <p:cNvPicPr>
            <a:picLocks noChangeAspect="1"/>
          </p:cNvPicPr>
          <p:nvPr/>
        </p:nvPicPr>
        <p:blipFill rotWithShape="1">
          <a:blip r:embed="rId3">
            <a:alphaModFix amt="80000"/>
          </a:blip>
          <a:srcRect l="18157" r="66283"/>
          <a:stretch/>
        </p:blipFill>
        <p:spPr>
          <a:xfrm>
            <a:off x="10592611" y="-3108"/>
            <a:ext cx="1599389"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CuadroTexto 2">
            <a:extLst>
              <a:ext uri="{FF2B5EF4-FFF2-40B4-BE49-F238E27FC236}">
                <a16:creationId xmlns:a16="http://schemas.microsoft.com/office/drawing/2014/main" id="{F1494257-BF91-054D-112D-E870A9902E1C}"/>
              </a:ext>
            </a:extLst>
          </p:cNvPr>
          <p:cNvSpPr txBox="1"/>
          <p:nvPr/>
        </p:nvSpPr>
        <p:spPr>
          <a:xfrm>
            <a:off x="10700151" y="6466337"/>
            <a:ext cx="138430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23</a:t>
            </a:fld>
            <a:endParaRPr lang="es-US" sz="800" dirty="0"/>
          </a:p>
        </p:txBody>
      </p:sp>
      <p:sp>
        <p:nvSpPr>
          <p:cNvPr id="4" name="CuadroTexto 3">
            <a:extLst>
              <a:ext uri="{FF2B5EF4-FFF2-40B4-BE49-F238E27FC236}">
                <a16:creationId xmlns:a16="http://schemas.microsoft.com/office/drawing/2014/main" id="{A35F2AF8-9D87-CD7B-C21B-1AC81BEE649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92DE6AD-6F0F-17E8-79BB-517B3EEBBE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C9075EF-5804-375A-375A-8CFA7A5C592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568346B7-36BC-D6BA-9701-596D5233C7A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4D400AE2-FE11-C3B6-AF2F-21E2D25E3143}"/>
              </a:ext>
            </a:extLst>
          </p:cNvPr>
          <p:cNvSpPr txBox="1"/>
          <p:nvPr/>
        </p:nvSpPr>
        <p:spPr>
          <a:xfrm>
            <a:off x="1171574" y="1495746"/>
            <a:ext cx="8821511" cy="4154984"/>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Jesús y sus seguidores como herejes judíos.</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Creo que la noción de “herejía”, o al menos de creencias y comportamientos desviados, forma parte de la temprana supresión judía de la iglesia naciente. Jesús fue condenado a muerte por una acusación de blasfemia y de ser un pretendiente mesiánico. Creo que la Iglesia primitiva fue perseguida por las autoridades judaicas, culminando en los martirios de Esteban y Santiago, hijo de Zebedeo vea Hechos 6 y 11 porque enfatizaban cosas como la crítica de Jesús al templo debido a su creencia en un Mesías crucificado. Eso era una especie de oxímoron o afrenta. Además, la veneración de Jesús como una figura al lado de Yahvé se percibía como algo que comprometía el monoteísmo judío.</a:t>
            </a:r>
          </a:p>
        </p:txBody>
      </p:sp>
    </p:spTree>
    <p:extLst>
      <p:ext uri="{BB962C8B-B14F-4D97-AF65-F5344CB8AC3E}">
        <p14:creationId xmlns:p14="http://schemas.microsoft.com/office/powerpoint/2010/main" val="291620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Technology Background">
            <a:extLst>
              <a:ext uri="{FF2B5EF4-FFF2-40B4-BE49-F238E27FC236}">
                <a16:creationId xmlns:a16="http://schemas.microsoft.com/office/drawing/2014/main" id="{5D639790-51D2-B8FB-5984-D3F30D86DF2B}"/>
              </a:ext>
            </a:extLst>
          </p:cNvPr>
          <p:cNvPicPr>
            <a:picLocks noChangeAspect="1"/>
          </p:cNvPicPr>
          <p:nvPr/>
        </p:nvPicPr>
        <p:blipFill rotWithShape="1">
          <a:blip r:embed="rId3">
            <a:alphaModFix amt="60000"/>
          </a:blip>
          <a:srcRect l="86484" b="3434"/>
          <a:stretch/>
        </p:blipFill>
        <p:spPr>
          <a:xfrm>
            <a:off x="10544174" y="10"/>
            <a:ext cx="1647825" cy="6857990"/>
          </a:xfrm>
          <a:prstGeom prst="rect">
            <a:avLst/>
          </a:prstGeom>
        </p:spPr>
      </p:pic>
      <p:sp>
        <p:nvSpPr>
          <p:cNvPr id="3" name="CuadroTexto 2">
            <a:extLst>
              <a:ext uri="{FF2B5EF4-FFF2-40B4-BE49-F238E27FC236}">
                <a16:creationId xmlns:a16="http://schemas.microsoft.com/office/drawing/2014/main" id="{854F4923-2F9C-210D-AB25-8807D60E9C28}"/>
              </a:ext>
            </a:extLst>
          </p:cNvPr>
          <p:cNvSpPr txBox="1"/>
          <p:nvPr/>
        </p:nvSpPr>
        <p:spPr>
          <a:xfrm>
            <a:off x="10661539" y="6499791"/>
            <a:ext cx="1413093"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24</a:t>
            </a:fld>
            <a:endParaRPr lang="es-US" sz="800" dirty="0">
              <a:solidFill>
                <a:schemeClr val="bg1"/>
              </a:solidFill>
            </a:endParaRPr>
          </a:p>
        </p:txBody>
      </p:sp>
      <p:sp>
        <p:nvSpPr>
          <p:cNvPr id="4" name="CuadroTexto 3">
            <a:extLst>
              <a:ext uri="{FF2B5EF4-FFF2-40B4-BE49-F238E27FC236}">
                <a16:creationId xmlns:a16="http://schemas.microsoft.com/office/drawing/2014/main" id="{A737D0C7-4B79-C5AE-9CDB-291BE5AA625C}"/>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1F0922-8B8E-E939-3368-9353E740BB3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E69C030-4CCD-6236-E552-63169C3DB06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AEB362A-7471-E125-323F-21D93BBA0F87}"/>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DC7951AB-4975-DB03-9C51-F16247E93706}"/>
              </a:ext>
            </a:extLst>
          </p:cNvPr>
          <p:cNvSpPr txBox="1"/>
          <p:nvPr/>
        </p:nvSpPr>
        <p:spPr>
          <a:xfrm>
            <a:off x="871991" y="1705554"/>
            <a:ext cx="8696552" cy="3754874"/>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El problema de la divinidad de Jesús.</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Aunque las creencias sobre Jesús no fueron la única razón por la que los cristianos fueron perseguidos por las autoridades judías, fue una razón importante, y es interesante porque los pensadores judíos podían admitir la idea de una pluralidad dentro de Dios. Algunos judíos podían considerar al ángel del Señor como una proyección virtual de Dios, Filón podía considerar al </a:t>
            </a:r>
            <a:r>
              <a:rPr lang="es-US" sz="2200" i="1" dirty="0">
                <a:effectLst/>
                <a:latin typeface="Calibri" panose="020F0502020204030204" pitchFamily="34" charset="0"/>
                <a:cs typeface="Calibri" panose="020F0502020204030204" pitchFamily="34" charset="0"/>
              </a:rPr>
              <a:t>logos</a:t>
            </a:r>
            <a:r>
              <a:rPr lang="es-US" sz="2200" dirty="0">
                <a:effectLst/>
                <a:latin typeface="Calibri" panose="020F0502020204030204" pitchFamily="34" charset="0"/>
                <a:cs typeface="Calibri" panose="020F0502020204030204" pitchFamily="34" charset="0"/>
              </a:rPr>
              <a:t> como un segundo Dios, y figuras como Melquisedec y Enoc son tratadas a menudo como figuras semidivinas exaltadas en alguna literatura.</a:t>
            </a:r>
          </a:p>
          <a:p>
            <a:pPr algn="just"/>
            <a:endParaRPr lang="es-US" dirty="0">
              <a:effectLst/>
              <a:latin typeface="Times"/>
            </a:endParaRPr>
          </a:p>
        </p:txBody>
      </p:sp>
    </p:spTree>
    <p:extLst>
      <p:ext uri="{BB962C8B-B14F-4D97-AF65-F5344CB8AC3E}">
        <p14:creationId xmlns:p14="http://schemas.microsoft.com/office/powerpoint/2010/main" val="142204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blue abstract watercolor pattern on a white background">
            <a:extLst>
              <a:ext uri="{FF2B5EF4-FFF2-40B4-BE49-F238E27FC236}">
                <a16:creationId xmlns:a16="http://schemas.microsoft.com/office/drawing/2014/main" id="{306ADEC3-B5BE-7504-48A3-60126460AD9A}"/>
              </a:ext>
            </a:extLst>
          </p:cNvPr>
          <p:cNvPicPr>
            <a:picLocks noChangeAspect="1"/>
          </p:cNvPicPr>
          <p:nvPr/>
        </p:nvPicPr>
        <p:blipFill rotWithShape="1">
          <a:blip r:embed="rId3"/>
          <a:srcRect l="61633" t="-1" r="23950" b="-1"/>
          <a:stretch/>
        </p:blipFill>
        <p:spPr>
          <a:xfrm rot="10800000">
            <a:off x="10710862" y="10"/>
            <a:ext cx="1481138" cy="6857990"/>
          </a:xfrm>
          <a:prstGeom prst="rect">
            <a:avLst/>
          </a:prstGeom>
        </p:spPr>
      </p:pic>
      <p:sp>
        <p:nvSpPr>
          <p:cNvPr id="3" name="CuadroTexto 2">
            <a:extLst>
              <a:ext uri="{FF2B5EF4-FFF2-40B4-BE49-F238E27FC236}">
                <a16:creationId xmlns:a16="http://schemas.microsoft.com/office/drawing/2014/main" id="{D09CC684-0037-FA78-1CE0-0E726CD5EDA9}"/>
              </a:ext>
            </a:extLst>
          </p:cNvPr>
          <p:cNvSpPr txBox="1"/>
          <p:nvPr/>
        </p:nvSpPr>
        <p:spPr>
          <a:xfrm>
            <a:off x="10822618" y="6522092"/>
            <a:ext cx="1370044"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25</a:t>
            </a:fld>
            <a:endParaRPr lang="es-US" sz="800" dirty="0">
              <a:solidFill>
                <a:schemeClr val="bg1"/>
              </a:solidFill>
            </a:endParaRPr>
          </a:p>
        </p:txBody>
      </p:sp>
      <p:sp>
        <p:nvSpPr>
          <p:cNvPr id="4" name="CuadroTexto 3">
            <a:extLst>
              <a:ext uri="{FF2B5EF4-FFF2-40B4-BE49-F238E27FC236}">
                <a16:creationId xmlns:a16="http://schemas.microsoft.com/office/drawing/2014/main" id="{83237835-537A-3675-46D9-C5789F2C52F3}"/>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6D0B46B9-005F-3C50-AFEE-1DEB3F416E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B083883-6CC1-E4EC-7559-6C5C24AAD35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CFEC6F3-1034-6545-6367-7C03FE112EF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E19FEBC-EB88-B534-F560-D2456FAFAD4B}"/>
              </a:ext>
            </a:extLst>
          </p:cNvPr>
          <p:cNvSpPr txBox="1"/>
          <p:nvPr/>
        </p:nvSpPr>
        <p:spPr>
          <a:xfrm>
            <a:off x="871991" y="1559902"/>
            <a:ext cx="9284380" cy="4770537"/>
          </a:xfrm>
          <a:prstGeom prst="rect">
            <a:avLst/>
          </a:prstGeom>
          <a:noFill/>
        </p:spPr>
        <p:txBody>
          <a:bodyPr wrap="square">
            <a:spAutoFit/>
          </a:bodyPr>
          <a:lstStyle/>
          <a:p>
            <a:r>
              <a:rPr lang="es-US" sz="2200" b="1" dirty="0">
                <a:effectLst/>
                <a:latin typeface="Times"/>
              </a:rPr>
              <a:t>Los </a:t>
            </a:r>
            <a:r>
              <a:rPr lang="es-US" sz="2200" b="1" dirty="0" err="1">
                <a:effectLst/>
                <a:latin typeface="Calibri" panose="020F0502020204030204" pitchFamily="34" charset="0"/>
                <a:cs typeface="Calibri" panose="020F0502020204030204" pitchFamily="34" charset="0"/>
              </a:rPr>
              <a:t>Minim</a:t>
            </a:r>
            <a:r>
              <a:rPr lang="es-US" sz="2200" b="1" dirty="0">
                <a:effectLst/>
                <a:latin typeface="Calibri" panose="020F0502020204030204" pitchFamily="34" charset="0"/>
                <a:cs typeface="Calibri" panose="020F0502020204030204" pitchFamily="34" charset="0"/>
              </a:rPr>
              <a:t>.</a:t>
            </a:r>
          </a:p>
          <a:p>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los escritos rabínicos posteriores es decir, posteriores al año 70 y al 135 vemos que los rabinos hacen referencia a un grupo de personas llamado los </a:t>
            </a:r>
            <a:r>
              <a:rPr lang="es-US" sz="2200" dirty="0" err="1">
                <a:effectLst/>
                <a:latin typeface="Calibri" panose="020F0502020204030204" pitchFamily="34" charset="0"/>
                <a:cs typeface="Calibri" panose="020F0502020204030204" pitchFamily="34" charset="0"/>
              </a:rPr>
              <a:t>Minim</a:t>
            </a:r>
            <a:r>
              <a:rPr lang="es-US" sz="2200" dirty="0">
                <a:effectLst/>
                <a:latin typeface="Calibri" panose="020F0502020204030204" pitchFamily="34" charset="0"/>
                <a:cs typeface="Calibri" panose="020F0502020204030204" pitchFamily="34" charset="0"/>
              </a:rPr>
              <a:t>, que parece ser un grupo de herejes o apóstatas. Las personas que se califican como </a:t>
            </a:r>
            <a:r>
              <a:rPr lang="es-US" sz="2200" dirty="0" err="1">
                <a:effectLst/>
                <a:latin typeface="Calibri" panose="020F0502020204030204" pitchFamily="34" charset="0"/>
                <a:cs typeface="Calibri" panose="020F0502020204030204" pitchFamily="34" charset="0"/>
              </a:rPr>
              <a:t>Minim</a:t>
            </a:r>
            <a:r>
              <a:rPr lang="es-US" sz="2200" dirty="0">
                <a:effectLst/>
                <a:latin typeface="Calibri" panose="020F0502020204030204" pitchFamily="34" charset="0"/>
                <a:cs typeface="Calibri" panose="020F0502020204030204" pitchFamily="34" charset="0"/>
              </a:rPr>
              <a:t> son conocidas por utilizar la magia para las curaciones, adoptar formas irregulares de culto, realizar matanzas ilegales de carne, leer libros sospechosos, o negar el mundo venidero, o incluso afirmar la idea de dos poderes iguales en el cielo. La herejía de los dos poderes en el cielo recibió un tratamiento especial y se basó supuestamente en una visión de un rabino llamado </a:t>
            </a:r>
            <a:r>
              <a:rPr lang="es-US" sz="2200" dirty="0" err="1">
                <a:effectLst/>
                <a:latin typeface="Calibri" panose="020F0502020204030204" pitchFamily="34" charset="0"/>
                <a:cs typeface="Calibri" panose="020F0502020204030204" pitchFamily="34" charset="0"/>
              </a:rPr>
              <a:t>Elisha</a:t>
            </a:r>
            <a:r>
              <a:rPr lang="es-US" sz="2200" dirty="0">
                <a:effectLst/>
                <a:latin typeface="Calibri" panose="020F0502020204030204" pitchFamily="34" charset="0"/>
                <a:cs typeface="Calibri" panose="020F0502020204030204" pitchFamily="34" charset="0"/>
              </a:rPr>
              <a:t> ben </a:t>
            </a:r>
            <a:r>
              <a:rPr lang="es-US" sz="2200" dirty="0" err="1">
                <a:effectLst/>
                <a:latin typeface="Calibri" panose="020F0502020204030204" pitchFamily="34" charset="0"/>
                <a:cs typeface="Calibri" panose="020F0502020204030204" pitchFamily="34" charset="0"/>
              </a:rPr>
              <a:t>Abuyah</a:t>
            </a:r>
            <a:r>
              <a:rPr lang="es-US" sz="2200" dirty="0">
                <a:effectLst/>
                <a:latin typeface="Calibri" panose="020F0502020204030204" pitchFamily="34" charset="0"/>
                <a:cs typeface="Calibri" panose="020F0502020204030204" pitchFamily="34" charset="0"/>
              </a:rPr>
              <a:t>, que creía que el ángel Metatrón era básicamente un pequeño Yahvé que compartía el trono de Dios. Ese rabino fue considerado un apóstata de la fe judía.</a:t>
            </a:r>
          </a:p>
          <a:p>
            <a:pPr algn="just"/>
            <a:endParaRPr lang="es-US" dirty="0">
              <a:effectLst/>
              <a:latin typeface="Times"/>
            </a:endParaRPr>
          </a:p>
        </p:txBody>
      </p:sp>
    </p:spTree>
    <p:extLst>
      <p:ext uri="{BB962C8B-B14F-4D97-AF65-F5344CB8AC3E}">
        <p14:creationId xmlns:p14="http://schemas.microsoft.com/office/powerpoint/2010/main" val="3526621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B17F1C11-227C-565B-E5E2-598ED4BBD13B}"/>
              </a:ext>
            </a:extLst>
          </p:cNvPr>
          <p:cNvPicPr>
            <a:picLocks noChangeAspect="1"/>
          </p:cNvPicPr>
          <p:nvPr/>
        </p:nvPicPr>
        <p:blipFill rotWithShape="1">
          <a:blip r:embed="rId3"/>
          <a:srcRect l="43762" t="-1" r="40895" b="-1"/>
          <a:stretch/>
        </p:blipFill>
        <p:spPr>
          <a:xfrm>
            <a:off x="10615612" y="10"/>
            <a:ext cx="1576387" cy="6857990"/>
          </a:xfrm>
          <a:prstGeom prst="rect">
            <a:avLst/>
          </a:prstGeom>
        </p:spPr>
      </p:pic>
      <p:sp>
        <p:nvSpPr>
          <p:cNvPr id="3" name="CuadroTexto 2">
            <a:extLst>
              <a:ext uri="{FF2B5EF4-FFF2-40B4-BE49-F238E27FC236}">
                <a16:creationId xmlns:a16="http://schemas.microsoft.com/office/drawing/2014/main" id="{6D8BD168-248C-E42F-76D4-948A40F66905}"/>
              </a:ext>
            </a:extLst>
          </p:cNvPr>
          <p:cNvSpPr txBox="1"/>
          <p:nvPr/>
        </p:nvSpPr>
        <p:spPr>
          <a:xfrm>
            <a:off x="10805532" y="6287917"/>
            <a:ext cx="138646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26</a:t>
            </a:fld>
            <a:endParaRPr lang="es-US" sz="800" dirty="0"/>
          </a:p>
        </p:txBody>
      </p:sp>
      <p:sp>
        <p:nvSpPr>
          <p:cNvPr id="4" name="CuadroTexto 3">
            <a:extLst>
              <a:ext uri="{FF2B5EF4-FFF2-40B4-BE49-F238E27FC236}">
                <a16:creationId xmlns:a16="http://schemas.microsoft.com/office/drawing/2014/main" id="{CB0AA36E-96BF-C352-8D83-9EE22476F6B9}"/>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587F116-E4D0-5E39-7B6F-329E3A6D4CE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4AF0DD2-18F3-B3AE-0F5E-21F1DAAA770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32B660F-85FB-2E63-11EA-AB2905668A6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26EAA27D-8383-75B3-8C2D-F6A33CADB8C9}"/>
              </a:ext>
            </a:extLst>
          </p:cNvPr>
          <p:cNvSpPr txBox="1"/>
          <p:nvPr/>
        </p:nvSpPr>
        <p:spPr>
          <a:xfrm>
            <a:off x="871991" y="1705554"/>
            <a:ext cx="9219066" cy="4493538"/>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Conclusión.</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Recapitulemos. En primer lugar, el judaísmo no era sólo una religión, sino una nacionalidad y una etnia. Segundo, el judaísmo se preocupaba más por las prácticas y la pureza que por las meras creencias. Tercero, dicho esto, había creencias judías comunes y básicas sobre Dios como uno, la elección, el templo, la Torá y el territorio. En cuarto lugar, la literatura judía sí muestra preocupación por el culto inaceptable y las acciones que violan las estipulaciones del pacto, que, a menudo, conducen a creencias y agrupaciones sectarias sobre cómo obedecer la Torá o cómo ser Israel. En quinto lugar, el prolongado encuentro con el helenismo hizo que los judíos se enfrentaran a la cuestión de cuánto de su modo de vida podía asimilarse a la cultura griega o dónde había que trazar la línea.</a:t>
            </a:r>
          </a:p>
        </p:txBody>
      </p:sp>
    </p:spTree>
    <p:extLst>
      <p:ext uri="{BB962C8B-B14F-4D97-AF65-F5344CB8AC3E}">
        <p14:creationId xmlns:p14="http://schemas.microsoft.com/office/powerpoint/2010/main" val="452566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gsaw puzzles in plastic figures">
            <a:extLst>
              <a:ext uri="{FF2B5EF4-FFF2-40B4-BE49-F238E27FC236}">
                <a16:creationId xmlns:a16="http://schemas.microsoft.com/office/drawing/2014/main" id="{EF586E2E-6AE7-DA66-02F2-8F7D918060D9}"/>
              </a:ext>
            </a:extLst>
          </p:cNvPr>
          <p:cNvPicPr>
            <a:picLocks noChangeAspect="1"/>
          </p:cNvPicPr>
          <p:nvPr/>
        </p:nvPicPr>
        <p:blipFill rotWithShape="1">
          <a:blip r:embed="rId3"/>
          <a:srcRect l="5012" r="78385" b="-2"/>
          <a:stretch/>
        </p:blipFill>
        <p:spPr>
          <a:xfrm>
            <a:off x="10877570" y="0"/>
            <a:ext cx="1314430" cy="6858000"/>
          </a:xfrm>
          <a:prstGeom prst="rect">
            <a:avLst/>
          </a:prstGeom>
        </p:spPr>
      </p:pic>
      <p:sp>
        <p:nvSpPr>
          <p:cNvPr id="3" name="CuadroTexto 2">
            <a:extLst>
              <a:ext uri="{FF2B5EF4-FFF2-40B4-BE49-F238E27FC236}">
                <a16:creationId xmlns:a16="http://schemas.microsoft.com/office/drawing/2014/main" id="{6BDC6A84-1DA3-AB82-C50D-39424C779B1D}"/>
              </a:ext>
            </a:extLst>
          </p:cNvPr>
          <p:cNvSpPr txBox="1"/>
          <p:nvPr/>
        </p:nvSpPr>
        <p:spPr>
          <a:xfrm>
            <a:off x="10877570" y="6243310"/>
            <a:ext cx="1314429"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27</a:t>
            </a:fld>
            <a:endParaRPr lang="es-US" sz="800" dirty="0"/>
          </a:p>
        </p:txBody>
      </p:sp>
      <p:sp>
        <p:nvSpPr>
          <p:cNvPr id="4" name="CuadroTexto 3">
            <a:extLst>
              <a:ext uri="{FF2B5EF4-FFF2-40B4-BE49-F238E27FC236}">
                <a16:creationId xmlns:a16="http://schemas.microsoft.com/office/drawing/2014/main" id="{80EF919E-FB29-A4A6-09D9-7A45447721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4D1BA55-5692-6D4E-84E7-3A8CBBA84DEF}"/>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608D1150-C8ED-9533-DC29-A5A37E65245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92914DA-8E34-18D5-F7CE-9DD46C1BDA7C}"/>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1AC53AE6-C86D-D1B1-2947-94F7AD954525}"/>
              </a:ext>
            </a:extLst>
          </p:cNvPr>
          <p:cNvSpPr txBox="1"/>
          <p:nvPr/>
        </p:nvSpPr>
        <p:spPr>
          <a:xfrm>
            <a:off x="725033" y="1490727"/>
            <a:ext cx="9480323" cy="5288627"/>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Unidad y diversidad en la Iglesia primitiva: Áreas de unidad</a:t>
            </a:r>
          </a:p>
          <a:p>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vimos la herejía en el judaísmo y señalamos que, aunque el judaísmo se preocupaba más por la </a:t>
            </a:r>
            <a:r>
              <a:rPr lang="es-US" sz="2200" dirty="0" err="1">
                <a:effectLst/>
                <a:latin typeface="Calibri" panose="020F0502020204030204" pitchFamily="34" charset="0"/>
                <a:cs typeface="Calibri" panose="020F0502020204030204" pitchFamily="34" charset="0"/>
              </a:rPr>
              <a:t>ortopraxis</a:t>
            </a:r>
            <a:r>
              <a:rPr lang="es-US" sz="2200" dirty="0">
                <a:effectLst/>
                <a:latin typeface="Calibri" panose="020F0502020204030204" pitchFamily="34" charset="0"/>
                <a:cs typeface="Calibri" panose="020F0502020204030204" pitchFamily="34" charset="0"/>
              </a:rPr>
              <a:t> que por la ortodoxia, tenía contenido cognitivo, tenía creencias, lo que significaba que la gente podía hacer cosas como la idolatría o creer cosas como lo de los dos poderes en el cielo—que podían convertirlos en herejes o en </a:t>
            </a:r>
            <a:r>
              <a:rPr lang="es-US" sz="2200" dirty="0" err="1">
                <a:effectLst/>
                <a:latin typeface="Calibri" panose="020F0502020204030204" pitchFamily="34" charset="0"/>
                <a:cs typeface="Calibri" panose="020F0502020204030204" pitchFamily="34" charset="0"/>
              </a:rPr>
              <a:t>Minim</a:t>
            </a:r>
            <a:r>
              <a:rPr lang="es-US" sz="2200" dirty="0">
                <a:effectLst/>
                <a:latin typeface="Calibri" panose="020F0502020204030204" pitchFamily="34" charset="0"/>
                <a:cs typeface="Calibri" panose="020F0502020204030204" pitchFamily="34" charset="0"/>
              </a:rPr>
              <a:t> y justificar su exclusión de las comunidades judías.</a:t>
            </a:r>
          </a:p>
          <a:p>
            <a:pPr algn="just">
              <a:spcBef>
                <a:spcPts val="675"/>
              </a:spcBef>
            </a:pPr>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este segmento, vamos a ver la unidad y la diversidad en la iglesia primitiva tal como se refleja en el </a:t>
            </a:r>
            <a:r>
              <a:rPr lang="es-US" sz="2200" dirty="0" err="1">
                <a:effectLst/>
                <a:latin typeface="Calibri" panose="020F0502020204030204" pitchFamily="34" charset="0"/>
                <a:cs typeface="Calibri" panose="020F0502020204030204" pitchFamily="34" charset="0"/>
              </a:rPr>
              <a:t>nt</a:t>
            </a:r>
            <a:r>
              <a:rPr lang="es-US" sz="2200" dirty="0">
                <a:effectLst/>
                <a:latin typeface="Calibri" panose="020F0502020204030204" pitchFamily="34" charset="0"/>
                <a:cs typeface="Calibri" panose="020F0502020204030204" pitchFamily="34" charset="0"/>
              </a:rPr>
              <a:t>. Si la herejía es la desviación de la creencia normativa, entonces tenemos que considerar cuáles eran esas creencias normativas. Empezaremos centrándonos en los principales elementos de la unidad, y luego, exploraremos algunas de las diferencias entre los grupos cristianos. Así que, vamos a examinar la unidad y luego la diversidad.</a:t>
            </a:r>
          </a:p>
          <a:p>
            <a:pPr algn="just"/>
            <a:endParaRPr lang="es-US" dirty="0">
              <a:effectLst/>
              <a:latin typeface="Times"/>
            </a:endParaRPr>
          </a:p>
        </p:txBody>
      </p:sp>
    </p:spTree>
    <p:extLst>
      <p:ext uri="{BB962C8B-B14F-4D97-AF65-F5344CB8AC3E}">
        <p14:creationId xmlns:p14="http://schemas.microsoft.com/office/powerpoint/2010/main" val="220036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ctor background of vibrant colors splashing">
            <a:extLst>
              <a:ext uri="{FF2B5EF4-FFF2-40B4-BE49-F238E27FC236}">
                <a16:creationId xmlns:a16="http://schemas.microsoft.com/office/drawing/2014/main" id="{188B418D-BC11-C33A-8BCB-FD07AB5B7B0E}"/>
              </a:ext>
            </a:extLst>
          </p:cNvPr>
          <p:cNvPicPr>
            <a:picLocks noChangeAspect="1"/>
          </p:cNvPicPr>
          <p:nvPr/>
        </p:nvPicPr>
        <p:blipFill rotWithShape="1">
          <a:blip r:embed="rId3"/>
          <a:srcRect l="21665" r="56304" b="-1"/>
          <a:stretch/>
        </p:blipFill>
        <p:spPr>
          <a:xfrm>
            <a:off x="10463232" y="0"/>
            <a:ext cx="1728768" cy="6858000"/>
          </a:xfrm>
          <a:prstGeom prst="rect">
            <a:avLst/>
          </a:prstGeom>
        </p:spPr>
      </p:pic>
      <p:sp>
        <p:nvSpPr>
          <p:cNvPr id="3" name="CuadroTexto 2">
            <a:extLst>
              <a:ext uri="{FF2B5EF4-FFF2-40B4-BE49-F238E27FC236}">
                <a16:creationId xmlns:a16="http://schemas.microsoft.com/office/drawing/2014/main" id="{C72E1FFC-9894-260D-D151-A6815286AC21}"/>
              </a:ext>
            </a:extLst>
          </p:cNvPr>
          <p:cNvSpPr txBox="1"/>
          <p:nvPr/>
        </p:nvSpPr>
        <p:spPr>
          <a:xfrm>
            <a:off x="10769017" y="6421731"/>
            <a:ext cx="1422983"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28</a:t>
            </a:fld>
            <a:endParaRPr lang="es-US" sz="800" dirty="0"/>
          </a:p>
        </p:txBody>
      </p:sp>
      <p:sp>
        <p:nvSpPr>
          <p:cNvPr id="4" name="CuadroTexto 3">
            <a:extLst>
              <a:ext uri="{FF2B5EF4-FFF2-40B4-BE49-F238E27FC236}">
                <a16:creationId xmlns:a16="http://schemas.microsoft.com/office/drawing/2014/main" id="{D26E584C-BE84-EE93-3088-68BB3B1BFC9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42D3E1-E26C-69C1-BA4E-781F0663994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C85163F-7553-D9F3-2B5D-21326071AB3F}"/>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26B52CA-BB7E-9EE8-4964-FC421D5329B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4AD361E8-9828-A928-A3DB-256B80A11702}"/>
              </a:ext>
            </a:extLst>
          </p:cNvPr>
          <p:cNvSpPr txBox="1"/>
          <p:nvPr/>
        </p:nvSpPr>
        <p:spPr>
          <a:xfrm>
            <a:off x="764788" y="1587074"/>
            <a:ext cx="8990466" cy="3498394"/>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Evangelio común.</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tercer lugar, tenían un evangelio común, creyendo que Dios actuó en el Mesías Jesús, y que, a través de su muerte y resurrección, la liberación, la renovación, ha llegado a Israel, el perdón de los pecados, la esperanza de la vida eterna a todos los que creen. Cuando Pablo y Bernabé tuvieron su reunión con los pilares de Jerusalén sobre la paridad del evangelio a los judíos y el de los gentiles, todos estuvieron de acuerdo en su contenido básico. </a:t>
            </a:r>
          </a:p>
          <a:p>
            <a:pPr algn="just">
              <a:spcBef>
                <a:spcPts val="675"/>
              </a:spcBef>
            </a:pPr>
            <a:endParaRPr lang="es-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679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ulticolored smoke gradient">
            <a:extLst>
              <a:ext uri="{FF2B5EF4-FFF2-40B4-BE49-F238E27FC236}">
                <a16:creationId xmlns:a16="http://schemas.microsoft.com/office/drawing/2014/main" id="{0C0DE1B6-715F-A852-193D-E8F709539F09}"/>
              </a:ext>
            </a:extLst>
          </p:cNvPr>
          <p:cNvPicPr>
            <a:picLocks noChangeAspect="1"/>
          </p:cNvPicPr>
          <p:nvPr/>
        </p:nvPicPr>
        <p:blipFill rotWithShape="1">
          <a:blip r:embed="rId3">
            <a:alphaModFix amt="80000"/>
          </a:blip>
          <a:srcRect l="18157" r="66283"/>
          <a:stretch/>
        </p:blipFill>
        <p:spPr>
          <a:xfrm>
            <a:off x="10592611" y="-3108"/>
            <a:ext cx="1599389"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CuadroTexto 2">
            <a:extLst>
              <a:ext uri="{FF2B5EF4-FFF2-40B4-BE49-F238E27FC236}">
                <a16:creationId xmlns:a16="http://schemas.microsoft.com/office/drawing/2014/main" id="{F1494257-BF91-054D-112D-E870A9902E1C}"/>
              </a:ext>
            </a:extLst>
          </p:cNvPr>
          <p:cNvSpPr txBox="1"/>
          <p:nvPr/>
        </p:nvSpPr>
        <p:spPr>
          <a:xfrm>
            <a:off x="10803976" y="6343673"/>
            <a:ext cx="1388024" cy="215444"/>
          </a:xfrm>
          <a:prstGeom prst="rect">
            <a:avLst/>
          </a:prstGeom>
          <a:noFill/>
        </p:spPr>
        <p:txBody>
          <a:bodyPr wrap="square">
            <a:spAutoFit/>
          </a:bodyPr>
          <a:lstStyle/>
          <a:p>
            <a:r>
              <a:rPr lang="es-US" sz="800" dirty="0"/>
              <a:t>Historia de las herejías </a:t>
            </a:r>
            <a:fld id="{A5EFF319-060E-F544-9BD3-8214FBF17433}" type="slidenum">
              <a:rPr lang="es-US" sz="800" smtClean="0"/>
              <a:pPr/>
              <a:t>29</a:t>
            </a:fld>
            <a:endParaRPr lang="es-US" sz="800" dirty="0"/>
          </a:p>
        </p:txBody>
      </p:sp>
      <p:sp>
        <p:nvSpPr>
          <p:cNvPr id="4" name="CuadroTexto 3">
            <a:extLst>
              <a:ext uri="{FF2B5EF4-FFF2-40B4-BE49-F238E27FC236}">
                <a16:creationId xmlns:a16="http://schemas.microsoft.com/office/drawing/2014/main" id="{A35F2AF8-9D87-CD7B-C21B-1AC81BEE649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92DE6AD-6F0F-17E8-79BB-517B3EEBBE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C9075EF-5804-375A-375A-8CFA7A5C592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568346B7-36BC-D6BA-9701-596D5233C7A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537D329-32E5-F574-EF86-8FC9B802D6B6}"/>
              </a:ext>
            </a:extLst>
          </p:cNvPr>
          <p:cNvSpPr txBox="1"/>
          <p:nvPr/>
        </p:nvSpPr>
        <p:spPr>
          <a:xfrm>
            <a:off x="791408" y="1316677"/>
            <a:ext cx="9594623" cy="3816429"/>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Unidad y diversidad en la Iglesia primitiva: Helenistas y Hebreos</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El movimiento de Jesús heredó no sólo el judaísmo, sino la inclinación judía por la diversidad dentro de un marco flexible de creencias y tradiciones centrales. Del mismo modo que el judaísmo era diverso en creencias y prácticas es decir, si se comparan Filón y los Rollos del Mar Muerto en Qumrán, también la Iglesia tenía una disposición inmediata a la diversidad, ya que diferentes personas tenían que abordar lo que precisamente Dios había hecho en Jesús y lo que Dios esperaba de su pueblo a la luz de Jesús.</a:t>
            </a:r>
          </a:p>
          <a:p>
            <a:pPr algn="just"/>
            <a:br>
              <a:rPr lang="es-US" sz="2200" dirty="0">
                <a:effectLst/>
                <a:latin typeface="Calibri" panose="020F0502020204030204" pitchFamily="34" charset="0"/>
                <a:cs typeface="Calibri" panose="020F0502020204030204" pitchFamily="34" charset="0"/>
              </a:rPr>
            </a:b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825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ull frame shot of wall with worn-out sky blue paint">
            <a:extLst>
              <a:ext uri="{FF2B5EF4-FFF2-40B4-BE49-F238E27FC236}">
                <a16:creationId xmlns:a16="http://schemas.microsoft.com/office/drawing/2014/main" id="{F4F86AA1-F63A-9C55-36EC-5636FD020B59}"/>
              </a:ext>
            </a:extLst>
          </p:cNvPr>
          <p:cNvPicPr>
            <a:picLocks noChangeAspect="1"/>
          </p:cNvPicPr>
          <p:nvPr/>
        </p:nvPicPr>
        <p:blipFill rotWithShape="1">
          <a:blip r:embed="rId3"/>
          <a:srcRect l="80531" t="-1" r="4636" b="-1"/>
          <a:stretch/>
        </p:blipFill>
        <p:spPr>
          <a:xfrm>
            <a:off x="10667999" y="10"/>
            <a:ext cx="1524001" cy="6857990"/>
          </a:xfrm>
          <a:prstGeom prst="rect">
            <a:avLst/>
          </a:prstGeom>
        </p:spPr>
      </p:pic>
      <p:sp>
        <p:nvSpPr>
          <p:cNvPr id="3" name="CuadroTexto 2">
            <a:extLst>
              <a:ext uri="{FF2B5EF4-FFF2-40B4-BE49-F238E27FC236}">
                <a16:creationId xmlns:a16="http://schemas.microsoft.com/office/drawing/2014/main" id="{65ADDC9E-E10F-88FB-F728-E7761FDC02D8}"/>
              </a:ext>
            </a:extLst>
          </p:cNvPr>
          <p:cNvSpPr txBox="1"/>
          <p:nvPr/>
        </p:nvSpPr>
        <p:spPr>
          <a:xfrm>
            <a:off x="10837688" y="6332521"/>
            <a:ext cx="1354312" cy="215444"/>
          </a:xfrm>
          <a:prstGeom prst="rect">
            <a:avLst/>
          </a:prstGeom>
          <a:noFill/>
        </p:spPr>
        <p:txBody>
          <a:bodyPr wrap="square">
            <a:spAutoFit/>
          </a:bodyPr>
          <a:lstStyle/>
          <a:p>
            <a:r>
              <a:rPr lang="es-US" sz="800" dirty="0"/>
              <a:t>Historia de las herejías </a:t>
            </a:r>
            <a:fld id="{A5EFF319-060E-F544-9BD3-8214FBF17433}" type="slidenum">
              <a:rPr lang="es-US" sz="800" smtClean="0"/>
              <a:pPr/>
              <a:t>3</a:t>
            </a:fld>
            <a:endParaRPr lang="es-US" sz="800" dirty="0"/>
          </a:p>
        </p:txBody>
      </p:sp>
      <p:sp>
        <p:nvSpPr>
          <p:cNvPr id="4" name="CuadroTexto 3">
            <a:extLst>
              <a:ext uri="{FF2B5EF4-FFF2-40B4-BE49-F238E27FC236}">
                <a16:creationId xmlns:a16="http://schemas.microsoft.com/office/drawing/2014/main" id="{7C55E7A2-6EEE-CF45-4F5D-B9F4892C2FEF}"/>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20BFB24-42F5-105B-C194-3D87A07BE83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19D1A91-2B40-2C8C-5C0C-588A70F919A3}"/>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AB8F93D4-A1DC-E523-6989-D66B9013422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0066107-F1EE-F4E7-13A4-F7C62F4AB827}"/>
              </a:ext>
            </a:extLst>
          </p:cNvPr>
          <p:cNvSpPr txBox="1"/>
          <p:nvPr/>
        </p:nvSpPr>
        <p:spPr>
          <a:xfrm>
            <a:off x="676049" y="1558597"/>
            <a:ext cx="9512980" cy="4493538"/>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¿Qué es la herejía y la ortodoxia?</a:t>
            </a:r>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 </a:t>
            </a:r>
          </a:p>
          <a:p>
            <a:pPr algn="just"/>
            <a:r>
              <a:rPr lang="es-US" sz="2200" b="1" dirty="0">
                <a:effectLst/>
                <a:latin typeface="Calibri" panose="020F0502020204030204" pitchFamily="34" charset="0"/>
                <a:cs typeface="Calibri" panose="020F0502020204030204" pitchFamily="34" charset="0"/>
              </a:rPr>
              <a:t>Visión general: ¿Por qué estudiar herejía?</a:t>
            </a:r>
          </a:p>
          <a:p>
            <a:pPr algn="just"/>
            <a:r>
              <a:rPr lang="es-US" sz="2200" dirty="0">
                <a:effectLst/>
                <a:latin typeface="Calibri" panose="020F0502020204030204" pitchFamily="34" charset="0"/>
                <a:cs typeface="Calibri" panose="020F0502020204030204" pitchFamily="34" charset="0"/>
              </a:rPr>
              <a:t> </a:t>
            </a:r>
          </a:p>
          <a:p>
            <a:pPr algn="just"/>
            <a:r>
              <a:rPr lang="es-US" sz="2200" b="1" dirty="0">
                <a:effectLst/>
                <a:latin typeface="Calibri" panose="020F0502020204030204" pitchFamily="34" charset="0"/>
                <a:cs typeface="Calibri" panose="020F0502020204030204" pitchFamily="34" charset="0"/>
              </a:rPr>
              <a:t>Introducción</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Ahora bien, usted se preguntará, ¿cuál es el sentido de estudiar la herejía? En primer lugar, podría decir que es como jugar con veneno o bailar con serpientes. Esas cosas son peligrosas, así que ¿por qué hacerlo? En segundo lugar, puede que piense algo como: ¿por qué estudiar a los villanos que perdieron todas las grandes batallas teológicas? Esta gente perdió los debates y se desvaneció en una mezcla de infamia e insignificancia. Están entre los perdedores y los fracasados. Entonces, ¿por qué azotar un caballo muerto y herético?</a:t>
            </a:r>
          </a:p>
        </p:txBody>
      </p:sp>
    </p:spTree>
    <p:extLst>
      <p:ext uri="{BB962C8B-B14F-4D97-AF65-F5344CB8AC3E}">
        <p14:creationId xmlns:p14="http://schemas.microsoft.com/office/powerpoint/2010/main" val="801142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Technology Background">
            <a:extLst>
              <a:ext uri="{FF2B5EF4-FFF2-40B4-BE49-F238E27FC236}">
                <a16:creationId xmlns:a16="http://schemas.microsoft.com/office/drawing/2014/main" id="{5D639790-51D2-B8FB-5984-D3F30D86DF2B}"/>
              </a:ext>
            </a:extLst>
          </p:cNvPr>
          <p:cNvPicPr>
            <a:picLocks noChangeAspect="1"/>
          </p:cNvPicPr>
          <p:nvPr/>
        </p:nvPicPr>
        <p:blipFill rotWithShape="1">
          <a:blip r:embed="rId3">
            <a:alphaModFix amt="60000"/>
          </a:blip>
          <a:srcRect l="86484" b="3434"/>
          <a:stretch/>
        </p:blipFill>
        <p:spPr>
          <a:xfrm>
            <a:off x="10544174" y="10"/>
            <a:ext cx="1647825" cy="6857990"/>
          </a:xfrm>
          <a:prstGeom prst="rect">
            <a:avLst/>
          </a:prstGeom>
        </p:spPr>
      </p:pic>
      <p:sp>
        <p:nvSpPr>
          <p:cNvPr id="3" name="CuadroTexto 2">
            <a:extLst>
              <a:ext uri="{FF2B5EF4-FFF2-40B4-BE49-F238E27FC236}">
                <a16:creationId xmlns:a16="http://schemas.microsoft.com/office/drawing/2014/main" id="{854F4923-2F9C-210D-AB25-8807D60E9C28}"/>
              </a:ext>
            </a:extLst>
          </p:cNvPr>
          <p:cNvSpPr txBox="1"/>
          <p:nvPr/>
        </p:nvSpPr>
        <p:spPr>
          <a:xfrm>
            <a:off x="10674829" y="6343673"/>
            <a:ext cx="1335033"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30</a:t>
            </a:fld>
            <a:endParaRPr lang="es-US" sz="800" dirty="0">
              <a:solidFill>
                <a:schemeClr val="bg1"/>
              </a:solidFill>
            </a:endParaRPr>
          </a:p>
        </p:txBody>
      </p:sp>
      <p:sp>
        <p:nvSpPr>
          <p:cNvPr id="4" name="CuadroTexto 3">
            <a:extLst>
              <a:ext uri="{FF2B5EF4-FFF2-40B4-BE49-F238E27FC236}">
                <a16:creationId xmlns:a16="http://schemas.microsoft.com/office/drawing/2014/main" id="{A737D0C7-4B79-C5AE-9CDB-291BE5AA625C}"/>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1F0922-8B8E-E939-3368-9353E740BB3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E69C030-4CCD-6236-E552-63169C3DB06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AEB362A-7471-E125-323F-21D93BBA0F87}"/>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A9A41D1-400C-7FB0-CC9C-2BA1EF61E2EF}"/>
              </a:ext>
            </a:extLst>
          </p:cNvPr>
          <p:cNvSpPr txBox="1"/>
          <p:nvPr/>
        </p:nvSpPr>
        <p:spPr>
          <a:xfrm>
            <a:off x="548339" y="1491063"/>
            <a:ext cx="9339942" cy="485261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Unidad y diversidad en la Iglesia primitiva: Disputas sobre la doctrina y la práctica</a:t>
            </a:r>
          </a:p>
          <a:p>
            <a:pPr algn="just"/>
            <a:endParaRPr lang="es-US" sz="2200" dirty="0">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Continuando con la diversidad de la iglesia primitiva—diremos mucho más sobre Pablo y sus contemporáneos judeocristianos en el próximo segmento–, por ahora quiero dar tres ejemplos de cómo Pablo era diferente pero no necesariamente hostil a Pedro, Santiago y Juan.</a:t>
            </a:r>
          </a:p>
          <a:p>
            <a:pPr algn="just">
              <a:spcBef>
                <a:spcPts val="1350"/>
              </a:spcBef>
            </a:pPr>
            <a:r>
              <a:rPr lang="es-US" sz="2200" b="1" dirty="0">
                <a:effectLst/>
                <a:latin typeface="Calibri" panose="020F0502020204030204" pitchFamily="34" charset="0"/>
                <a:cs typeface="Calibri" panose="020F0502020204030204" pitchFamily="34" charset="0"/>
              </a:rPr>
              <a:t>Pablo y Pedro en disputa sobre la circuncisión</a:t>
            </a: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primer lugar, Pablo y Pedro tuvieron un desacuerdo sobre cómo lidiar con la presión de la iglesia de Jerusalén para que los cristianos judíos guardaran el kosher. Si usted lee lo que se llama el “Incidente en Antioquía” (eso es Gálatas 2:11–14), notará que Pablo y Pedro están comiendo con cristianos gentiles, probablemente todavía guardando el kosher, pero tienen compañía impura.</a:t>
            </a:r>
          </a:p>
        </p:txBody>
      </p:sp>
    </p:spTree>
    <p:extLst>
      <p:ext uri="{BB962C8B-B14F-4D97-AF65-F5344CB8AC3E}">
        <p14:creationId xmlns:p14="http://schemas.microsoft.com/office/powerpoint/2010/main" val="1916425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blue abstract watercolor pattern on a white background">
            <a:extLst>
              <a:ext uri="{FF2B5EF4-FFF2-40B4-BE49-F238E27FC236}">
                <a16:creationId xmlns:a16="http://schemas.microsoft.com/office/drawing/2014/main" id="{306ADEC3-B5BE-7504-48A3-60126460AD9A}"/>
              </a:ext>
            </a:extLst>
          </p:cNvPr>
          <p:cNvPicPr>
            <a:picLocks noChangeAspect="1"/>
          </p:cNvPicPr>
          <p:nvPr/>
        </p:nvPicPr>
        <p:blipFill rotWithShape="1">
          <a:blip r:embed="rId3"/>
          <a:srcRect l="61633" t="-1" r="23950" b="-1"/>
          <a:stretch/>
        </p:blipFill>
        <p:spPr>
          <a:xfrm rot="10800000">
            <a:off x="10710862" y="10"/>
            <a:ext cx="1481138" cy="6857990"/>
          </a:xfrm>
          <a:prstGeom prst="rect">
            <a:avLst/>
          </a:prstGeom>
        </p:spPr>
      </p:pic>
      <p:sp>
        <p:nvSpPr>
          <p:cNvPr id="3" name="CuadroTexto 2">
            <a:extLst>
              <a:ext uri="{FF2B5EF4-FFF2-40B4-BE49-F238E27FC236}">
                <a16:creationId xmlns:a16="http://schemas.microsoft.com/office/drawing/2014/main" id="{D09CC684-0037-FA78-1CE0-0E726CD5EDA9}"/>
              </a:ext>
            </a:extLst>
          </p:cNvPr>
          <p:cNvSpPr txBox="1"/>
          <p:nvPr/>
        </p:nvSpPr>
        <p:spPr>
          <a:xfrm>
            <a:off x="10771697" y="6399428"/>
            <a:ext cx="1359468" cy="215444"/>
          </a:xfrm>
          <a:prstGeom prst="rect">
            <a:avLst/>
          </a:prstGeom>
          <a:noFill/>
        </p:spPr>
        <p:txBody>
          <a:bodyPr wrap="square">
            <a:spAutoFit/>
          </a:bodyPr>
          <a:lstStyle/>
          <a:p>
            <a:r>
              <a:rPr lang="es-US" sz="800" dirty="0"/>
              <a:t>Historia de las herejías </a:t>
            </a:r>
            <a:fld id="{A5EFF319-060E-F544-9BD3-8214FBF17433}" type="slidenum">
              <a:rPr lang="es-US" sz="800" smtClean="0"/>
              <a:pPr/>
              <a:t>31</a:t>
            </a:fld>
            <a:endParaRPr lang="es-US" sz="800" dirty="0"/>
          </a:p>
        </p:txBody>
      </p:sp>
      <p:sp>
        <p:nvSpPr>
          <p:cNvPr id="4" name="CuadroTexto 3">
            <a:extLst>
              <a:ext uri="{FF2B5EF4-FFF2-40B4-BE49-F238E27FC236}">
                <a16:creationId xmlns:a16="http://schemas.microsoft.com/office/drawing/2014/main" id="{83237835-537A-3675-46D9-C5789F2C52F3}"/>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6D0B46B9-005F-3C50-AFEE-1DEB3F416E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B083883-6CC1-E4EC-7559-6C5C24AAD35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CFEC6F3-1034-6545-6367-7C03FE112EF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46D2592-1805-4EB7-0F80-337A8DB50D02}"/>
              </a:ext>
            </a:extLst>
          </p:cNvPr>
          <p:cNvSpPr txBox="1"/>
          <p:nvPr/>
        </p:nvSpPr>
        <p:spPr>
          <a:xfrm>
            <a:off x="871991" y="1662763"/>
            <a:ext cx="9170080" cy="3408625"/>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Pablo y Santiago sobre Génesis 15:6</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Sin embargo, el uso que hace Santiago de Génesis 15:6, de que “Abraham creyó a Dios; y le fue contado por justicia” (rvr60), incorpora una estrategia interpretativa judía bastante estándar de leer Génesis 15:6 a la luz de Génesis 22:9–18. Sin embargo, ese es exactamente el enfoque hermenéutico que Pablo rechaza en Ro 4 y Gal 3. Verá, Santiago quiere leer Gn 15 a la luz de Gn 22, como la mayoría de sus compatriotas judíos. Pablo dice: “Ah no, hay que separarlos”</a:t>
            </a:r>
          </a:p>
        </p:txBody>
      </p:sp>
    </p:spTree>
    <p:extLst>
      <p:ext uri="{BB962C8B-B14F-4D97-AF65-F5344CB8AC3E}">
        <p14:creationId xmlns:p14="http://schemas.microsoft.com/office/powerpoint/2010/main" val="267491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mosaic of colorful geometric shapes">
            <a:extLst>
              <a:ext uri="{FF2B5EF4-FFF2-40B4-BE49-F238E27FC236}">
                <a16:creationId xmlns:a16="http://schemas.microsoft.com/office/drawing/2014/main" id="{05C82A5F-5D3E-1C47-281C-48AF6ED945EB}"/>
              </a:ext>
            </a:extLst>
          </p:cNvPr>
          <p:cNvPicPr>
            <a:picLocks noChangeAspect="1"/>
          </p:cNvPicPr>
          <p:nvPr/>
        </p:nvPicPr>
        <p:blipFill rotWithShape="1">
          <a:blip r:embed="rId3"/>
          <a:srcRect r="85701"/>
          <a:stretch/>
        </p:blipFill>
        <p:spPr>
          <a:xfrm>
            <a:off x="10820420" y="10"/>
            <a:ext cx="1371580" cy="6857990"/>
          </a:xfrm>
          <a:prstGeom prst="rect">
            <a:avLst/>
          </a:prstGeom>
        </p:spPr>
      </p:pic>
      <p:sp>
        <p:nvSpPr>
          <p:cNvPr id="3" name="CuadroTexto 2">
            <a:extLst>
              <a:ext uri="{FF2B5EF4-FFF2-40B4-BE49-F238E27FC236}">
                <a16:creationId xmlns:a16="http://schemas.microsoft.com/office/drawing/2014/main" id="{0332D8AB-107A-3CE4-082D-F3E923B634F0}"/>
              </a:ext>
            </a:extLst>
          </p:cNvPr>
          <p:cNvSpPr txBox="1"/>
          <p:nvPr/>
        </p:nvSpPr>
        <p:spPr>
          <a:xfrm>
            <a:off x="10820420" y="6365975"/>
            <a:ext cx="137158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32</a:t>
            </a:fld>
            <a:endParaRPr lang="es-US" sz="800" dirty="0"/>
          </a:p>
        </p:txBody>
      </p:sp>
      <p:sp>
        <p:nvSpPr>
          <p:cNvPr id="4" name="CuadroTexto 3">
            <a:extLst>
              <a:ext uri="{FF2B5EF4-FFF2-40B4-BE49-F238E27FC236}">
                <a16:creationId xmlns:a16="http://schemas.microsoft.com/office/drawing/2014/main" id="{7ACD5846-25E3-B1C0-225E-82E12DA7AC1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A63D87-909E-88C0-E15F-D43561749F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D0EF93B6-4BAA-59E4-C770-1A0E9898867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E0A33A2-1CE7-F76A-527A-C77FAB07C335}"/>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65852595-A942-6FD9-8978-C0B78EA77EDC}"/>
              </a:ext>
            </a:extLst>
          </p:cNvPr>
          <p:cNvSpPr txBox="1"/>
          <p:nvPr/>
        </p:nvSpPr>
        <p:spPr>
          <a:xfrm>
            <a:off x="871991" y="1494920"/>
            <a:ext cx="9284380" cy="4244752"/>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Luchas genuinas en la Iglesia primitiva.</a:t>
            </a: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Esas diferencias no me parecen problemáticas ni preocupantes; muestran que la vida de la iglesia primitiva era como una iglesia normal: llena de ambigüedades, choques de personalidad y diferencias de opinión. El </a:t>
            </a:r>
            <a:r>
              <a:rPr lang="es-US" sz="2200" dirty="0" err="1">
                <a:effectLst/>
                <a:latin typeface="Calibri" panose="020F0502020204030204" pitchFamily="34" charset="0"/>
                <a:cs typeface="Calibri" panose="020F0502020204030204" pitchFamily="34" charset="0"/>
              </a:rPr>
              <a:t>nt</a:t>
            </a:r>
            <a:r>
              <a:rPr lang="es-US" sz="2200" dirty="0">
                <a:effectLst/>
                <a:latin typeface="Calibri" panose="020F0502020204030204" pitchFamily="34" charset="0"/>
                <a:cs typeface="Calibri" panose="020F0502020204030204" pitchFamily="34" charset="0"/>
              </a:rPr>
              <a:t> refleja los honestos desafíos a los que se enfrentaba la iglesia y cómo luchaban genuinamente por alcanzar una solución que fuera bíblicamente fiel y que tuviera consenso. Las diferencias se centraban en gran medida, como ya he dicho, en el grado de continuidad con el judaísmo, en el grado de judaísmo que debían tener los cristianos gentiles, y en cómo abordar o gestionar la lenta </a:t>
            </a:r>
            <a:r>
              <a:rPr lang="es-US" sz="2200" dirty="0" err="1">
                <a:effectLst/>
                <a:latin typeface="Calibri" panose="020F0502020204030204" pitchFamily="34" charset="0"/>
                <a:cs typeface="Calibri" panose="020F0502020204030204" pitchFamily="34" charset="0"/>
              </a:rPr>
              <a:t>gentilización</a:t>
            </a:r>
            <a:r>
              <a:rPr lang="es-US" sz="2200" dirty="0">
                <a:effectLst/>
                <a:latin typeface="Calibri" panose="020F0502020204030204" pitchFamily="34" charset="0"/>
                <a:cs typeface="Calibri" panose="020F0502020204030204" pitchFamily="34" charset="0"/>
              </a:rPr>
              <a:t> de la Iglesia y las influencias posteriores de un prolongado encuentro con la filosofía griega. La conclusión es que la Iglesia fue diversa desde el principio. De hecho, me gusta cómo lo resume un erudito, Alexander </a:t>
            </a:r>
            <a:r>
              <a:rPr lang="es-US" sz="2200" dirty="0" err="1">
                <a:effectLst/>
                <a:latin typeface="Calibri" panose="020F0502020204030204" pitchFamily="34" charset="0"/>
                <a:cs typeface="Calibri" panose="020F0502020204030204" pitchFamily="34" charset="0"/>
              </a:rPr>
              <a:t>Wedderburn</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8654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ull frame shot of wall with worn-out sky blue paint">
            <a:extLst>
              <a:ext uri="{FF2B5EF4-FFF2-40B4-BE49-F238E27FC236}">
                <a16:creationId xmlns:a16="http://schemas.microsoft.com/office/drawing/2014/main" id="{F4F86AA1-F63A-9C55-36EC-5636FD020B59}"/>
              </a:ext>
            </a:extLst>
          </p:cNvPr>
          <p:cNvPicPr>
            <a:picLocks noChangeAspect="1"/>
          </p:cNvPicPr>
          <p:nvPr/>
        </p:nvPicPr>
        <p:blipFill rotWithShape="1">
          <a:blip r:embed="rId3"/>
          <a:srcRect l="80531" t="-1" r="4636" b="-1"/>
          <a:stretch/>
        </p:blipFill>
        <p:spPr>
          <a:xfrm>
            <a:off x="10667999" y="10"/>
            <a:ext cx="1524001" cy="6857990"/>
          </a:xfrm>
          <a:prstGeom prst="rect">
            <a:avLst/>
          </a:prstGeom>
        </p:spPr>
      </p:pic>
      <p:sp>
        <p:nvSpPr>
          <p:cNvPr id="3" name="CuadroTexto 2">
            <a:extLst>
              <a:ext uri="{FF2B5EF4-FFF2-40B4-BE49-F238E27FC236}">
                <a16:creationId xmlns:a16="http://schemas.microsoft.com/office/drawing/2014/main" id="{65ADDC9E-E10F-88FB-F728-E7761FDC02D8}"/>
              </a:ext>
            </a:extLst>
          </p:cNvPr>
          <p:cNvSpPr txBox="1"/>
          <p:nvPr/>
        </p:nvSpPr>
        <p:spPr>
          <a:xfrm>
            <a:off x="10858696" y="6254462"/>
            <a:ext cx="1333304"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33</a:t>
            </a:fld>
            <a:endParaRPr lang="es-US" sz="800" dirty="0">
              <a:solidFill>
                <a:schemeClr val="bg1"/>
              </a:solidFill>
            </a:endParaRPr>
          </a:p>
        </p:txBody>
      </p:sp>
      <p:sp>
        <p:nvSpPr>
          <p:cNvPr id="4" name="CuadroTexto 3">
            <a:extLst>
              <a:ext uri="{FF2B5EF4-FFF2-40B4-BE49-F238E27FC236}">
                <a16:creationId xmlns:a16="http://schemas.microsoft.com/office/drawing/2014/main" id="{7C55E7A2-6EEE-CF45-4F5D-B9F4892C2FEF}"/>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20BFB24-42F5-105B-C194-3D87A07BE83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19D1A91-2B40-2C8C-5C0C-588A70F919A3}"/>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AB8F93D4-A1DC-E523-6989-D66B9013422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BED5D9D0-D686-3F30-D736-311E5D16CF5E}"/>
              </a:ext>
            </a:extLst>
          </p:cNvPr>
          <p:cNvSpPr txBox="1"/>
          <p:nvPr/>
        </p:nvSpPr>
        <p:spPr>
          <a:xfrm>
            <a:off x="747032" y="1705554"/>
            <a:ext cx="9360353" cy="3754874"/>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¿Precedió la herejía a la ortodoxia? La tesis de Walter Bauer</a:t>
            </a:r>
          </a:p>
          <a:p>
            <a:pPr algn="just"/>
            <a:r>
              <a:rPr lang="es-US" sz="2200" dirty="0">
                <a:effectLst/>
                <a:latin typeface="Calibri" panose="020F0502020204030204" pitchFamily="34" charset="0"/>
                <a:cs typeface="Calibri" panose="020F0502020204030204" pitchFamily="34" charset="0"/>
              </a:rPr>
              <a:t> </a:t>
            </a:r>
          </a:p>
          <a:p>
            <a:pPr algn="just"/>
            <a:r>
              <a:rPr lang="es-US" sz="2200" dirty="0">
                <a:effectLst/>
                <a:latin typeface="Calibri" panose="020F0502020204030204" pitchFamily="34" charset="0"/>
                <a:cs typeface="Calibri" panose="020F0502020204030204" pitchFamily="34" charset="0"/>
              </a:rPr>
              <a:t>En el segmento anterior, vimos esa unidad y diversidad de la iglesia primitiva. Observamos varias cosas que unían a la iglesia, como su herencia judía, el evangelio, las creencias comunes sobre Jesús, una experiencia compartida de Jesús y el Espíritu, y una forma de leer las Escrituras que sitúa a Jesús en el centro. Además, también observamos las diversidades en la iglesia primitiva, especialmente en lo que respecta a la continuidad entre el judaísmo común y la iglesia primitiva. Vimos que Pablo tenía algunos desacuerdos importantes con Pedro, Santiago y Juan.</a:t>
            </a:r>
          </a:p>
          <a:p>
            <a:endParaRPr lang="es-US" dirty="0">
              <a:effectLst/>
              <a:latin typeface="Times"/>
            </a:endParaRPr>
          </a:p>
        </p:txBody>
      </p:sp>
    </p:spTree>
    <p:extLst>
      <p:ext uri="{BB962C8B-B14F-4D97-AF65-F5344CB8AC3E}">
        <p14:creationId xmlns:p14="http://schemas.microsoft.com/office/powerpoint/2010/main" val="3428900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plash of colors on a white surface">
            <a:extLst>
              <a:ext uri="{FF2B5EF4-FFF2-40B4-BE49-F238E27FC236}">
                <a16:creationId xmlns:a16="http://schemas.microsoft.com/office/drawing/2014/main" id="{96D751A4-E05B-0C43-6B39-B1434C1E2CA4}"/>
              </a:ext>
            </a:extLst>
          </p:cNvPr>
          <p:cNvPicPr>
            <a:picLocks noChangeAspect="1"/>
          </p:cNvPicPr>
          <p:nvPr/>
        </p:nvPicPr>
        <p:blipFill rotWithShape="1">
          <a:blip r:embed="rId3"/>
          <a:srcRect t="2397" r="87110" b="22603"/>
          <a:stretch/>
        </p:blipFill>
        <p:spPr>
          <a:xfrm>
            <a:off x="10620395" y="10"/>
            <a:ext cx="1571605" cy="6857990"/>
          </a:xfrm>
          <a:prstGeom prst="rect">
            <a:avLst/>
          </a:prstGeom>
        </p:spPr>
      </p:pic>
      <p:sp>
        <p:nvSpPr>
          <p:cNvPr id="3" name="CuadroTexto 2">
            <a:extLst>
              <a:ext uri="{FF2B5EF4-FFF2-40B4-BE49-F238E27FC236}">
                <a16:creationId xmlns:a16="http://schemas.microsoft.com/office/drawing/2014/main" id="{B676B632-BE8C-9D5A-2786-CFAF64259CB1}"/>
              </a:ext>
            </a:extLst>
          </p:cNvPr>
          <p:cNvSpPr txBox="1"/>
          <p:nvPr/>
        </p:nvSpPr>
        <p:spPr>
          <a:xfrm>
            <a:off x="10816683" y="6354824"/>
            <a:ext cx="137531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34</a:t>
            </a:fld>
            <a:endParaRPr lang="es-US" sz="800" dirty="0"/>
          </a:p>
        </p:txBody>
      </p:sp>
      <p:sp>
        <p:nvSpPr>
          <p:cNvPr id="4" name="CuadroTexto 3">
            <a:extLst>
              <a:ext uri="{FF2B5EF4-FFF2-40B4-BE49-F238E27FC236}">
                <a16:creationId xmlns:a16="http://schemas.microsoft.com/office/drawing/2014/main" id="{B356CECD-CFBD-6AD7-6D0F-42EE2C40CB15}"/>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988E4A2D-6437-5ED6-8E87-178A406285D9}"/>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853F679-A788-59D3-F098-543B5697FE9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0A77E67-48F5-3292-16D1-CAC68726CF0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3E2297A-30ED-BB42-6AF9-1DBD8D886B4A}"/>
              </a:ext>
            </a:extLst>
          </p:cNvPr>
          <p:cNvSpPr txBox="1"/>
          <p:nvPr/>
        </p:nvSpPr>
        <p:spPr>
          <a:xfrm>
            <a:off x="871990" y="1559647"/>
            <a:ext cx="9235395" cy="4424288"/>
          </a:xfrm>
          <a:prstGeom prst="rect">
            <a:avLst/>
          </a:prstGeom>
          <a:noFill/>
        </p:spPr>
        <p:txBody>
          <a:bodyPr wrap="square">
            <a:spAutoFit/>
          </a:bodyPr>
          <a:lstStyle/>
          <a:p>
            <a:pPr>
              <a:spcBef>
                <a:spcPts val="1350"/>
              </a:spcBef>
            </a:pPr>
            <a:r>
              <a:rPr lang="es-US" sz="2200" b="1" dirty="0">
                <a:effectLst/>
                <a:latin typeface="Calibri" panose="020F0502020204030204" pitchFamily="34" charset="0"/>
                <a:cs typeface="Calibri" panose="020F0502020204030204" pitchFamily="34" charset="0"/>
              </a:rPr>
              <a:t>Ferdinand Christian Baur</a:t>
            </a:r>
          </a:p>
          <a:p>
            <a:pPr>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Las opiniones de Walter Bauer no eran inéditas. Una generación antes, a finales del siglo XIX, Ferdinand Christian Baur (otro Baur) sostenía que había una importante división en la iglesia primitiva entre las alas paulina y </a:t>
            </a:r>
            <a:r>
              <a:rPr lang="es-US" sz="2200" dirty="0" err="1">
                <a:effectLst/>
                <a:latin typeface="Calibri" panose="020F0502020204030204" pitchFamily="34" charset="0"/>
                <a:cs typeface="Calibri" panose="020F0502020204030204" pitchFamily="34" charset="0"/>
              </a:rPr>
              <a:t>petrina</a:t>
            </a:r>
            <a:r>
              <a:rPr lang="es-US" sz="2200" dirty="0">
                <a:effectLst/>
                <a:latin typeface="Calibri" panose="020F0502020204030204" pitchFamily="34" charset="0"/>
                <a:cs typeface="Calibri" panose="020F0502020204030204" pitchFamily="34" charset="0"/>
              </a:rPr>
              <a:t> de la iglesia. La resolución de esa tensión no se alcanzó hasta la aparición de lo que se denomina un catolicismo primitivo, que está tipificado por ciertas creencias, como una estructura institucional de la iglesia, y se dice que se refleja en cosas como el Evangelio de Marcos, Lucas-Hechos, 1 Pedro y las Epístolas Pastorales, documentos que tratan de suavizar las diferencias entre esas diversas facciones y que pretenden un equilibrio general en medio de todas las divisiones bipartitas</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4734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bstract design of flower petals in pastel">
            <a:extLst>
              <a:ext uri="{FF2B5EF4-FFF2-40B4-BE49-F238E27FC236}">
                <a16:creationId xmlns:a16="http://schemas.microsoft.com/office/drawing/2014/main" id="{FD5C1595-B76E-FF50-D477-38CDC461651A}"/>
              </a:ext>
            </a:extLst>
          </p:cNvPr>
          <p:cNvPicPr>
            <a:picLocks noChangeAspect="1"/>
          </p:cNvPicPr>
          <p:nvPr/>
        </p:nvPicPr>
        <p:blipFill rotWithShape="1">
          <a:blip r:embed="rId2"/>
          <a:srcRect t="46088" r="88750"/>
          <a:stretch/>
        </p:blipFill>
        <p:spPr>
          <a:xfrm>
            <a:off x="10820420" y="1100139"/>
            <a:ext cx="1371580" cy="4305300"/>
          </a:xfrm>
          <a:prstGeom prst="rect">
            <a:avLst/>
          </a:prstGeom>
        </p:spPr>
      </p:pic>
      <p:sp>
        <p:nvSpPr>
          <p:cNvPr id="3" name="CuadroTexto 2">
            <a:extLst>
              <a:ext uri="{FF2B5EF4-FFF2-40B4-BE49-F238E27FC236}">
                <a16:creationId xmlns:a16="http://schemas.microsoft.com/office/drawing/2014/main" id="{67DEEE44-353B-9AF6-4C38-02DEB454BE6A}"/>
              </a:ext>
            </a:extLst>
          </p:cNvPr>
          <p:cNvSpPr txBox="1"/>
          <p:nvPr/>
        </p:nvSpPr>
        <p:spPr>
          <a:xfrm>
            <a:off x="10820420" y="6321370"/>
            <a:ext cx="137158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35</a:t>
            </a:fld>
            <a:endParaRPr lang="es-US" sz="800" dirty="0"/>
          </a:p>
        </p:txBody>
      </p:sp>
      <p:sp>
        <p:nvSpPr>
          <p:cNvPr id="4" name="CuadroTexto 3">
            <a:extLst>
              <a:ext uri="{FF2B5EF4-FFF2-40B4-BE49-F238E27FC236}">
                <a16:creationId xmlns:a16="http://schemas.microsoft.com/office/drawing/2014/main" id="{65392C12-8C0E-5387-E8DD-30A60BE2E5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02671798-97AD-63BB-33FE-8D334A4821F0}"/>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59689897-B946-5321-8733-328011529E2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Conector recto 7">
            <a:extLst>
              <a:ext uri="{FF2B5EF4-FFF2-40B4-BE49-F238E27FC236}">
                <a16:creationId xmlns:a16="http://schemas.microsoft.com/office/drawing/2014/main" id="{E60C643B-3245-15DD-8AC9-80AE65D0B00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C1CD03D5-2832-9E3F-F78F-23E6B21CDB70}"/>
              </a:ext>
            </a:extLst>
          </p:cNvPr>
          <p:cNvSpPr txBox="1"/>
          <p:nvPr/>
        </p:nvSpPr>
        <p:spPr>
          <a:xfrm>
            <a:off x="688107" y="1630106"/>
            <a:ext cx="9801225" cy="4721805"/>
          </a:xfrm>
          <a:prstGeom prst="rect">
            <a:avLst/>
          </a:prstGeom>
          <a:noFill/>
        </p:spPr>
        <p:txBody>
          <a:bodyPr wrap="square">
            <a:spAutoFit/>
          </a:bodyPr>
          <a:lstStyle/>
          <a:p>
            <a:pPr>
              <a:spcBef>
                <a:spcPts val="1350"/>
              </a:spcBef>
            </a:pPr>
            <a:r>
              <a:rPr lang="es-US" sz="2000" b="1" dirty="0">
                <a:effectLst/>
                <a:latin typeface="Calibri" panose="020F0502020204030204" pitchFamily="34" charset="0"/>
                <a:cs typeface="Calibri" panose="020F0502020204030204" pitchFamily="34" charset="0"/>
              </a:rPr>
              <a:t>James Dunn</a:t>
            </a:r>
            <a:endParaRPr lang="es-US" sz="2000" dirty="0">
              <a:effectLst/>
              <a:latin typeface="Calibri" panose="020F0502020204030204" pitchFamily="34" charset="0"/>
              <a:cs typeface="Calibri" panose="020F0502020204030204" pitchFamily="34" charset="0"/>
            </a:endParaRPr>
          </a:p>
          <a:p>
            <a:pPr algn="just">
              <a:spcBef>
                <a:spcPts val="675"/>
              </a:spcBef>
            </a:pPr>
            <a:r>
              <a:rPr lang="es-US" sz="2000" dirty="0">
                <a:effectLst/>
                <a:latin typeface="Calibri" panose="020F0502020204030204" pitchFamily="34" charset="0"/>
                <a:cs typeface="Calibri" panose="020F0502020204030204" pitchFamily="34" charset="0"/>
              </a:rPr>
              <a:t>Un erudito británico, James Dunn, trató igualmente de mostrar que el propio </a:t>
            </a:r>
            <a:r>
              <a:rPr lang="es-US" sz="2000" dirty="0" err="1">
                <a:effectLst/>
                <a:latin typeface="Calibri" panose="020F0502020204030204" pitchFamily="34" charset="0"/>
                <a:cs typeface="Calibri" panose="020F0502020204030204" pitchFamily="34" charset="0"/>
              </a:rPr>
              <a:t>nt</a:t>
            </a:r>
            <a:r>
              <a:rPr lang="es-US" sz="2000" dirty="0">
                <a:effectLst/>
                <a:latin typeface="Calibri" panose="020F0502020204030204" pitchFamily="34" charset="0"/>
                <a:cs typeface="Calibri" panose="020F0502020204030204" pitchFamily="34" charset="0"/>
              </a:rPr>
              <a:t> estaba lleno de diversidades endémicas y sólo una escasa forma de unidad sobre la importancia que Jesús tiene en todos estos documentos. Por lo tanto, eso es lo único que los une.</a:t>
            </a:r>
          </a:p>
          <a:p>
            <a:pPr>
              <a:spcBef>
                <a:spcPts val="1350"/>
              </a:spcBef>
            </a:pPr>
            <a:r>
              <a:rPr lang="es-US" sz="2000" b="1" dirty="0">
                <a:effectLst/>
                <a:latin typeface="Calibri" panose="020F0502020204030204" pitchFamily="34" charset="0"/>
                <a:cs typeface="Calibri" panose="020F0502020204030204" pitchFamily="34" charset="0"/>
              </a:rPr>
              <a:t>Bart </a:t>
            </a:r>
            <a:r>
              <a:rPr lang="es-US" sz="2000" b="1" dirty="0" err="1">
                <a:effectLst/>
                <a:latin typeface="Calibri" panose="020F0502020204030204" pitchFamily="34" charset="0"/>
                <a:cs typeface="Calibri" panose="020F0502020204030204" pitchFamily="34" charset="0"/>
              </a:rPr>
              <a:t>Ehrman</a:t>
            </a:r>
            <a:endParaRPr lang="es-US" sz="2000" dirty="0">
              <a:effectLst/>
              <a:latin typeface="Calibri" panose="020F0502020204030204" pitchFamily="34" charset="0"/>
              <a:cs typeface="Calibri" panose="020F0502020204030204" pitchFamily="34" charset="0"/>
            </a:endParaRPr>
          </a:p>
          <a:p>
            <a:pPr algn="just">
              <a:spcBef>
                <a:spcPts val="675"/>
              </a:spcBef>
            </a:pPr>
            <a:r>
              <a:rPr lang="es-US" sz="2000" dirty="0">
                <a:effectLst/>
                <a:latin typeface="Calibri" panose="020F0502020204030204" pitchFamily="34" charset="0"/>
                <a:cs typeface="Calibri" panose="020F0502020204030204" pitchFamily="34" charset="0"/>
              </a:rPr>
              <a:t>Y por último, podemos señalar a un erudito reciente, un poco escéptico de celebridades, Bart </a:t>
            </a:r>
            <a:r>
              <a:rPr lang="es-US" sz="2000" dirty="0" err="1">
                <a:effectLst/>
                <a:latin typeface="Calibri" panose="020F0502020204030204" pitchFamily="34" charset="0"/>
                <a:cs typeface="Calibri" panose="020F0502020204030204" pitchFamily="34" charset="0"/>
              </a:rPr>
              <a:t>Ehrman</a:t>
            </a:r>
            <a:r>
              <a:rPr lang="es-US" sz="2000" dirty="0">
                <a:effectLst/>
                <a:latin typeface="Calibri" panose="020F0502020204030204" pitchFamily="34" charset="0"/>
                <a:cs typeface="Calibri" panose="020F0502020204030204" pitchFamily="34" charset="0"/>
              </a:rPr>
              <a:t> y su libro </a:t>
            </a:r>
            <a:r>
              <a:rPr lang="es-US" sz="2000" i="1" dirty="0" err="1">
                <a:effectLst/>
                <a:latin typeface="Calibri" panose="020F0502020204030204" pitchFamily="34" charset="0"/>
                <a:cs typeface="Calibri" panose="020F0502020204030204" pitchFamily="34" charset="0"/>
              </a:rPr>
              <a:t>Lost</a:t>
            </a:r>
            <a:r>
              <a:rPr lang="es-US" sz="2000" i="1" dirty="0">
                <a:effectLst/>
                <a:latin typeface="Calibri" panose="020F0502020204030204" pitchFamily="34" charset="0"/>
                <a:cs typeface="Calibri" panose="020F0502020204030204" pitchFamily="34" charset="0"/>
              </a:rPr>
              <a:t> </a:t>
            </a:r>
            <a:r>
              <a:rPr lang="es-US" sz="2000" i="1" dirty="0" err="1">
                <a:effectLst/>
                <a:latin typeface="Calibri" panose="020F0502020204030204" pitchFamily="34" charset="0"/>
                <a:cs typeface="Calibri" panose="020F0502020204030204" pitchFamily="34" charset="0"/>
              </a:rPr>
              <a:t>Christianities</a:t>
            </a:r>
            <a:r>
              <a:rPr lang="es-US" sz="2000" dirty="0">
                <a:effectLst/>
                <a:latin typeface="Calibri" panose="020F0502020204030204" pitchFamily="34" charset="0"/>
                <a:cs typeface="Calibri" panose="020F0502020204030204" pitchFamily="34" charset="0"/>
              </a:rPr>
              <a:t>, que realmente popularizó la tesis de Bauer para audiencias más amplias y afirmó que realmente no hubo un cristianismo ortodoxo hasta siglos posteriores.</a:t>
            </a:r>
          </a:p>
          <a:p>
            <a:pPr>
              <a:spcBef>
                <a:spcPts val="1350"/>
              </a:spcBef>
            </a:pPr>
            <a:r>
              <a:rPr lang="es-US" sz="2000" b="1" dirty="0">
                <a:effectLst/>
                <a:latin typeface="Calibri" panose="020F0502020204030204" pitchFamily="34" charset="0"/>
                <a:cs typeface="Calibri" panose="020F0502020204030204" pitchFamily="34" charset="0"/>
              </a:rPr>
              <a:t>Conclusión</a:t>
            </a:r>
            <a:endParaRPr lang="es-US" sz="2000" dirty="0">
              <a:effectLst/>
              <a:latin typeface="Calibri" panose="020F0502020204030204" pitchFamily="34" charset="0"/>
              <a:cs typeface="Calibri" panose="020F0502020204030204" pitchFamily="34" charset="0"/>
            </a:endParaRPr>
          </a:p>
          <a:p>
            <a:pPr algn="just">
              <a:spcBef>
                <a:spcPts val="675"/>
              </a:spcBef>
            </a:pPr>
            <a:r>
              <a:rPr lang="es-US" sz="2000" dirty="0">
                <a:effectLst/>
                <a:latin typeface="Calibri" panose="020F0502020204030204" pitchFamily="34" charset="0"/>
                <a:cs typeface="Calibri" panose="020F0502020204030204" pitchFamily="34" charset="0"/>
              </a:rPr>
              <a:t>Ahí la tiene: La tesis de Walter Bauer. Esto tuvo un profundo impacto en los puntos de vista no sólo de la iglesia del siglo II, sino, incluso, de la iglesia apostólica del siglo I y de la formación del </a:t>
            </a:r>
            <a:r>
              <a:rPr lang="es-US" sz="2000" dirty="0" err="1">
                <a:effectLst/>
                <a:latin typeface="Calibri" panose="020F0502020204030204" pitchFamily="34" charset="0"/>
                <a:cs typeface="Calibri" panose="020F0502020204030204" pitchFamily="34" charset="0"/>
              </a:rPr>
              <a:t>nt</a:t>
            </a:r>
            <a:r>
              <a:rPr lang="es-US" sz="2000" dirty="0">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50415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patterns on the sky">
            <a:extLst>
              <a:ext uri="{FF2B5EF4-FFF2-40B4-BE49-F238E27FC236}">
                <a16:creationId xmlns:a16="http://schemas.microsoft.com/office/drawing/2014/main" id="{3A277019-FD5E-CFE6-792C-EA52589DE064}"/>
              </a:ext>
            </a:extLst>
          </p:cNvPr>
          <p:cNvPicPr>
            <a:picLocks noChangeAspect="1"/>
          </p:cNvPicPr>
          <p:nvPr/>
        </p:nvPicPr>
        <p:blipFill rotWithShape="1">
          <a:blip r:embed="rId3"/>
          <a:srcRect l="88008" t="18338" b="22993"/>
          <a:stretch/>
        </p:blipFill>
        <p:spPr>
          <a:xfrm>
            <a:off x="10729912" y="0"/>
            <a:ext cx="1462087" cy="6857999"/>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3" name="CuadroTexto 2">
            <a:extLst>
              <a:ext uri="{FF2B5EF4-FFF2-40B4-BE49-F238E27FC236}">
                <a16:creationId xmlns:a16="http://schemas.microsoft.com/office/drawing/2014/main" id="{D1BB0BA9-E27E-73DD-F155-B0DA5EC129A9}"/>
              </a:ext>
            </a:extLst>
          </p:cNvPr>
          <p:cNvSpPr txBox="1"/>
          <p:nvPr/>
        </p:nvSpPr>
        <p:spPr>
          <a:xfrm>
            <a:off x="10850138" y="6399428"/>
            <a:ext cx="1341862" cy="215444"/>
          </a:xfrm>
          <a:prstGeom prst="rect">
            <a:avLst/>
          </a:prstGeom>
          <a:noFill/>
        </p:spPr>
        <p:txBody>
          <a:bodyPr wrap="square">
            <a:spAutoFit/>
          </a:bodyPr>
          <a:lstStyle/>
          <a:p>
            <a:r>
              <a:rPr lang="es-US" sz="800" dirty="0"/>
              <a:t>Historia de las herejías </a:t>
            </a:r>
            <a:fld id="{A5EFF319-060E-F544-9BD3-8214FBF17433}" type="slidenum">
              <a:rPr lang="es-US" sz="800" smtClean="0"/>
              <a:pPr/>
              <a:t>36</a:t>
            </a:fld>
            <a:endParaRPr lang="es-US" sz="800" dirty="0"/>
          </a:p>
        </p:txBody>
      </p:sp>
      <p:sp>
        <p:nvSpPr>
          <p:cNvPr id="4" name="CuadroTexto 3">
            <a:extLst>
              <a:ext uri="{FF2B5EF4-FFF2-40B4-BE49-F238E27FC236}">
                <a16:creationId xmlns:a16="http://schemas.microsoft.com/office/drawing/2014/main" id="{459E9D74-9719-FE2F-3782-B2E97556CEB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35EC161-3E58-EC9D-075E-4A9AAE5A93F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451FF23-A66B-DA5A-8837-111FD109482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32B955E4-265D-AEC3-7F76-726ABA4412E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13755739-B70C-A6A4-0041-ED8C97EDD09F}"/>
              </a:ext>
            </a:extLst>
          </p:cNvPr>
          <p:cNvSpPr txBox="1"/>
          <p:nvPr/>
        </p:nvSpPr>
        <p:spPr>
          <a:xfrm>
            <a:off x="659718" y="1389836"/>
            <a:ext cx="9578295" cy="5468164"/>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¿Precedió la herejía a la ortodoxia? El gnosticismo frente a la fe</a:t>
            </a:r>
          </a:p>
          <a:p>
            <a:r>
              <a:rPr lang="es-US" sz="2200" dirty="0">
                <a:effectLst/>
                <a:latin typeface="Calibri" panose="020F0502020204030204" pitchFamily="34" charset="0"/>
                <a:cs typeface="Calibri" panose="020F0502020204030204" pitchFamily="34" charset="0"/>
              </a:rPr>
              <a:t> </a:t>
            </a:r>
          </a:p>
          <a:p>
            <a:pPr algn="just">
              <a:spcBef>
                <a:spcPts val="675"/>
              </a:spcBef>
            </a:pPr>
            <a:r>
              <a:rPr lang="es-US" sz="2200" dirty="0">
                <a:effectLst/>
                <a:latin typeface="Calibri" panose="020F0502020204030204" pitchFamily="34" charset="0"/>
                <a:cs typeface="Calibri" panose="020F0502020204030204" pitchFamily="34" charset="0"/>
              </a:rPr>
              <a:t>Hemos estado analizando la tesis de Bauer, que es la opinión de que la herejía precedió a la ortodoxia, y que la ortodoxia sólo surgió cuando un grupo de obispos con sede en Roma impuso sus estrechas opiniones al resto de la Iglesia. ¿Y qué debemos decir al respecto? Pues bien, se nos ocurren varias cosas. Para empezar, tenemos que reconocer que Bauer hizo algunos buenos puntos.</a:t>
            </a:r>
          </a:p>
          <a:p>
            <a:pPr>
              <a:spcBef>
                <a:spcPts val="1350"/>
              </a:spcBef>
            </a:pPr>
            <a:r>
              <a:rPr lang="es-US" sz="2200" b="1" dirty="0">
                <a:effectLst/>
                <a:latin typeface="Calibri" panose="020F0502020204030204" pitchFamily="34" charset="0"/>
                <a:cs typeface="Calibri" panose="020F0502020204030204" pitchFamily="34" charset="0"/>
              </a:rPr>
              <a:t>Las epístolas no apoyan el punto de vista clásico</a:t>
            </a: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primer lugar, el punto de vista clásico de Eusebio sobre los orígenes de la ortodoxia—que en el principio había una doctrina prístina, pura y perfecta, una uniformidad total de creencias, la iglesia completamente de una sola mente—ese modelo se rompe con sólo leer Gálatas 2 y las Cartas de Juan. La iglesia del primer siglo tuvo verdaderos debates y divisiones sobre los gentiles y la Torá, y más tarde sobre la identidad de Jesús.</a:t>
            </a:r>
          </a:p>
          <a:p>
            <a:endParaRPr lang="es-US" dirty="0">
              <a:effectLst/>
              <a:latin typeface="Times"/>
            </a:endParaRPr>
          </a:p>
        </p:txBody>
      </p:sp>
    </p:spTree>
    <p:extLst>
      <p:ext uri="{BB962C8B-B14F-4D97-AF65-F5344CB8AC3E}">
        <p14:creationId xmlns:p14="http://schemas.microsoft.com/office/powerpoint/2010/main" val="1748872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AF9BD35-25FA-E85F-F513-98FEF7A2FCAD}"/>
              </a:ext>
            </a:extLst>
          </p:cNvPr>
          <p:cNvPicPr>
            <a:picLocks noChangeAspect="1"/>
          </p:cNvPicPr>
          <p:nvPr/>
        </p:nvPicPr>
        <p:blipFill rotWithShape="1">
          <a:blip r:embed="rId3"/>
          <a:srcRect l="2292" r="87083"/>
          <a:stretch/>
        </p:blipFill>
        <p:spPr>
          <a:xfrm>
            <a:off x="10734695" y="10"/>
            <a:ext cx="1457305" cy="6857990"/>
          </a:xfrm>
          <a:prstGeom prst="rect">
            <a:avLst/>
          </a:prstGeom>
        </p:spPr>
      </p:pic>
      <p:sp>
        <p:nvSpPr>
          <p:cNvPr id="3" name="CuadroTexto 2">
            <a:extLst>
              <a:ext uri="{FF2B5EF4-FFF2-40B4-BE49-F238E27FC236}">
                <a16:creationId xmlns:a16="http://schemas.microsoft.com/office/drawing/2014/main" id="{050FA184-860B-B2B2-CBDC-2F2AB10C6FAB}"/>
              </a:ext>
            </a:extLst>
          </p:cNvPr>
          <p:cNvSpPr txBox="1"/>
          <p:nvPr/>
        </p:nvSpPr>
        <p:spPr>
          <a:xfrm>
            <a:off x="10835874" y="6410581"/>
            <a:ext cx="1356126"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37</a:t>
            </a:fld>
            <a:endParaRPr lang="es-US" sz="800" dirty="0">
              <a:solidFill>
                <a:schemeClr val="bg1"/>
              </a:solidFill>
            </a:endParaRPr>
          </a:p>
        </p:txBody>
      </p:sp>
      <p:sp>
        <p:nvSpPr>
          <p:cNvPr id="4" name="CuadroTexto 3">
            <a:extLst>
              <a:ext uri="{FF2B5EF4-FFF2-40B4-BE49-F238E27FC236}">
                <a16:creationId xmlns:a16="http://schemas.microsoft.com/office/drawing/2014/main" id="{C9A92C36-E875-67A6-4304-26D0195976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F4A24CB-2C2A-734C-EAE1-7ACDC232C5E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5B811DE-60C2-C273-00C9-365DC99C2EA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5B6E22B-1EC5-BC84-379F-FDF03023A42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288BC42F-4779-BED1-7D1F-BF67E83EE803}"/>
              </a:ext>
            </a:extLst>
          </p:cNvPr>
          <p:cNvSpPr txBox="1"/>
          <p:nvPr/>
        </p:nvSpPr>
        <p:spPr>
          <a:xfrm>
            <a:off x="665389" y="1540390"/>
            <a:ext cx="9817554" cy="5011628"/>
          </a:xfrm>
          <a:prstGeom prst="rect">
            <a:avLst/>
          </a:prstGeom>
          <a:noFill/>
        </p:spPr>
        <p:txBody>
          <a:bodyPr wrap="square">
            <a:spAutoFit/>
          </a:bodyPr>
          <a:lstStyle/>
          <a:p>
            <a:pPr>
              <a:spcBef>
                <a:spcPts val="1350"/>
              </a:spcBef>
            </a:pPr>
            <a:r>
              <a:rPr lang="es-US" sz="2200" b="1" dirty="0">
                <a:effectLst/>
                <a:latin typeface="Calibri" panose="020F0502020204030204" pitchFamily="34" charset="0"/>
                <a:cs typeface="Calibri" panose="020F0502020204030204" pitchFamily="34" charset="0"/>
              </a:rPr>
              <a:t>Pruebas de un conjunto de enseñanzas distintas</a:t>
            </a: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primer lugar, incluso, dentro de las primeras generaciones de la iglesia primitiva—ciertamente dentro del primer siglo—vemos claros intentos de distinguir entre creencias verdaderas y falsas. Sobre la idea de creencias verdaderas, auténticas y seguras, Pablo exhortó a los romanos a conservar la “forma de doctrina a la cual fuisteis entregados” (es Ro 6:17).</a:t>
            </a:r>
          </a:p>
          <a:p>
            <a:pPr algn="just">
              <a:spcBef>
                <a:spcPts val="675"/>
              </a:spcBef>
            </a:pPr>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Pablo instruyó a Timoteo para que conservara “el modelo de la sana doctrina”. Pablo se refiere con frecuencia a “la fe” como un conjunto de enseñanzas distintas, y en otros lugares la fe es algo que incluso puede ser negado por algunos. La fe se contrapone a los mitos judíos y a los mandamientos humanos, cuando Pablo escribe a Tito sobre tales cosas. Vemos la cúspide de este tipo de lenguaje en Judas, donde Judas dice a su audiencia “que contendáis ardientemente por la fe que ha sido una vez dada a los santos” (rvr60).</a:t>
            </a:r>
          </a:p>
        </p:txBody>
      </p:sp>
    </p:spTree>
    <p:extLst>
      <p:ext uri="{BB962C8B-B14F-4D97-AF65-F5344CB8AC3E}">
        <p14:creationId xmlns:p14="http://schemas.microsoft.com/office/powerpoint/2010/main" val="994652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945D44-9DC0-5D54-9A00-CF5E38BE736C}"/>
              </a:ext>
            </a:extLst>
          </p:cNvPr>
          <p:cNvPicPr>
            <a:picLocks noChangeAspect="1"/>
          </p:cNvPicPr>
          <p:nvPr/>
        </p:nvPicPr>
        <p:blipFill rotWithShape="1">
          <a:blip r:embed="rId3"/>
          <a:srcRect l="86602" t="36648" b="8849"/>
          <a:stretch/>
        </p:blipFill>
        <p:spPr>
          <a:xfrm>
            <a:off x="10558463" y="1"/>
            <a:ext cx="1633536" cy="6857998"/>
          </a:xfrm>
          <a:prstGeom prst="rect">
            <a:avLst/>
          </a:prstGeom>
          <a:effectLst>
            <a:outerShdw blurRad="596900" dist="330200" dir="8820000" sx="87000" sy="87000" algn="ctr" rotWithShape="0">
              <a:srgbClr val="000000">
                <a:alpha val="29000"/>
              </a:srgbClr>
            </a:outerShdw>
          </a:effectLst>
        </p:spPr>
      </p:pic>
      <p:sp>
        <p:nvSpPr>
          <p:cNvPr id="3" name="CuadroTexto 2">
            <a:extLst>
              <a:ext uri="{FF2B5EF4-FFF2-40B4-BE49-F238E27FC236}">
                <a16:creationId xmlns:a16="http://schemas.microsoft.com/office/drawing/2014/main" id="{E888B199-75EE-D726-8458-FCE5017F8329}"/>
              </a:ext>
            </a:extLst>
          </p:cNvPr>
          <p:cNvSpPr txBox="1"/>
          <p:nvPr/>
        </p:nvSpPr>
        <p:spPr>
          <a:xfrm>
            <a:off x="10711732" y="6383619"/>
            <a:ext cx="132699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38</a:t>
            </a:fld>
            <a:endParaRPr lang="es-US" sz="800" dirty="0"/>
          </a:p>
        </p:txBody>
      </p:sp>
      <p:sp>
        <p:nvSpPr>
          <p:cNvPr id="4" name="CuadroTexto 3">
            <a:extLst>
              <a:ext uri="{FF2B5EF4-FFF2-40B4-BE49-F238E27FC236}">
                <a16:creationId xmlns:a16="http://schemas.microsoft.com/office/drawing/2014/main" id="{ADAABE04-DA6D-75B0-4774-C6D7F1B3EB4B}"/>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34392D16-DDC3-180A-E3E7-BCDEAD9BB684}"/>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A681603-CF80-AF07-7CAD-6F595EFE3B7C}"/>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F590262-AAC0-E930-C017-ADCFAF491B41}"/>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A8869EA-E890-9212-9027-E97E89928AFA}"/>
              </a:ext>
            </a:extLst>
          </p:cNvPr>
          <p:cNvSpPr txBox="1"/>
          <p:nvPr/>
        </p:nvSpPr>
        <p:spPr>
          <a:xfrm>
            <a:off x="818923" y="1449072"/>
            <a:ext cx="9157834" cy="5652830"/>
          </a:xfrm>
          <a:prstGeom prst="rect">
            <a:avLst/>
          </a:prstGeom>
          <a:noFill/>
        </p:spPr>
        <p:txBody>
          <a:bodyPr wrap="square">
            <a:spAutoFit/>
          </a:bodyPr>
          <a:lstStyle/>
          <a:p>
            <a:r>
              <a:rPr lang="es-US" sz="2000" b="1" dirty="0">
                <a:effectLst/>
                <a:latin typeface="Calibri" panose="020F0502020204030204" pitchFamily="34" charset="0"/>
                <a:cs typeface="Calibri" panose="020F0502020204030204" pitchFamily="34" charset="0"/>
              </a:rPr>
              <a:t>¿Precedió la herejía a la ortodoxia? La proto-ortodoxia precedió a ambas</a:t>
            </a:r>
            <a:endParaRPr lang="es-US" sz="2000" b="1" dirty="0">
              <a:latin typeface="Calibri" panose="020F0502020204030204" pitchFamily="34" charset="0"/>
              <a:cs typeface="Calibri" panose="020F0502020204030204" pitchFamily="34" charset="0"/>
            </a:endParaRPr>
          </a:p>
          <a:p>
            <a:endParaRPr lang="es-US" sz="2000" dirty="0">
              <a:effectLst/>
              <a:latin typeface="Calibri" panose="020F0502020204030204" pitchFamily="34" charset="0"/>
              <a:cs typeface="Calibri" panose="020F0502020204030204" pitchFamily="34" charset="0"/>
            </a:endParaRPr>
          </a:p>
          <a:p>
            <a:pPr algn="just">
              <a:spcBef>
                <a:spcPts val="675"/>
              </a:spcBef>
            </a:pPr>
            <a:r>
              <a:rPr lang="es-US" sz="2000" dirty="0">
                <a:effectLst/>
                <a:latin typeface="Calibri" panose="020F0502020204030204" pitchFamily="34" charset="0"/>
                <a:cs typeface="Calibri" panose="020F0502020204030204" pitchFamily="34" charset="0"/>
              </a:rPr>
              <a:t>Siguiendo con nuestra crítica a la tesis de Bauer, sabemos que éste se equivocó en varias otras cosas, también, sobre la geografía de la herejía y la ortodoxia. El único punto de su estudio que ha resistido las críticas es que el cristianismo era diverso, lo cual es tan prosaico como declarar que el Papa es católico. Ahora bien, la mayoría de los estudiosos estarían de acuerdo en que Bauer hizo demasiado hincapié en la autoridad y la capacidad de la Iglesia romana para dictar la doctrina más allá de Roma y de la propia Italia.</a:t>
            </a:r>
          </a:p>
          <a:p>
            <a:pPr>
              <a:spcBef>
                <a:spcPts val="1350"/>
              </a:spcBef>
            </a:pPr>
            <a:r>
              <a:rPr lang="es-US" sz="2000" b="1" dirty="0">
                <a:effectLst/>
                <a:latin typeface="Calibri" panose="020F0502020204030204" pitchFamily="34" charset="0"/>
                <a:cs typeface="Calibri" panose="020F0502020204030204" pitchFamily="34" charset="0"/>
              </a:rPr>
              <a:t>Pruebas del cristianismo proto-ortodoxo en Egipto</a:t>
            </a:r>
            <a:endParaRPr lang="es-US" sz="2000" dirty="0">
              <a:effectLst/>
              <a:latin typeface="Calibri" panose="020F0502020204030204" pitchFamily="34" charset="0"/>
              <a:cs typeface="Calibri" panose="020F0502020204030204" pitchFamily="34" charset="0"/>
            </a:endParaRPr>
          </a:p>
          <a:p>
            <a:pPr algn="just">
              <a:spcBef>
                <a:spcPts val="675"/>
              </a:spcBef>
            </a:pPr>
            <a:r>
              <a:rPr lang="es-US" sz="2000" dirty="0">
                <a:effectLst/>
                <a:latin typeface="Calibri" panose="020F0502020204030204" pitchFamily="34" charset="0"/>
                <a:cs typeface="Calibri" panose="020F0502020204030204" pitchFamily="34" charset="0"/>
              </a:rPr>
              <a:t>Bauer también se equivocó sobre los orígenes del cristianismo en Egipto. Si nos fijamos en un documento como la Epístola de Bernabé de los Padres Apostólicos, que fue escrita en Egipto, y en un artefacto como el P52, que es un pequeño fragmento griego del Evangelio de Juan, que puede fecharse en torno al año 125–150 d.C.—muy temprano, encontrado en Egipto–, las pruebas sugerirían que el cristianismo proto-ortodoxo fue el que surgió primero en Egipto.</a:t>
            </a:r>
          </a:p>
          <a:p>
            <a:endParaRPr lang="es-US" dirty="0">
              <a:effectLst/>
              <a:latin typeface="Times"/>
            </a:endParaRPr>
          </a:p>
        </p:txBody>
      </p:sp>
    </p:spTree>
    <p:extLst>
      <p:ext uri="{BB962C8B-B14F-4D97-AF65-F5344CB8AC3E}">
        <p14:creationId xmlns:p14="http://schemas.microsoft.com/office/powerpoint/2010/main" val="3049388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B17F1C11-227C-565B-E5E2-598ED4BBD13B}"/>
              </a:ext>
            </a:extLst>
          </p:cNvPr>
          <p:cNvPicPr>
            <a:picLocks noChangeAspect="1"/>
          </p:cNvPicPr>
          <p:nvPr/>
        </p:nvPicPr>
        <p:blipFill rotWithShape="1">
          <a:blip r:embed="rId3"/>
          <a:srcRect l="43762" t="-1" r="40895" b="-1"/>
          <a:stretch/>
        </p:blipFill>
        <p:spPr>
          <a:xfrm>
            <a:off x="10615612" y="10"/>
            <a:ext cx="1576387" cy="6857990"/>
          </a:xfrm>
          <a:prstGeom prst="rect">
            <a:avLst/>
          </a:prstGeom>
        </p:spPr>
      </p:pic>
      <p:sp>
        <p:nvSpPr>
          <p:cNvPr id="3" name="CuadroTexto 2">
            <a:extLst>
              <a:ext uri="{FF2B5EF4-FFF2-40B4-BE49-F238E27FC236}">
                <a16:creationId xmlns:a16="http://schemas.microsoft.com/office/drawing/2014/main" id="{6D8BD168-248C-E42F-76D4-948A40F66905}"/>
              </a:ext>
            </a:extLst>
          </p:cNvPr>
          <p:cNvSpPr txBox="1"/>
          <p:nvPr/>
        </p:nvSpPr>
        <p:spPr>
          <a:xfrm>
            <a:off x="10837587" y="6338591"/>
            <a:ext cx="1354412" cy="215444"/>
          </a:xfrm>
          <a:prstGeom prst="rect">
            <a:avLst/>
          </a:prstGeom>
          <a:noFill/>
        </p:spPr>
        <p:txBody>
          <a:bodyPr wrap="square">
            <a:spAutoFit/>
          </a:bodyPr>
          <a:lstStyle/>
          <a:p>
            <a:r>
              <a:rPr lang="es-US" sz="800" dirty="0"/>
              <a:t>Historia de las herejías </a:t>
            </a:r>
            <a:fld id="{A5EFF319-060E-F544-9BD3-8214FBF17433}" type="slidenum">
              <a:rPr lang="es-US" sz="800" smtClean="0"/>
              <a:pPr/>
              <a:t>39</a:t>
            </a:fld>
            <a:endParaRPr lang="es-US" sz="800" dirty="0"/>
          </a:p>
        </p:txBody>
      </p:sp>
      <p:sp>
        <p:nvSpPr>
          <p:cNvPr id="4" name="CuadroTexto 3">
            <a:extLst>
              <a:ext uri="{FF2B5EF4-FFF2-40B4-BE49-F238E27FC236}">
                <a16:creationId xmlns:a16="http://schemas.microsoft.com/office/drawing/2014/main" id="{CB0AA36E-96BF-C352-8D83-9EE22476F6B9}"/>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587F116-E4D0-5E39-7B6F-329E3A6D4CE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4AF0DD2-18F3-B3AE-0F5E-21F1DAAA770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32B660F-85FB-2E63-11EA-AB2905668A6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1766313-9FB8-584A-B1A8-9F5362687FBD}"/>
              </a:ext>
            </a:extLst>
          </p:cNvPr>
          <p:cNvSpPr txBox="1"/>
          <p:nvPr/>
        </p:nvSpPr>
        <p:spPr>
          <a:xfrm>
            <a:off x="871990" y="1520888"/>
            <a:ext cx="9137423" cy="4583306"/>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Los opositores de Pablo</a:t>
            </a:r>
          </a:p>
          <a:p>
            <a:endParaRPr lang="es-US" sz="2200" b="1" dirty="0">
              <a:latin typeface="Calibri" panose="020F0502020204030204" pitchFamily="34" charset="0"/>
              <a:cs typeface="Calibri" panose="020F0502020204030204" pitchFamily="34" charset="0"/>
            </a:endParaRPr>
          </a:p>
          <a:p>
            <a:r>
              <a:rPr lang="es-US" sz="2200" b="1" dirty="0">
                <a:effectLst/>
                <a:latin typeface="Calibri" panose="020F0502020204030204" pitchFamily="34" charset="0"/>
                <a:cs typeface="Calibri" panose="020F0502020204030204" pitchFamily="34" charset="0"/>
              </a:rPr>
              <a:t>Introducción a Pablo</a:t>
            </a:r>
          </a:p>
          <a:p>
            <a:endParaRPr lang="es-US" sz="2200" b="1"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la última unidad, vimos los orígenes de la herejía como idea, en el trasfondo del judaísmo y del mundo grecorromano, e intentamos trazar un poco los orígenes de la herejía como forma desviada de la creencia cristiana, especialmente a la luz de lo que se conoce como la “tesis Bauer”.</a:t>
            </a:r>
          </a:p>
          <a:p>
            <a:pPr algn="just"/>
            <a:r>
              <a:rPr lang="es-US" sz="2200" dirty="0">
                <a:effectLst/>
                <a:latin typeface="Calibri" panose="020F0502020204030204" pitchFamily="34" charset="0"/>
                <a:cs typeface="Calibri" panose="020F0502020204030204" pitchFamily="34" charset="0"/>
              </a:rPr>
              <a:t>Ahora, en nuestra siguiente sección principal, con varios segmentos más pequeños, vamos a tratar acerca del apóstol Pablo y sus oponentes. Es necesario hacer dos comentarios preliminares al abordar este tema.</a:t>
            </a:r>
          </a:p>
          <a:p>
            <a:pPr algn="just"/>
            <a:br>
              <a:rPr lang="es-US" sz="2200" dirty="0">
                <a:effectLst/>
                <a:latin typeface="Calibri" panose="020F0502020204030204" pitchFamily="34" charset="0"/>
                <a:cs typeface="Calibri" panose="020F0502020204030204" pitchFamily="34" charset="0"/>
              </a:rPr>
            </a:b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053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plash of colors on a white surface">
            <a:extLst>
              <a:ext uri="{FF2B5EF4-FFF2-40B4-BE49-F238E27FC236}">
                <a16:creationId xmlns:a16="http://schemas.microsoft.com/office/drawing/2014/main" id="{96D751A4-E05B-0C43-6B39-B1434C1E2CA4}"/>
              </a:ext>
            </a:extLst>
          </p:cNvPr>
          <p:cNvPicPr>
            <a:picLocks noChangeAspect="1"/>
          </p:cNvPicPr>
          <p:nvPr/>
        </p:nvPicPr>
        <p:blipFill rotWithShape="1">
          <a:blip r:embed="rId3"/>
          <a:srcRect t="2397" r="87110" b="22603"/>
          <a:stretch/>
        </p:blipFill>
        <p:spPr>
          <a:xfrm>
            <a:off x="10620395" y="10"/>
            <a:ext cx="1571605" cy="6857990"/>
          </a:xfrm>
          <a:prstGeom prst="rect">
            <a:avLst/>
          </a:prstGeom>
        </p:spPr>
      </p:pic>
      <p:sp>
        <p:nvSpPr>
          <p:cNvPr id="3" name="CuadroTexto 2">
            <a:extLst>
              <a:ext uri="{FF2B5EF4-FFF2-40B4-BE49-F238E27FC236}">
                <a16:creationId xmlns:a16="http://schemas.microsoft.com/office/drawing/2014/main" id="{B676B632-BE8C-9D5A-2786-CFAF64259CB1}"/>
              </a:ext>
            </a:extLst>
          </p:cNvPr>
          <p:cNvSpPr txBox="1"/>
          <p:nvPr/>
        </p:nvSpPr>
        <p:spPr>
          <a:xfrm>
            <a:off x="10831908" y="6343673"/>
            <a:ext cx="1360091" cy="215444"/>
          </a:xfrm>
          <a:prstGeom prst="rect">
            <a:avLst/>
          </a:prstGeom>
          <a:noFill/>
        </p:spPr>
        <p:txBody>
          <a:bodyPr wrap="square">
            <a:spAutoFit/>
          </a:bodyPr>
          <a:lstStyle/>
          <a:p>
            <a:r>
              <a:rPr lang="es-US" sz="800" dirty="0"/>
              <a:t>Historia de las herejías </a:t>
            </a:r>
            <a:fld id="{A5EFF319-060E-F544-9BD3-8214FBF17433}" type="slidenum">
              <a:rPr lang="es-US" sz="800" smtClean="0"/>
              <a:pPr/>
              <a:t>4</a:t>
            </a:fld>
            <a:endParaRPr lang="es-US" sz="800" dirty="0"/>
          </a:p>
        </p:txBody>
      </p:sp>
      <p:sp>
        <p:nvSpPr>
          <p:cNvPr id="4" name="CuadroTexto 3">
            <a:extLst>
              <a:ext uri="{FF2B5EF4-FFF2-40B4-BE49-F238E27FC236}">
                <a16:creationId xmlns:a16="http://schemas.microsoft.com/office/drawing/2014/main" id="{B356CECD-CFBD-6AD7-6D0F-42EE2C40CB15}"/>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988E4A2D-6437-5ED6-8E87-178A406285D9}"/>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853F679-A788-59D3-F098-543B5697FE9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0A77E67-48F5-3292-16D1-CAC68726CF0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52A448F-F1DB-8557-9F8D-9D6B1BE13FEB}"/>
              </a:ext>
            </a:extLst>
          </p:cNvPr>
          <p:cNvSpPr txBox="1"/>
          <p:nvPr/>
        </p:nvSpPr>
        <p:spPr>
          <a:xfrm>
            <a:off x="1057274" y="1705554"/>
            <a:ext cx="9050111" cy="3139321"/>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Contendiendo por la fe.</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tercer lugar, mi razón favorita para estudiar la historia de la herejía es que demuestra muy claramente que a veces el camino menos transitado es menos transitado por una muy buena razón. Sí, sé que podría sonar más fácil si el Padre, Jesús y el Espíritu fueran como tres caras de un mismo Dios, pero hay una razón por la que no creemos eso. Sí, sé que podría sonar más fácil si Jesús fuera un hombre que se convirtió en Dios, pero de nuevo, hay una razón por la que no creemos eso</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695423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gsaw puzzles in plastic figures">
            <a:extLst>
              <a:ext uri="{FF2B5EF4-FFF2-40B4-BE49-F238E27FC236}">
                <a16:creationId xmlns:a16="http://schemas.microsoft.com/office/drawing/2014/main" id="{EF586E2E-6AE7-DA66-02F2-8F7D918060D9}"/>
              </a:ext>
            </a:extLst>
          </p:cNvPr>
          <p:cNvPicPr>
            <a:picLocks noChangeAspect="1"/>
          </p:cNvPicPr>
          <p:nvPr/>
        </p:nvPicPr>
        <p:blipFill rotWithShape="1">
          <a:blip r:embed="rId3"/>
          <a:srcRect l="5012" r="78385" b="-2"/>
          <a:stretch/>
        </p:blipFill>
        <p:spPr>
          <a:xfrm>
            <a:off x="10877570" y="0"/>
            <a:ext cx="1314430" cy="6858000"/>
          </a:xfrm>
          <a:prstGeom prst="rect">
            <a:avLst/>
          </a:prstGeom>
        </p:spPr>
      </p:pic>
      <p:sp>
        <p:nvSpPr>
          <p:cNvPr id="3" name="CuadroTexto 2">
            <a:extLst>
              <a:ext uri="{FF2B5EF4-FFF2-40B4-BE49-F238E27FC236}">
                <a16:creationId xmlns:a16="http://schemas.microsoft.com/office/drawing/2014/main" id="{6BDC6A84-1DA3-AB82-C50D-39424C779B1D}"/>
              </a:ext>
            </a:extLst>
          </p:cNvPr>
          <p:cNvSpPr txBox="1"/>
          <p:nvPr/>
        </p:nvSpPr>
        <p:spPr>
          <a:xfrm>
            <a:off x="10877570" y="6072374"/>
            <a:ext cx="1314430"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40</a:t>
            </a:fld>
            <a:endParaRPr lang="es-US" sz="800" dirty="0">
              <a:solidFill>
                <a:schemeClr val="bg1"/>
              </a:solidFill>
            </a:endParaRPr>
          </a:p>
        </p:txBody>
      </p:sp>
      <p:sp>
        <p:nvSpPr>
          <p:cNvPr id="4" name="CuadroTexto 3">
            <a:extLst>
              <a:ext uri="{FF2B5EF4-FFF2-40B4-BE49-F238E27FC236}">
                <a16:creationId xmlns:a16="http://schemas.microsoft.com/office/drawing/2014/main" id="{80EF919E-FB29-A4A6-09D9-7A45447721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4D1BA55-5692-6D4E-84E7-3A8CBBA84DEF}"/>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608D1150-C8ED-9533-DC29-A5A37E65245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92914DA-8E34-18D5-F7CE-9DD46C1BDA7C}"/>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4C1A2AEA-441F-10D7-3B5D-ECB70D344432}"/>
              </a:ext>
            </a:extLst>
          </p:cNvPr>
          <p:cNvSpPr txBox="1"/>
          <p:nvPr/>
        </p:nvSpPr>
        <p:spPr>
          <a:xfrm>
            <a:off x="871991" y="1646435"/>
            <a:ext cx="9545638" cy="3070071"/>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Reputación por el </a:t>
            </a:r>
            <a:r>
              <a:rPr lang="es-US" sz="2200" b="1" dirty="0" err="1">
                <a:effectLst/>
                <a:latin typeface="Calibri" panose="020F0502020204030204" pitchFamily="34" charset="0"/>
                <a:cs typeface="Calibri" panose="020F0502020204030204" pitchFamily="34" charset="0"/>
              </a:rPr>
              <a:t>antinomianismo</a:t>
            </a:r>
            <a:r>
              <a:rPr lang="es-US" sz="2200" b="1" dirty="0">
                <a:effectLst/>
                <a:latin typeface="Calibri" panose="020F0502020204030204" pitchFamily="34" charset="0"/>
                <a:cs typeface="Calibri" panose="020F0502020204030204" pitchFamily="34" charset="0"/>
              </a:rPr>
              <a:t>.</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segundo lugar, tenemos que recordar que hay dos lados en cada debate, y para algunos en la iglesia primitiva, el malo era Pablo. Algunos cristianos judíos pensaban que Pablo era </a:t>
            </a:r>
            <a:r>
              <a:rPr lang="es-US" sz="2200" dirty="0" err="1">
                <a:effectLst/>
                <a:latin typeface="Calibri" panose="020F0502020204030204" pitchFamily="34" charset="0"/>
                <a:cs typeface="Calibri" panose="020F0502020204030204" pitchFamily="34" charset="0"/>
              </a:rPr>
              <a:t>antinomiano</a:t>
            </a:r>
            <a:r>
              <a:rPr lang="es-US" sz="2200" dirty="0">
                <a:effectLst/>
                <a:latin typeface="Calibri" panose="020F0502020204030204" pitchFamily="34" charset="0"/>
                <a:cs typeface="Calibri" panose="020F0502020204030204" pitchFamily="34" charset="0"/>
              </a:rPr>
              <a:t>, es decir, que promovía un evangelio que no incluía suficientes exigencias éticas para sus nuevos conversos gentiles. Fue este tipo de afirmación, o tal vez una distorsión de la enseñanza de Pablo, lo que está detrás de </a:t>
            </a:r>
            <a:r>
              <a:rPr lang="es-US" sz="2200" dirty="0" err="1">
                <a:effectLst/>
                <a:latin typeface="Calibri" panose="020F0502020204030204" pitchFamily="34" charset="0"/>
                <a:cs typeface="Calibri" panose="020F0502020204030204" pitchFamily="34" charset="0"/>
              </a:rPr>
              <a:t>Stg</a:t>
            </a:r>
            <a:r>
              <a:rPr lang="es-US" sz="2200" dirty="0">
                <a:effectLst/>
                <a:latin typeface="Calibri" panose="020F0502020204030204" pitchFamily="34" charset="0"/>
                <a:cs typeface="Calibri" panose="020F0502020204030204" pitchFamily="34" charset="0"/>
              </a:rPr>
              <a:t> 2:14–26 sobre la justificación a los “hacedores de la ley”.</a:t>
            </a:r>
          </a:p>
        </p:txBody>
      </p:sp>
    </p:spTree>
    <p:extLst>
      <p:ext uri="{BB962C8B-B14F-4D97-AF65-F5344CB8AC3E}">
        <p14:creationId xmlns:p14="http://schemas.microsoft.com/office/powerpoint/2010/main" val="3976987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ctor background of vibrant colors splashing">
            <a:extLst>
              <a:ext uri="{FF2B5EF4-FFF2-40B4-BE49-F238E27FC236}">
                <a16:creationId xmlns:a16="http://schemas.microsoft.com/office/drawing/2014/main" id="{188B418D-BC11-C33A-8BCB-FD07AB5B7B0E}"/>
              </a:ext>
            </a:extLst>
          </p:cNvPr>
          <p:cNvPicPr>
            <a:picLocks noChangeAspect="1"/>
          </p:cNvPicPr>
          <p:nvPr/>
        </p:nvPicPr>
        <p:blipFill rotWithShape="1">
          <a:blip r:embed="rId3"/>
          <a:srcRect l="21665" r="56304" b="-1"/>
          <a:stretch/>
        </p:blipFill>
        <p:spPr>
          <a:xfrm>
            <a:off x="10463232" y="0"/>
            <a:ext cx="1728768" cy="6858000"/>
          </a:xfrm>
          <a:prstGeom prst="rect">
            <a:avLst/>
          </a:prstGeom>
        </p:spPr>
      </p:pic>
      <p:sp>
        <p:nvSpPr>
          <p:cNvPr id="3" name="CuadroTexto 2">
            <a:extLst>
              <a:ext uri="{FF2B5EF4-FFF2-40B4-BE49-F238E27FC236}">
                <a16:creationId xmlns:a16="http://schemas.microsoft.com/office/drawing/2014/main" id="{C72E1FFC-9894-260D-D151-A6815286AC21}"/>
              </a:ext>
            </a:extLst>
          </p:cNvPr>
          <p:cNvSpPr txBox="1"/>
          <p:nvPr/>
        </p:nvSpPr>
        <p:spPr>
          <a:xfrm>
            <a:off x="10735422" y="6384890"/>
            <a:ext cx="133019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41</a:t>
            </a:fld>
            <a:endParaRPr lang="es-US" sz="800" dirty="0"/>
          </a:p>
        </p:txBody>
      </p:sp>
      <p:sp>
        <p:nvSpPr>
          <p:cNvPr id="4" name="CuadroTexto 3">
            <a:extLst>
              <a:ext uri="{FF2B5EF4-FFF2-40B4-BE49-F238E27FC236}">
                <a16:creationId xmlns:a16="http://schemas.microsoft.com/office/drawing/2014/main" id="{D26E584C-BE84-EE93-3088-68BB3B1BFC9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42D3E1-E26C-69C1-BA4E-781F0663994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C85163F-7553-D9F3-2B5D-21326071AB3F}"/>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26B52CA-BB7E-9EE8-4964-FC421D5329B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F4A84AF-115E-5573-A808-DBC28CD47974}"/>
              </a:ext>
            </a:extLst>
          </p:cNvPr>
          <p:cNvSpPr txBox="1"/>
          <p:nvPr/>
        </p:nvSpPr>
        <p:spPr>
          <a:xfrm>
            <a:off x="714375" y="1504327"/>
            <a:ext cx="9033781" cy="3747180"/>
          </a:xfrm>
          <a:prstGeom prst="rect">
            <a:avLst/>
          </a:prstGeom>
          <a:noFill/>
        </p:spPr>
        <p:txBody>
          <a:bodyPr wrap="square">
            <a:spAutoFit/>
          </a:bodyPr>
          <a:lstStyle/>
          <a:p>
            <a:pPr>
              <a:spcBef>
                <a:spcPts val="1350"/>
              </a:spcBef>
            </a:pPr>
            <a:r>
              <a:rPr lang="es-US" sz="2200" b="1" dirty="0">
                <a:effectLst/>
                <a:latin typeface="Calibri" panose="020F0502020204030204" pitchFamily="34" charset="0"/>
                <a:cs typeface="Calibri" panose="020F0502020204030204" pitchFamily="34" charset="0"/>
              </a:rPr>
              <a:t>Resumen de esta unidad.</a:t>
            </a:r>
          </a:p>
          <a:p>
            <a:pPr>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esta sección, vamos a analizar a Pablo y sus oponentes. La forma en que lo haremos es explorando varias cosas. En primer lugar, examinaremos la cuestión del legalismo judío. ¿Era el judaísmo una religión de teología del mérito o de justicia por las obras? En segundo lugar, analizaremos la eterna cuestión del enfoque de Pablo sobre la Torá y si el Mesías es un suplemento de Moisés o si introduce toda una nueva dispensación. En tercer lugar, examinaremos algunos momentos clave de la disputa en el Concilio de Jerusalén y el famoso Incidente de Antioquía.</a:t>
            </a:r>
          </a:p>
        </p:txBody>
      </p:sp>
    </p:spTree>
    <p:extLst>
      <p:ext uri="{BB962C8B-B14F-4D97-AF65-F5344CB8AC3E}">
        <p14:creationId xmlns:p14="http://schemas.microsoft.com/office/powerpoint/2010/main" val="2593283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ulticolored smoke gradient">
            <a:extLst>
              <a:ext uri="{FF2B5EF4-FFF2-40B4-BE49-F238E27FC236}">
                <a16:creationId xmlns:a16="http://schemas.microsoft.com/office/drawing/2014/main" id="{0C0DE1B6-715F-A852-193D-E8F709539F09}"/>
              </a:ext>
            </a:extLst>
          </p:cNvPr>
          <p:cNvPicPr>
            <a:picLocks noChangeAspect="1"/>
          </p:cNvPicPr>
          <p:nvPr/>
        </p:nvPicPr>
        <p:blipFill rotWithShape="1">
          <a:blip r:embed="rId3">
            <a:alphaModFix amt="80000"/>
          </a:blip>
          <a:srcRect l="18157" r="66283"/>
          <a:stretch/>
        </p:blipFill>
        <p:spPr>
          <a:xfrm>
            <a:off x="10592611" y="-3108"/>
            <a:ext cx="1599389"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CuadroTexto 2">
            <a:extLst>
              <a:ext uri="{FF2B5EF4-FFF2-40B4-BE49-F238E27FC236}">
                <a16:creationId xmlns:a16="http://schemas.microsoft.com/office/drawing/2014/main" id="{F1494257-BF91-054D-112D-E870A9902E1C}"/>
              </a:ext>
            </a:extLst>
          </p:cNvPr>
          <p:cNvSpPr txBox="1"/>
          <p:nvPr/>
        </p:nvSpPr>
        <p:spPr>
          <a:xfrm>
            <a:off x="10731135" y="6338592"/>
            <a:ext cx="132234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42</a:t>
            </a:fld>
            <a:endParaRPr lang="es-US" sz="800" dirty="0"/>
          </a:p>
        </p:txBody>
      </p:sp>
      <p:sp>
        <p:nvSpPr>
          <p:cNvPr id="4" name="CuadroTexto 3">
            <a:extLst>
              <a:ext uri="{FF2B5EF4-FFF2-40B4-BE49-F238E27FC236}">
                <a16:creationId xmlns:a16="http://schemas.microsoft.com/office/drawing/2014/main" id="{A35F2AF8-9D87-CD7B-C21B-1AC81BEE649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92DE6AD-6F0F-17E8-79BB-517B3EEBBE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C9075EF-5804-375A-375A-8CFA7A5C592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568346B7-36BC-D6BA-9701-596D5233C7A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5EF330CE-5FFA-3DF9-1011-F5D2EA459DCE}"/>
              </a:ext>
            </a:extLst>
          </p:cNvPr>
          <p:cNvSpPr txBox="1"/>
          <p:nvPr/>
        </p:nvSpPr>
        <p:spPr>
          <a:xfrm>
            <a:off x="871991" y="1497763"/>
            <a:ext cx="9104766" cy="4154984"/>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¿Era el legalismo judío el problema principal de Pablo?: Parte 1</a:t>
            </a:r>
          </a:p>
          <a:p>
            <a:pPr algn="just"/>
            <a:r>
              <a:rPr lang="es-US" sz="2200" dirty="0">
                <a:effectLst/>
                <a:latin typeface="Calibri" panose="020F0502020204030204" pitchFamily="34" charset="0"/>
                <a:cs typeface="Calibri" panose="020F0502020204030204" pitchFamily="34" charset="0"/>
              </a:rPr>
              <a:t> </a:t>
            </a:r>
          </a:p>
          <a:p>
            <a:pPr algn="just"/>
            <a:r>
              <a:rPr lang="es-US" sz="2200" dirty="0">
                <a:effectLst/>
                <a:latin typeface="Calibri" panose="020F0502020204030204" pitchFamily="34" charset="0"/>
                <a:cs typeface="Calibri" panose="020F0502020204030204" pitchFamily="34" charset="0"/>
              </a:rPr>
              <a:t>En este segmento, observamos que Pablo tenía muchos oponentes con diferentes ideas y agendas, lo cual no es sorprendente, dado el mercado competitivo de las religiones en el Mediterráneo oriental. Pero también observamos que, para algunos grupos de cristianos judíos, Pablo era el infractor de la ley, el apóstata que se alejaba del modo de vida judío que se recoge en la Torá. Como con todo, es una cuestión de perspectiva. Sin embargo, el veredicto de la iglesia posterior fue que Pablo no era un hereje, sino un verdadero apóstol de Cristo que defendió la integridad del evangelio contra el compromiso y la corrupción. Sus escritos fueron considerados como la Sagrada Escritura y con autoridad.</a:t>
            </a:r>
          </a:p>
        </p:txBody>
      </p:sp>
    </p:spTree>
    <p:extLst>
      <p:ext uri="{BB962C8B-B14F-4D97-AF65-F5344CB8AC3E}">
        <p14:creationId xmlns:p14="http://schemas.microsoft.com/office/powerpoint/2010/main" val="33148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Technology Background">
            <a:extLst>
              <a:ext uri="{FF2B5EF4-FFF2-40B4-BE49-F238E27FC236}">
                <a16:creationId xmlns:a16="http://schemas.microsoft.com/office/drawing/2014/main" id="{5D639790-51D2-B8FB-5984-D3F30D86DF2B}"/>
              </a:ext>
            </a:extLst>
          </p:cNvPr>
          <p:cNvPicPr>
            <a:picLocks noChangeAspect="1"/>
          </p:cNvPicPr>
          <p:nvPr/>
        </p:nvPicPr>
        <p:blipFill rotWithShape="1">
          <a:blip r:embed="rId3">
            <a:alphaModFix amt="60000"/>
          </a:blip>
          <a:srcRect l="86484" b="3434"/>
          <a:stretch/>
        </p:blipFill>
        <p:spPr>
          <a:xfrm>
            <a:off x="10544174" y="10"/>
            <a:ext cx="1647825" cy="6857990"/>
          </a:xfrm>
          <a:prstGeom prst="rect">
            <a:avLst/>
          </a:prstGeom>
        </p:spPr>
      </p:pic>
      <p:sp>
        <p:nvSpPr>
          <p:cNvPr id="3" name="CuadroTexto 2">
            <a:extLst>
              <a:ext uri="{FF2B5EF4-FFF2-40B4-BE49-F238E27FC236}">
                <a16:creationId xmlns:a16="http://schemas.microsoft.com/office/drawing/2014/main" id="{854F4923-2F9C-210D-AB25-8807D60E9C28}"/>
              </a:ext>
            </a:extLst>
          </p:cNvPr>
          <p:cNvSpPr txBox="1"/>
          <p:nvPr/>
        </p:nvSpPr>
        <p:spPr>
          <a:xfrm>
            <a:off x="10635071" y="6350165"/>
            <a:ext cx="1556929"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43</a:t>
            </a:fld>
            <a:endParaRPr lang="es-US" sz="800" dirty="0">
              <a:solidFill>
                <a:schemeClr val="bg1"/>
              </a:solidFill>
            </a:endParaRPr>
          </a:p>
        </p:txBody>
      </p:sp>
      <p:sp>
        <p:nvSpPr>
          <p:cNvPr id="4" name="CuadroTexto 3">
            <a:extLst>
              <a:ext uri="{FF2B5EF4-FFF2-40B4-BE49-F238E27FC236}">
                <a16:creationId xmlns:a16="http://schemas.microsoft.com/office/drawing/2014/main" id="{A737D0C7-4B79-C5AE-9CDB-291BE5AA625C}"/>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1F0922-8B8E-E939-3368-9353E740BB3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E69C030-4CCD-6236-E552-63169C3DB06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AEB362A-7471-E125-323F-21D93BBA0F87}"/>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35401956-F589-A920-174E-2B2663DC8656}"/>
              </a:ext>
            </a:extLst>
          </p:cNvPr>
          <p:cNvSpPr txBox="1"/>
          <p:nvPr/>
        </p:nvSpPr>
        <p:spPr>
          <a:xfrm>
            <a:off x="871990" y="1510662"/>
            <a:ext cx="9072109" cy="4424288"/>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El judaísmo es una identidad diversamente expresada</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Permítame aclarar las cosas. En primer lugar, debemos recordar que el judaísmo no era sólo una religión, sino una nacionalidad y una identidad social estrechamente vinculada a la religión ancestral de Israel. Ser judío no era lo que usted hacía durante una hora a la semana en la sinagoga o el templo, sino que se trataba de quién era, a quién pertenecía y el tipo de vida que llevaba. Podríamos decir que el judaísmo comprendía costumbres y etnias compartidas, y se expresaba de forma diversa. Si comparamos a los sectarios de Qumrán con los Rollos del Mar Muerto, y a Filón en Alejandría, veremos lo diverso que podía ser el judaísmo. Por tanto, el judaísmo no es sólo una religión; es una identidad, y era diversa en sus muchas expresiones</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25389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blue abstract watercolor pattern on a white background">
            <a:extLst>
              <a:ext uri="{FF2B5EF4-FFF2-40B4-BE49-F238E27FC236}">
                <a16:creationId xmlns:a16="http://schemas.microsoft.com/office/drawing/2014/main" id="{306ADEC3-B5BE-7504-48A3-60126460AD9A}"/>
              </a:ext>
            </a:extLst>
          </p:cNvPr>
          <p:cNvPicPr>
            <a:picLocks noChangeAspect="1"/>
          </p:cNvPicPr>
          <p:nvPr/>
        </p:nvPicPr>
        <p:blipFill rotWithShape="1">
          <a:blip r:embed="rId3"/>
          <a:srcRect l="61633" t="-1" r="23950" b="-1"/>
          <a:stretch/>
        </p:blipFill>
        <p:spPr>
          <a:xfrm rot="10800000">
            <a:off x="10710862" y="10"/>
            <a:ext cx="1481138" cy="6857990"/>
          </a:xfrm>
          <a:prstGeom prst="rect">
            <a:avLst/>
          </a:prstGeom>
        </p:spPr>
      </p:pic>
      <p:sp>
        <p:nvSpPr>
          <p:cNvPr id="3" name="CuadroTexto 2">
            <a:extLst>
              <a:ext uri="{FF2B5EF4-FFF2-40B4-BE49-F238E27FC236}">
                <a16:creationId xmlns:a16="http://schemas.microsoft.com/office/drawing/2014/main" id="{D09CC684-0037-FA78-1CE0-0E726CD5EDA9}"/>
              </a:ext>
            </a:extLst>
          </p:cNvPr>
          <p:cNvSpPr txBox="1"/>
          <p:nvPr/>
        </p:nvSpPr>
        <p:spPr>
          <a:xfrm>
            <a:off x="10710862" y="6373315"/>
            <a:ext cx="1481138"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44</a:t>
            </a:fld>
            <a:endParaRPr lang="es-US" sz="800" dirty="0">
              <a:solidFill>
                <a:schemeClr val="bg1"/>
              </a:solidFill>
            </a:endParaRPr>
          </a:p>
        </p:txBody>
      </p:sp>
      <p:sp>
        <p:nvSpPr>
          <p:cNvPr id="4" name="CuadroTexto 3">
            <a:extLst>
              <a:ext uri="{FF2B5EF4-FFF2-40B4-BE49-F238E27FC236}">
                <a16:creationId xmlns:a16="http://schemas.microsoft.com/office/drawing/2014/main" id="{83237835-537A-3675-46D9-C5789F2C52F3}"/>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6D0B46B9-005F-3C50-AFEE-1DEB3F416E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B083883-6CC1-E4EC-7559-6C5C24AAD35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CFEC6F3-1034-6545-6367-7C03FE112EF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74B2BF8-111D-B772-1DA2-D51E9804CCCD}"/>
              </a:ext>
            </a:extLst>
          </p:cNvPr>
          <p:cNvSpPr txBox="1"/>
          <p:nvPr/>
        </p:nvSpPr>
        <p:spPr>
          <a:xfrm>
            <a:off x="649061" y="1705554"/>
            <a:ext cx="9376682" cy="2731517"/>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¿Era el legalismo judío el problema principal de Pablo?: Parte 2</a:t>
            </a:r>
          </a:p>
          <a:p>
            <a:pPr algn="just"/>
            <a:r>
              <a:rPr lang="es-US" sz="2200" dirty="0">
                <a:effectLst/>
                <a:latin typeface="Calibri" panose="020F0502020204030204" pitchFamily="34" charset="0"/>
                <a:cs typeface="Calibri" panose="020F0502020204030204" pitchFamily="34" charset="0"/>
              </a:rPr>
              <a:t> </a:t>
            </a:r>
          </a:p>
          <a:p>
            <a:pPr algn="just">
              <a:spcBef>
                <a:spcPts val="1350"/>
              </a:spcBef>
            </a:pPr>
            <a:r>
              <a:rPr lang="es-US" sz="2200" b="1" dirty="0">
                <a:effectLst/>
                <a:latin typeface="Calibri" panose="020F0502020204030204" pitchFamily="34" charset="0"/>
                <a:cs typeface="Calibri" panose="020F0502020204030204" pitchFamily="34" charset="0"/>
              </a:rPr>
              <a:t>Gracia y misericordia en el judaísmo: 1QS 11.11–15</a:t>
            </a: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Seguimos discutiendo el legalismo judío. En quinto lugar, algunas alas del judaísmo podrían enfatizar la gracia, la misericordia y el pacto. Tenemos que alejarnos de la idea de que todos los judíos en todas partes trataban de ganar su salvación en una especie de programa de auto redención.</a:t>
            </a:r>
          </a:p>
        </p:txBody>
      </p:sp>
    </p:spTree>
    <p:extLst>
      <p:ext uri="{BB962C8B-B14F-4D97-AF65-F5344CB8AC3E}">
        <p14:creationId xmlns:p14="http://schemas.microsoft.com/office/powerpoint/2010/main" val="2645928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B17F1C11-227C-565B-E5E2-598ED4BBD13B}"/>
              </a:ext>
            </a:extLst>
          </p:cNvPr>
          <p:cNvPicPr>
            <a:picLocks noChangeAspect="1"/>
          </p:cNvPicPr>
          <p:nvPr/>
        </p:nvPicPr>
        <p:blipFill rotWithShape="1">
          <a:blip r:embed="rId3"/>
          <a:srcRect l="43762" t="-1" r="40895" b="-1"/>
          <a:stretch/>
        </p:blipFill>
        <p:spPr>
          <a:xfrm>
            <a:off x="10615612" y="10"/>
            <a:ext cx="1576387" cy="6857990"/>
          </a:xfrm>
          <a:prstGeom prst="rect">
            <a:avLst/>
          </a:prstGeom>
        </p:spPr>
      </p:pic>
      <p:sp>
        <p:nvSpPr>
          <p:cNvPr id="3" name="CuadroTexto 2">
            <a:extLst>
              <a:ext uri="{FF2B5EF4-FFF2-40B4-BE49-F238E27FC236}">
                <a16:creationId xmlns:a16="http://schemas.microsoft.com/office/drawing/2014/main" id="{6D8BD168-248C-E42F-76D4-948A40F66905}"/>
              </a:ext>
            </a:extLst>
          </p:cNvPr>
          <p:cNvSpPr txBox="1"/>
          <p:nvPr/>
        </p:nvSpPr>
        <p:spPr>
          <a:xfrm>
            <a:off x="10805532" y="6287917"/>
            <a:ext cx="138646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45</a:t>
            </a:fld>
            <a:endParaRPr lang="es-US" sz="800" dirty="0"/>
          </a:p>
        </p:txBody>
      </p:sp>
      <p:sp>
        <p:nvSpPr>
          <p:cNvPr id="4" name="CuadroTexto 3">
            <a:extLst>
              <a:ext uri="{FF2B5EF4-FFF2-40B4-BE49-F238E27FC236}">
                <a16:creationId xmlns:a16="http://schemas.microsoft.com/office/drawing/2014/main" id="{CB0AA36E-96BF-C352-8D83-9EE22476F6B9}"/>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587F116-E4D0-5E39-7B6F-329E3A6D4CE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4AF0DD2-18F3-B3AE-0F5E-21F1DAAA770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32B660F-85FB-2E63-11EA-AB2905668A6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88211B9-3EF4-ECD6-1E47-02D2B2B2E61A}"/>
              </a:ext>
            </a:extLst>
          </p:cNvPr>
          <p:cNvSpPr txBox="1"/>
          <p:nvPr/>
        </p:nvSpPr>
        <p:spPr>
          <a:xfrm>
            <a:off x="871990" y="1533687"/>
            <a:ext cx="9186409" cy="3070071"/>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Disputas sobre la base para entrar en la edad futura</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Por supuesto, eso no significa que no haya habido ningún elemento de legalismo o ningún énfasis en las obras y el esfuerzo como determinantes de la salvación de una persona en algunos esquemas judíos. El judaísmo antiguo era diverso y tenía puntos de vista variados sobre el pacto y la obediencia. Algunos escritos destacan la eficacia del pacto y la misericordia divina; otros autores insisten en la necesidad de la obediencia y las buenas obras</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1182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gsaw puzzles in plastic figures">
            <a:extLst>
              <a:ext uri="{FF2B5EF4-FFF2-40B4-BE49-F238E27FC236}">
                <a16:creationId xmlns:a16="http://schemas.microsoft.com/office/drawing/2014/main" id="{EF586E2E-6AE7-DA66-02F2-8F7D918060D9}"/>
              </a:ext>
            </a:extLst>
          </p:cNvPr>
          <p:cNvPicPr>
            <a:picLocks noChangeAspect="1"/>
          </p:cNvPicPr>
          <p:nvPr/>
        </p:nvPicPr>
        <p:blipFill rotWithShape="1">
          <a:blip r:embed="rId3"/>
          <a:srcRect l="5012" r="78385" b="-2"/>
          <a:stretch/>
        </p:blipFill>
        <p:spPr>
          <a:xfrm>
            <a:off x="10877570" y="0"/>
            <a:ext cx="1314430" cy="6858000"/>
          </a:xfrm>
          <a:prstGeom prst="rect">
            <a:avLst/>
          </a:prstGeom>
        </p:spPr>
      </p:pic>
      <p:sp>
        <p:nvSpPr>
          <p:cNvPr id="3" name="CuadroTexto 2">
            <a:extLst>
              <a:ext uri="{FF2B5EF4-FFF2-40B4-BE49-F238E27FC236}">
                <a16:creationId xmlns:a16="http://schemas.microsoft.com/office/drawing/2014/main" id="{6BDC6A84-1DA3-AB82-C50D-39424C779B1D}"/>
              </a:ext>
            </a:extLst>
          </p:cNvPr>
          <p:cNvSpPr txBox="1"/>
          <p:nvPr/>
        </p:nvSpPr>
        <p:spPr>
          <a:xfrm>
            <a:off x="10877570" y="6232159"/>
            <a:ext cx="1314430"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46</a:t>
            </a:fld>
            <a:endParaRPr lang="es-US" sz="800" dirty="0">
              <a:solidFill>
                <a:schemeClr val="bg1"/>
              </a:solidFill>
            </a:endParaRPr>
          </a:p>
        </p:txBody>
      </p:sp>
      <p:sp>
        <p:nvSpPr>
          <p:cNvPr id="4" name="CuadroTexto 3">
            <a:extLst>
              <a:ext uri="{FF2B5EF4-FFF2-40B4-BE49-F238E27FC236}">
                <a16:creationId xmlns:a16="http://schemas.microsoft.com/office/drawing/2014/main" id="{80EF919E-FB29-A4A6-09D9-7A45447721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4D1BA55-5692-6D4E-84E7-3A8CBBA84DEF}"/>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608D1150-C8ED-9533-DC29-A5A37E65245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92914DA-8E34-18D5-F7CE-9DD46C1BDA7C}"/>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819674C-EA2B-F915-B9C2-EE0735A47802}"/>
              </a:ext>
            </a:extLst>
          </p:cNvPr>
          <p:cNvSpPr txBox="1"/>
          <p:nvPr/>
        </p:nvSpPr>
        <p:spPr>
          <a:xfrm>
            <a:off x="1040947" y="1922307"/>
            <a:ext cx="9050110" cy="3754874"/>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¿Supera Jesús a Moisés o lo desplaza?</a:t>
            </a:r>
          </a:p>
          <a:p>
            <a:pPr algn="just"/>
            <a:r>
              <a:rPr lang="es-US" sz="2200" dirty="0">
                <a:effectLst/>
                <a:latin typeface="Calibri" panose="020F0502020204030204" pitchFamily="34" charset="0"/>
                <a:cs typeface="Calibri" panose="020F0502020204030204" pitchFamily="34" charset="0"/>
              </a:rPr>
              <a:t> </a:t>
            </a:r>
          </a:p>
          <a:p>
            <a:pPr algn="just"/>
            <a:r>
              <a:rPr lang="es-US" sz="2200" dirty="0">
                <a:effectLst/>
                <a:latin typeface="Calibri" panose="020F0502020204030204" pitchFamily="34" charset="0"/>
                <a:cs typeface="Calibri" panose="020F0502020204030204" pitchFamily="34" charset="0"/>
              </a:rPr>
              <a:t>Hola, volvemos a adentrarnos en la historia de la herejía, muy profundo. En la segunda sección principal estamos viendo a los oponentes de Pablo, y hoy vamos a entrar en un segundo segmento sobre eso: sobre la continuidad y discontinuidad entre el judaísmo y el cristianismo. La razón por la que tenemos que sacar esto a colación es porque, en mi opinión, la diferencia fundamental entre Pablo y sus oponentes judíos cristianos se refiere en gran medida al grado de continuidad y discontinuidad que existe entre el pacto mosaico y el nuevo pacto.</a:t>
            </a:r>
          </a:p>
          <a:p>
            <a:endParaRPr lang="es-US" dirty="0">
              <a:effectLst/>
              <a:latin typeface="Times"/>
            </a:endParaRPr>
          </a:p>
        </p:txBody>
      </p:sp>
    </p:spTree>
    <p:extLst>
      <p:ext uri="{BB962C8B-B14F-4D97-AF65-F5344CB8AC3E}">
        <p14:creationId xmlns:p14="http://schemas.microsoft.com/office/powerpoint/2010/main" val="3624412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ctor background of vibrant colors splashing">
            <a:extLst>
              <a:ext uri="{FF2B5EF4-FFF2-40B4-BE49-F238E27FC236}">
                <a16:creationId xmlns:a16="http://schemas.microsoft.com/office/drawing/2014/main" id="{188B418D-BC11-C33A-8BCB-FD07AB5B7B0E}"/>
              </a:ext>
            </a:extLst>
          </p:cNvPr>
          <p:cNvPicPr>
            <a:picLocks noChangeAspect="1"/>
          </p:cNvPicPr>
          <p:nvPr/>
        </p:nvPicPr>
        <p:blipFill rotWithShape="1">
          <a:blip r:embed="rId3"/>
          <a:srcRect l="21665" r="56304" b="-1"/>
          <a:stretch/>
        </p:blipFill>
        <p:spPr>
          <a:xfrm>
            <a:off x="10463232" y="0"/>
            <a:ext cx="1728768" cy="6858000"/>
          </a:xfrm>
          <a:prstGeom prst="rect">
            <a:avLst/>
          </a:prstGeom>
        </p:spPr>
      </p:pic>
      <p:sp>
        <p:nvSpPr>
          <p:cNvPr id="3" name="CuadroTexto 2">
            <a:extLst>
              <a:ext uri="{FF2B5EF4-FFF2-40B4-BE49-F238E27FC236}">
                <a16:creationId xmlns:a16="http://schemas.microsoft.com/office/drawing/2014/main" id="{C72E1FFC-9894-260D-D151-A6815286AC21}"/>
              </a:ext>
            </a:extLst>
          </p:cNvPr>
          <p:cNvSpPr txBox="1"/>
          <p:nvPr/>
        </p:nvSpPr>
        <p:spPr>
          <a:xfrm>
            <a:off x="10627113" y="6421731"/>
            <a:ext cx="1433708" cy="215444"/>
          </a:xfrm>
          <a:prstGeom prst="rect">
            <a:avLst/>
          </a:prstGeom>
          <a:noFill/>
        </p:spPr>
        <p:txBody>
          <a:bodyPr wrap="square">
            <a:spAutoFit/>
          </a:bodyPr>
          <a:lstStyle/>
          <a:p>
            <a:r>
              <a:rPr lang="es-US" sz="800" dirty="0"/>
              <a:t>Historia de las herejías </a:t>
            </a:r>
            <a:fld id="{A5EFF319-060E-F544-9BD3-8214FBF17433}" type="slidenum">
              <a:rPr lang="es-US" sz="800" smtClean="0"/>
              <a:pPr/>
              <a:t>47</a:t>
            </a:fld>
            <a:endParaRPr lang="es-US" sz="800" dirty="0"/>
          </a:p>
        </p:txBody>
      </p:sp>
      <p:sp>
        <p:nvSpPr>
          <p:cNvPr id="4" name="CuadroTexto 3">
            <a:extLst>
              <a:ext uri="{FF2B5EF4-FFF2-40B4-BE49-F238E27FC236}">
                <a16:creationId xmlns:a16="http://schemas.microsoft.com/office/drawing/2014/main" id="{D26E584C-BE84-EE93-3088-68BB3B1BFC9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42D3E1-E26C-69C1-BA4E-781F0663994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C85163F-7553-D9F3-2B5D-21326071AB3F}"/>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26B52CA-BB7E-9EE8-4964-FC421D5329B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A43EEC4-0D68-E7CD-39ED-79260056EABF}"/>
              </a:ext>
            </a:extLst>
          </p:cNvPr>
          <p:cNvSpPr txBox="1"/>
          <p:nvPr/>
        </p:nvSpPr>
        <p:spPr>
          <a:xfrm>
            <a:off x="681718" y="1548602"/>
            <a:ext cx="8968468" cy="4085734"/>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Áreas de discontinuidad</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Lo nuevo en el nuevo pacto es, por supuesto, la venida del Mesías y la entrega del Espíritu. En esta nueva dispensación o época de la historia redentora, hay un fuerte elemento de discontinuidad, ya que Pablo enfatiza la superioridad del nuevo pacto sobre el antiguo; representa de forma variada las esperanzas de Israel como parcialmente cumplidas en Jesús el Mesías, los aspectos cristológicos de su fe sondean los límites del judaísmo común—usted sabe, con Jesús el Mesías crucificado y resucitado y Dios–. Todo eso se redefinió de una manera nueva, y a algunos judíos les resultó difícil de digerir.</a:t>
            </a:r>
          </a:p>
        </p:txBody>
      </p:sp>
    </p:spTree>
    <p:extLst>
      <p:ext uri="{BB962C8B-B14F-4D97-AF65-F5344CB8AC3E}">
        <p14:creationId xmlns:p14="http://schemas.microsoft.com/office/powerpoint/2010/main" val="4078120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ulticolored smoke gradient">
            <a:extLst>
              <a:ext uri="{FF2B5EF4-FFF2-40B4-BE49-F238E27FC236}">
                <a16:creationId xmlns:a16="http://schemas.microsoft.com/office/drawing/2014/main" id="{0C0DE1B6-715F-A852-193D-E8F709539F09}"/>
              </a:ext>
            </a:extLst>
          </p:cNvPr>
          <p:cNvPicPr>
            <a:picLocks noChangeAspect="1"/>
          </p:cNvPicPr>
          <p:nvPr/>
        </p:nvPicPr>
        <p:blipFill rotWithShape="1">
          <a:blip r:embed="rId3">
            <a:alphaModFix amt="80000"/>
          </a:blip>
          <a:srcRect l="18157" r="66283"/>
          <a:stretch/>
        </p:blipFill>
        <p:spPr>
          <a:xfrm>
            <a:off x="10592611" y="-3108"/>
            <a:ext cx="1599389"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CuadroTexto 2">
            <a:extLst>
              <a:ext uri="{FF2B5EF4-FFF2-40B4-BE49-F238E27FC236}">
                <a16:creationId xmlns:a16="http://schemas.microsoft.com/office/drawing/2014/main" id="{F1494257-BF91-054D-112D-E870A9902E1C}"/>
              </a:ext>
            </a:extLst>
          </p:cNvPr>
          <p:cNvSpPr txBox="1"/>
          <p:nvPr/>
        </p:nvSpPr>
        <p:spPr>
          <a:xfrm>
            <a:off x="10592611" y="6343673"/>
            <a:ext cx="1433485" cy="215444"/>
          </a:xfrm>
          <a:prstGeom prst="rect">
            <a:avLst/>
          </a:prstGeom>
          <a:noFill/>
        </p:spPr>
        <p:txBody>
          <a:bodyPr wrap="square">
            <a:spAutoFit/>
          </a:bodyPr>
          <a:lstStyle/>
          <a:p>
            <a:r>
              <a:rPr lang="es-US" sz="800" dirty="0"/>
              <a:t>Historia de las herejías </a:t>
            </a:r>
            <a:fld id="{A5EFF319-060E-F544-9BD3-8214FBF17433}" type="slidenum">
              <a:rPr lang="es-US" sz="800" smtClean="0"/>
              <a:pPr/>
              <a:t>48</a:t>
            </a:fld>
            <a:endParaRPr lang="es-US" sz="800" dirty="0"/>
          </a:p>
        </p:txBody>
      </p:sp>
      <p:sp>
        <p:nvSpPr>
          <p:cNvPr id="4" name="CuadroTexto 3">
            <a:extLst>
              <a:ext uri="{FF2B5EF4-FFF2-40B4-BE49-F238E27FC236}">
                <a16:creationId xmlns:a16="http://schemas.microsoft.com/office/drawing/2014/main" id="{A35F2AF8-9D87-CD7B-C21B-1AC81BEE649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92DE6AD-6F0F-17E8-79BB-517B3EEBBE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C9075EF-5804-375A-375A-8CFA7A5C592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568346B7-36BC-D6BA-9701-596D5233C7A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033483BE-00D0-03DA-C3B2-E690AEBD8C77}"/>
              </a:ext>
            </a:extLst>
          </p:cNvPr>
          <p:cNvSpPr txBox="1"/>
          <p:nvPr/>
        </p:nvSpPr>
        <p:spPr>
          <a:xfrm>
            <a:off x="1008289" y="1705554"/>
            <a:ext cx="8837839" cy="2731517"/>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Pablo y el judaísmo.</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segundo lugar, ¿pensaba Pablo que seguía perteneciendo al judaísmo? Estoy pensando especialmente en Gálatas 1:14, donde Pablo habla de su antigua forma de vida en el judaísmo. ¿Significa eso que su forma de vida actual no está en el judaísmo? ¿O tiene ahora una forma de vida diferente al judaísmo? Esta es una pregunta complicada.</a:t>
            </a:r>
          </a:p>
        </p:txBody>
      </p:sp>
    </p:spTree>
    <p:extLst>
      <p:ext uri="{BB962C8B-B14F-4D97-AF65-F5344CB8AC3E}">
        <p14:creationId xmlns:p14="http://schemas.microsoft.com/office/powerpoint/2010/main" val="285686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Technology Background">
            <a:extLst>
              <a:ext uri="{FF2B5EF4-FFF2-40B4-BE49-F238E27FC236}">
                <a16:creationId xmlns:a16="http://schemas.microsoft.com/office/drawing/2014/main" id="{5D639790-51D2-B8FB-5984-D3F30D86DF2B}"/>
              </a:ext>
            </a:extLst>
          </p:cNvPr>
          <p:cNvPicPr>
            <a:picLocks noChangeAspect="1"/>
          </p:cNvPicPr>
          <p:nvPr/>
        </p:nvPicPr>
        <p:blipFill rotWithShape="1">
          <a:blip r:embed="rId3">
            <a:alphaModFix amt="60000"/>
          </a:blip>
          <a:srcRect l="86484" b="3434"/>
          <a:stretch/>
        </p:blipFill>
        <p:spPr>
          <a:xfrm>
            <a:off x="10544174" y="10"/>
            <a:ext cx="1647825" cy="6857990"/>
          </a:xfrm>
          <a:prstGeom prst="rect">
            <a:avLst/>
          </a:prstGeom>
        </p:spPr>
      </p:pic>
      <p:sp>
        <p:nvSpPr>
          <p:cNvPr id="3" name="CuadroTexto 2">
            <a:extLst>
              <a:ext uri="{FF2B5EF4-FFF2-40B4-BE49-F238E27FC236}">
                <a16:creationId xmlns:a16="http://schemas.microsoft.com/office/drawing/2014/main" id="{854F4923-2F9C-210D-AB25-8807D60E9C28}"/>
              </a:ext>
            </a:extLst>
          </p:cNvPr>
          <p:cNvSpPr txBox="1"/>
          <p:nvPr/>
        </p:nvSpPr>
        <p:spPr>
          <a:xfrm>
            <a:off x="10674829" y="6343673"/>
            <a:ext cx="1328117"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49</a:t>
            </a:fld>
            <a:endParaRPr lang="es-US" sz="800" dirty="0">
              <a:solidFill>
                <a:schemeClr val="bg1"/>
              </a:solidFill>
            </a:endParaRPr>
          </a:p>
        </p:txBody>
      </p:sp>
      <p:sp>
        <p:nvSpPr>
          <p:cNvPr id="4" name="CuadroTexto 3">
            <a:extLst>
              <a:ext uri="{FF2B5EF4-FFF2-40B4-BE49-F238E27FC236}">
                <a16:creationId xmlns:a16="http://schemas.microsoft.com/office/drawing/2014/main" id="{A737D0C7-4B79-C5AE-9CDB-291BE5AA625C}"/>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1F0922-8B8E-E939-3368-9353E740BB3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E69C030-4CCD-6236-E552-63169C3DB06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AEB362A-7471-E125-323F-21D93BBA0F87}"/>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CB3668E3-38F7-6413-9450-D37D056D6750}"/>
              </a:ext>
            </a:extLst>
          </p:cNvPr>
          <p:cNvSpPr txBox="1">
            <a:spLocks/>
          </p:cNvSpPr>
          <p:nvPr/>
        </p:nvSpPr>
        <p:spPr>
          <a:xfrm>
            <a:off x="947058" y="1705554"/>
            <a:ext cx="8768442" cy="3077766"/>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El Concilio de Jerusalén</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fin, hemos estado analizando a los opositores de Pablo. En particular, ¿qué es lo que llevó a Pablo a entrar en conflicto con sus compañeros judíos, e incluso, con algunos otros cristianos judíos? En este segmento, vamos a empezar a ver el primer caso de conflicto de Pablo, en particular entre él y sus colegas cristianos judíos, que condujo al Concilio de Jerusalén que encontrará descrito en Hechos 15 y Gálatas 2.</a:t>
            </a:r>
          </a:p>
          <a:p>
            <a:r>
              <a:rPr lang="es-US" dirty="0">
                <a:effectLst/>
                <a:latin typeface="Times"/>
              </a:rPr>
              <a:t> </a:t>
            </a:r>
          </a:p>
        </p:txBody>
      </p:sp>
    </p:spTree>
    <p:extLst>
      <p:ext uri="{BB962C8B-B14F-4D97-AF65-F5344CB8AC3E}">
        <p14:creationId xmlns:p14="http://schemas.microsoft.com/office/powerpoint/2010/main" val="20558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bstract design of flower petals in pastel">
            <a:extLst>
              <a:ext uri="{FF2B5EF4-FFF2-40B4-BE49-F238E27FC236}">
                <a16:creationId xmlns:a16="http://schemas.microsoft.com/office/drawing/2014/main" id="{FD5C1595-B76E-FF50-D477-38CDC461651A}"/>
              </a:ext>
            </a:extLst>
          </p:cNvPr>
          <p:cNvPicPr>
            <a:picLocks noChangeAspect="1"/>
          </p:cNvPicPr>
          <p:nvPr/>
        </p:nvPicPr>
        <p:blipFill rotWithShape="1">
          <a:blip r:embed="rId3"/>
          <a:srcRect t="46088" r="88750"/>
          <a:stretch/>
        </p:blipFill>
        <p:spPr>
          <a:xfrm>
            <a:off x="10820420" y="1100139"/>
            <a:ext cx="1371580" cy="4305300"/>
          </a:xfrm>
          <a:prstGeom prst="rect">
            <a:avLst/>
          </a:prstGeom>
        </p:spPr>
      </p:pic>
      <p:sp>
        <p:nvSpPr>
          <p:cNvPr id="3" name="CuadroTexto 2">
            <a:extLst>
              <a:ext uri="{FF2B5EF4-FFF2-40B4-BE49-F238E27FC236}">
                <a16:creationId xmlns:a16="http://schemas.microsoft.com/office/drawing/2014/main" id="{67DEEE44-353B-9AF6-4C38-02DEB454BE6A}"/>
              </a:ext>
            </a:extLst>
          </p:cNvPr>
          <p:cNvSpPr txBox="1"/>
          <p:nvPr/>
        </p:nvSpPr>
        <p:spPr>
          <a:xfrm>
            <a:off x="10906930" y="6265613"/>
            <a:ext cx="1560133" cy="215444"/>
          </a:xfrm>
          <a:prstGeom prst="rect">
            <a:avLst/>
          </a:prstGeom>
          <a:noFill/>
        </p:spPr>
        <p:txBody>
          <a:bodyPr wrap="square">
            <a:spAutoFit/>
          </a:bodyPr>
          <a:lstStyle/>
          <a:p>
            <a:r>
              <a:rPr lang="es-US" sz="800" dirty="0"/>
              <a:t>Historia de las herejías </a:t>
            </a:r>
            <a:fld id="{A5EFF319-060E-F544-9BD3-8214FBF17433}" type="slidenum">
              <a:rPr lang="es-US" sz="800" smtClean="0"/>
              <a:pPr/>
              <a:t>5</a:t>
            </a:fld>
            <a:endParaRPr lang="es-US" sz="800" dirty="0"/>
          </a:p>
        </p:txBody>
      </p:sp>
      <p:sp>
        <p:nvSpPr>
          <p:cNvPr id="4" name="CuadroTexto 3">
            <a:extLst>
              <a:ext uri="{FF2B5EF4-FFF2-40B4-BE49-F238E27FC236}">
                <a16:creationId xmlns:a16="http://schemas.microsoft.com/office/drawing/2014/main" id="{65392C12-8C0E-5387-E8DD-30A60BE2E5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02671798-97AD-63BB-33FE-8D334A4821F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59689897-B946-5321-8733-328011529E2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Conector recto 7">
            <a:extLst>
              <a:ext uri="{FF2B5EF4-FFF2-40B4-BE49-F238E27FC236}">
                <a16:creationId xmlns:a16="http://schemas.microsoft.com/office/drawing/2014/main" id="{E60C643B-3245-15DD-8AC9-80AE65D0B00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EC05120-AF65-4E53-A935-01292D629C57}"/>
              </a:ext>
            </a:extLst>
          </p:cNvPr>
          <p:cNvSpPr txBox="1"/>
          <p:nvPr/>
        </p:nvSpPr>
        <p:spPr>
          <a:xfrm>
            <a:off x="1240813" y="1705554"/>
            <a:ext cx="9062515" cy="341632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¿Qué es la ortodoxia?</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Entonces, ¿qué es la herejía? Bueno, primero, tenemos que preguntar, ¿qué es la ortodoxia? La ortodoxia es literalmente “la gloria correcta” o “el culto correcto”. Es la forma correcta de adorar y dar gloria a Dios. Ese culto, sin embargo, se basa en la creencia correcta en Dios y en la enseñanza correcta sobre Dios. La ortodoxia, por tanto, es la enseñanza que coincide con el consenso de la iglesia y está de acuerdo con las Escrituras, y conduce a una adoración correcta de Dios y a una adscripción adecuada de la gloria a Dios.</a:t>
            </a:r>
          </a:p>
          <a:p>
            <a:pPr algn="just"/>
            <a:endParaRPr lang="es-US" dirty="0">
              <a:effectLst/>
              <a:latin typeface="Times"/>
            </a:endParaRPr>
          </a:p>
        </p:txBody>
      </p:sp>
    </p:spTree>
    <p:extLst>
      <p:ext uri="{BB962C8B-B14F-4D97-AF65-F5344CB8AC3E}">
        <p14:creationId xmlns:p14="http://schemas.microsoft.com/office/powerpoint/2010/main" val="4086985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blue abstract watercolor pattern on a white background">
            <a:extLst>
              <a:ext uri="{FF2B5EF4-FFF2-40B4-BE49-F238E27FC236}">
                <a16:creationId xmlns:a16="http://schemas.microsoft.com/office/drawing/2014/main" id="{306ADEC3-B5BE-7504-48A3-60126460AD9A}"/>
              </a:ext>
            </a:extLst>
          </p:cNvPr>
          <p:cNvPicPr>
            <a:picLocks noChangeAspect="1"/>
          </p:cNvPicPr>
          <p:nvPr/>
        </p:nvPicPr>
        <p:blipFill rotWithShape="1">
          <a:blip r:embed="rId3"/>
          <a:srcRect l="61633" t="-1" r="23950" b="-1"/>
          <a:stretch/>
        </p:blipFill>
        <p:spPr>
          <a:xfrm rot="10800000">
            <a:off x="10710862" y="10"/>
            <a:ext cx="1481138" cy="6857990"/>
          </a:xfrm>
          <a:prstGeom prst="rect">
            <a:avLst/>
          </a:prstGeom>
        </p:spPr>
      </p:pic>
      <p:sp>
        <p:nvSpPr>
          <p:cNvPr id="3" name="CuadroTexto 2">
            <a:extLst>
              <a:ext uri="{FF2B5EF4-FFF2-40B4-BE49-F238E27FC236}">
                <a16:creationId xmlns:a16="http://schemas.microsoft.com/office/drawing/2014/main" id="{D09CC684-0037-FA78-1CE0-0E726CD5EDA9}"/>
              </a:ext>
            </a:extLst>
          </p:cNvPr>
          <p:cNvSpPr txBox="1"/>
          <p:nvPr/>
        </p:nvSpPr>
        <p:spPr>
          <a:xfrm>
            <a:off x="10794380" y="6399428"/>
            <a:ext cx="1397620"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50</a:t>
            </a:fld>
            <a:endParaRPr lang="es-US" sz="800" dirty="0">
              <a:solidFill>
                <a:schemeClr val="bg1"/>
              </a:solidFill>
            </a:endParaRPr>
          </a:p>
        </p:txBody>
      </p:sp>
      <p:sp>
        <p:nvSpPr>
          <p:cNvPr id="4" name="CuadroTexto 3">
            <a:extLst>
              <a:ext uri="{FF2B5EF4-FFF2-40B4-BE49-F238E27FC236}">
                <a16:creationId xmlns:a16="http://schemas.microsoft.com/office/drawing/2014/main" id="{83237835-537A-3675-46D9-C5789F2C52F3}"/>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6D0B46B9-005F-3C50-AFEE-1DEB3F416E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B083883-6CC1-E4EC-7559-6C5C24AAD35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CFEC6F3-1034-6545-6367-7C03FE112EF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2C77445-A643-4922-D861-60C46F06627C}"/>
              </a:ext>
            </a:extLst>
          </p:cNvPr>
          <p:cNvSpPr txBox="1"/>
          <p:nvPr/>
        </p:nvSpPr>
        <p:spPr>
          <a:xfrm>
            <a:off x="606378" y="1376916"/>
            <a:ext cx="9307285" cy="5191165"/>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Los intrusos exigen la circuncisión</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Sin embargo, se encuentran con un obstáculo, ya que la unidad y la integridad de la iglesia de Antioquia y sus iglesias hijas se ponen en duda. Esto es lo que informa Pablo en Gálatas. Escuche esto: Dice: “Y esto a pesar de los falsos hermanos introducidos a escondidas, que entraban para espiar nuestra libertad que tenemos en Cristo Jesús, para reducirnos a esclavitud. A los cuales ni por un momento accedimos a someternos, para que la verdad del evangelio permaneciese con vosotros” (rvr60). “Ustedes” se refiere a los gentiles en </a:t>
            </a:r>
            <a:r>
              <a:rPr lang="es-US" sz="2200" dirty="0" err="1">
                <a:effectLst/>
                <a:latin typeface="Calibri" panose="020F0502020204030204" pitchFamily="34" charset="0"/>
                <a:cs typeface="Calibri" panose="020F0502020204030204" pitchFamily="34" charset="0"/>
              </a:rPr>
              <a:t>Galacia</a:t>
            </a:r>
            <a:r>
              <a:rPr lang="es-US" sz="2200" dirty="0">
                <a:effectLst/>
                <a:latin typeface="Calibri" panose="020F0502020204030204" pitchFamily="34" charset="0"/>
                <a:cs typeface="Calibri" panose="020F0502020204030204" pitchFamily="34" charset="0"/>
              </a:rPr>
              <a:t>.</a:t>
            </a:r>
          </a:p>
          <a:p>
            <a:pPr algn="just">
              <a:spcBef>
                <a:spcPts val="675"/>
              </a:spcBef>
            </a:pPr>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Esto es muy similar a lo que Lucas registra en Hechos 15, donde observa que “Entonces algunos que venían de Judea enseñaban a los hermanos: Si no os circuncidáis conforme al rito de Moisés, no podéis ser salvos” (rvr60).</a:t>
            </a:r>
          </a:p>
        </p:txBody>
      </p:sp>
    </p:spTree>
    <p:extLst>
      <p:ext uri="{BB962C8B-B14F-4D97-AF65-F5344CB8AC3E}">
        <p14:creationId xmlns:p14="http://schemas.microsoft.com/office/powerpoint/2010/main" val="1245880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mosaic of colorful geometric shapes">
            <a:extLst>
              <a:ext uri="{FF2B5EF4-FFF2-40B4-BE49-F238E27FC236}">
                <a16:creationId xmlns:a16="http://schemas.microsoft.com/office/drawing/2014/main" id="{05C82A5F-5D3E-1C47-281C-48AF6ED945EB}"/>
              </a:ext>
            </a:extLst>
          </p:cNvPr>
          <p:cNvPicPr>
            <a:picLocks noChangeAspect="1"/>
          </p:cNvPicPr>
          <p:nvPr/>
        </p:nvPicPr>
        <p:blipFill rotWithShape="1">
          <a:blip r:embed="rId3"/>
          <a:srcRect r="85701"/>
          <a:stretch/>
        </p:blipFill>
        <p:spPr>
          <a:xfrm>
            <a:off x="10820420" y="10"/>
            <a:ext cx="1371580" cy="6857990"/>
          </a:xfrm>
          <a:prstGeom prst="rect">
            <a:avLst/>
          </a:prstGeom>
        </p:spPr>
      </p:pic>
      <p:sp>
        <p:nvSpPr>
          <p:cNvPr id="3" name="CuadroTexto 2">
            <a:extLst>
              <a:ext uri="{FF2B5EF4-FFF2-40B4-BE49-F238E27FC236}">
                <a16:creationId xmlns:a16="http://schemas.microsoft.com/office/drawing/2014/main" id="{0332D8AB-107A-3CE4-082D-F3E923B634F0}"/>
              </a:ext>
            </a:extLst>
          </p:cNvPr>
          <p:cNvSpPr txBox="1"/>
          <p:nvPr/>
        </p:nvSpPr>
        <p:spPr>
          <a:xfrm>
            <a:off x="10820420" y="6365975"/>
            <a:ext cx="137158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51</a:t>
            </a:fld>
            <a:endParaRPr lang="es-US" sz="800" dirty="0"/>
          </a:p>
        </p:txBody>
      </p:sp>
      <p:sp>
        <p:nvSpPr>
          <p:cNvPr id="4" name="CuadroTexto 3">
            <a:extLst>
              <a:ext uri="{FF2B5EF4-FFF2-40B4-BE49-F238E27FC236}">
                <a16:creationId xmlns:a16="http://schemas.microsoft.com/office/drawing/2014/main" id="{7ACD5846-25E3-B1C0-225E-82E12DA7AC1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A63D87-909E-88C0-E15F-D43561749F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D0EF93B6-4BAA-59E4-C770-1A0E9898867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E0A33A2-1CE7-F76A-527A-C77FAB07C335}"/>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F4955C2-30E2-2D85-C9F2-E238F2296112}"/>
              </a:ext>
            </a:extLst>
          </p:cNvPr>
          <p:cNvSpPr txBox="1"/>
          <p:nvPr/>
        </p:nvSpPr>
        <p:spPr>
          <a:xfrm>
            <a:off x="871990" y="1613777"/>
            <a:ext cx="8843509" cy="3070071"/>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Mínima actividad misionera judía</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Segunda nota al margen: El judaísmo no era, en general, una religión misionera. He escrito un pequeño libro sobre este tema, titulado </a:t>
            </a:r>
            <a:r>
              <a:rPr lang="es-US" sz="2200" i="1" dirty="0" err="1">
                <a:effectLst/>
                <a:latin typeface="Calibri" panose="020F0502020204030204" pitchFamily="34" charset="0"/>
                <a:cs typeface="Calibri" panose="020F0502020204030204" pitchFamily="34" charset="0"/>
              </a:rPr>
              <a:t>Crossing</a:t>
            </a:r>
            <a:r>
              <a:rPr lang="es-US" sz="2200" i="1" dirty="0">
                <a:effectLst/>
                <a:latin typeface="Calibri" panose="020F0502020204030204" pitchFamily="34" charset="0"/>
                <a:cs typeface="Calibri" panose="020F0502020204030204" pitchFamily="34" charset="0"/>
              </a:rPr>
              <a:t> </a:t>
            </a:r>
            <a:r>
              <a:rPr lang="es-US" sz="2200" i="1" dirty="0" err="1">
                <a:effectLst/>
                <a:latin typeface="Calibri" panose="020F0502020204030204" pitchFamily="34" charset="0"/>
                <a:cs typeface="Calibri" panose="020F0502020204030204" pitchFamily="34" charset="0"/>
              </a:rPr>
              <a:t>Over</a:t>
            </a:r>
            <a:r>
              <a:rPr lang="es-US" sz="2200" i="1" dirty="0">
                <a:effectLst/>
                <a:latin typeface="Calibri" panose="020F0502020204030204" pitchFamily="34" charset="0"/>
                <a:cs typeface="Calibri" panose="020F0502020204030204" pitchFamily="34" charset="0"/>
              </a:rPr>
              <a:t> Sea and </a:t>
            </a:r>
            <a:r>
              <a:rPr lang="es-US" sz="2200" i="1" dirty="0" err="1">
                <a:effectLst/>
                <a:latin typeface="Calibri" panose="020F0502020204030204" pitchFamily="34" charset="0"/>
                <a:cs typeface="Calibri" panose="020F0502020204030204" pitchFamily="34" charset="0"/>
              </a:rPr>
              <a:t>Land</a:t>
            </a:r>
            <a:r>
              <a:rPr lang="es-US" sz="2200" dirty="0">
                <a:effectLst/>
                <a:latin typeface="Calibri" panose="020F0502020204030204" pitchFamily="34" charset="0"/>
                <a:cs typeface="Calibri" panose="020F0502020204030204" pitchFamily="34" charset="0"/>
              </a:rPr>
              <a:t> (Cruzando por mar y tierra), donde investigo todos los limitados casos en que los judíos promovieron o proclamaron sus leyes y costumbres a los gentiles. En general, los judíos estaban contentos de recibir conversos gentiles, pero en su mayoría no los buscaban activamente.</a:t>
            </a:r>
          </a:p>
        </p:txBody>
      </p:sp>
    </p:spTree>
    <p:extLst>
      <p:ext uri="{BB962C8B-B14F-4D97-AF65-F5344CB8AC3E}">
        <p14:creationId xmlns:p14="http://schemas.microsoft.com/office/powerpoint/2010/main" val="3113737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ull frame shot of wall with worn-out sky blue paint">
            <a:extLst>
              <a:ext uri="{FF2B5EF4-FFF2-40B4-BE49-F238E27FC236}">
                <a16:creationId xmlns:a16="http://schemas.microsoft.com/office/drawing/2014/main" id="{F4F86AA1-F63A-9C55-36EC-5636FD020B59}"/>
              </a:ext>
            </a:extLst>
          </p:cNvPr>
          <p:cNvPicPr>
            <a:picLocks noChangeAspect="1"/>
          </p:cNvPicPr>
          <p:nvPr/>
        </p:nvPicPr>
        <p:blipFill rotWithShape="1">
          <a:blip r:embed="rId3"/>
          <a:srcRect l="80531" t="-1" r="4636" b="-1"/>
          <a:stretch/>
        </p:blipFill>
        <p:spPr>
          <a:xfrm>
            <a:off x="10667999" y="10"/>
            <a:ext cx="1524001" cy="6857990"/>
          </a:xfrm>
          <a:prstGeom prst="rect">
            <a:avLst/>
          </a:prstGeom>
        </p:spPr>
      </p:pic>
      <p:sp>
        <p:nvSpPr>
          <p:cNvPr id="3" name="CuadroTexto 2">
            <a:extLst>
              <a:ext uri="{FF2B5EF4-FFF2-40B4-BE49-F238E27FC236}">
                <a16:creationId xmlns:a16="http://schemas.microsoft.com/office/drawing/2014/main" id="{65ADDC9E-E10F-88FB-F728-E7761FDC02D8}"/>
              </a:ext>
            </a:extLst>
          </p:cNvPr>
          <p:cNvSpPr txBox="1"/>
          <p:nvPr/>
        </p:nvSpPr>
        <p:spPr>
          <a:xfrm>
            <a:off x="10749777" y="6254462"/>
            <a:ext cx="1322618"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52</a:t>
            </a:fld>
            <a:endParaRPr lang="es-US" sz="800" dirty="0">
              <a:solidFill>
                <a:schemeClr val="bg1"/>
              </a:solidFill>
            </a:endParaRPr>
          </a:p>
        </p:txBody>
      </p:sp>
      <p:sp>
        <p:nvSpPr>
          <p:cNvPr id="4" name="CuadroTexto 3">
            <a:extLst>
              <a:ext uri="{FF2B5EF4-FFF2-40B4-BE49-F238E27FC236}">
                <a16:creationId xmlns:a16="http://schemas.microsoft.com/office/drawing/2014/main" id="{7C55E7A2-6EEE-CF45-4F5D-B9F4892C2FEF}"/>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20BFB24-42F5-105B-C194-3D87A07BE83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19D1A91-2B40-2C8C-5C0C-588A70F919A3}"/>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AB8F93D4-A1DC-E523-6989-D66B9013422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6AFDCA09-01D2-3E1E-E298-8DF2A7CC20FB}"/>
              </a:ext>
            </a:extLst>
          </p:cNvPr>
          <p:cNvSpPr txBox="1"/>
          <p:nvPr/>
        </p:nvSpPr>
        <p:spPr>
          <a:xfrm>
            <a:off x="856540" y="1961759"/>
            <a:ext cx="8723539" cy="3754874"/>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El incidente de Antioquía.</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Hasta ahora hemos examinado a los oponentes de Pablo, en particular, a algunos de los cristianos judíos con los que Pablo luchó en varias fases de su ministerio. En el último segmento, vimos el Concilio de Jerusalén, que fue una clara victoria para Pablo, Bernabé y la iglesia de Antioquía por la libertad de los gentiles de la Torá, específicamente del requisito de ser circuncidados. En este segmento, vamos a ver la secuela de eso, vamos a ver el Incidente en Antioquía, o como lo llamo: “donde los proselitistas contraatacan”.</a:t>
            </a:r>
          </a:p>
          <a:p>
            <a:endParaRPr lang="es-US" dirty="0">
              <a:effectLst/>
              <a:latin typeface="Times"/>
            </a:endParaRPr>
          </a:p>
        </p:txBody>
      </p:sp>
    </p:spTree>
    <p:extLst>
      <p:ext uri="{BB962C8B-B14F-4D97-AF65-F5344CB8AC3E}">
        <p14:creationId xmlns:p14="http://schemas.microsoft.com/office/powerpoint/2010/main" val="292474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plash of colors on a white surface">
            <a:extLst>
              <a:ext uri="{FF2B5EF4-FFF2-40B4-BE49-F238E27FC236}">
                <a16:creationId xmlns:a16="http://schemas.microsoft.com/office/drawing/2014/main" id="{96D751A4-E05B-0C43-6B39-B1434C1E2CA4}"/>
              </a:ext>
            </a:extLst>
          </p:cNvPr>
          <p:cNvPicPr>
            <a:picLocks noChangeAspect="1"/>
          </p:cNvPicPr>
          <p:nvPr/>
        </p:nvPicPr>
        <p:blipFill rotWithShape="1">
          <a:blip r:embed="rId3"/>
          <a:srcRect t="2397" r="87110" b="22603"/>
          <a:stretch/>
        </p:blipFill>
        <p:spPr>
          <a:xfrm>
            <a:off x="10620395" y="10"/>
            <a:ext cx="1571605" cy="6857990"/>
          </a:xfrm>
          <a:prstGeom prst="rect">
            <a:avLst/>
          </a:prstGeom>
        </p:spPr>
      </p:pic>
      <p:sp>
        <p:nvSpPr>
          <p:cNvPr id="3" name="CuadroTexto 2">
            <a:extLst>
              <a:ext uri="{FF2B5EF4-FFF2-40B4-BE49-F238E27FC236}">
                <a16:creationId xmlns:a16="http://schemas.microsoft.com/office/drawing/2014/main" id="{B676B632-BE8C-9D5A-2786-CFAF64259CB1}"/>
              </a:ext>
            </a:extLst>
          </p:cNvPr>
          <p:cNvSpPr txBox="1"/>
          <p:nvPr/>
        </p:nvSpPr>
        <p:spPr>
          <a:xfrm>
            <a:off x="10727473" y="6354824"/>
            <a:ext cx="1321773"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53</a:t>
            </a:fld>
            <a:endParaRPr lang="es-US" sz="800" dirty="0">
              <a:solidFill>
                <a:schemeClr val="bg1"/>
              </a:solidFill>
            </a:endParaRPr>
          </a:p>
        </p:txBody>
      </p:sp>
      <p:sp>
        <p:nvSpPr>
          <p:cNvPr id="4" name="CuadroTexto 3">
            <a:extLst>
              <a:ext uri="{FF2B5EF4-FFF2-40B4-BE49-F238E27FC236}">
                <a16:creationId xmlns:a16="http://schemas.microsoft.com/office/drawing/2014/main" id="{B356CECD-CFBD-6AD7-6D0F-42EE2C40CB15}"/>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988E4A2D-6437-5ED6-8E87-178A406285D9}"/>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853F679-A788-59D3-F098-543B5697FE9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0A77E67-48F5-3292-16D1-CAC68726CF0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2E7C9EF-BB1E-8EE9-E044-71CF925C0887}"/>
              </a:ext>
            </a:extLst>
          </p:cNvPr>
          <p:cNvSpPr txBox="1"/>
          <p:nvPr/>
        </p:nvSpPr>
        <p:spPr>
          <a:xfrm>
            <a:off x="489147" y="1388040"/>
            <a:ext cx="9458325" cy="4852610"/>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Pedro comienza a ejercer su ministerio en Antioquía</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segundo lugar, Pedro huyó de Jerusalén de esta persecución, y llegó a Antioquía, donde probablemente continuó su misión de evangelizar a otros judíos, y allí compartió la vida de la iglesia de Antioquia, que incluía la comunión en mesas mixtas entre judíos y gentiles.</a:t>
            </a:r>
          </a:p>
          <a:p>
            <a:pPr algn="just">
              <a:spcBef>
                <a:spcPts val="675"/>
              </a:spcBef>
            </a:pPr>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Dudo que Pedro y Pablo, para el caso, estuvieran comiendo bocadillos de cerdo y estuvieran violando voluntariamente las leyes judías sobre la comida y la pureza. La iglesia de Antioquia seguía, hasta cierto punto, inmersa en la comunidad judía, y ni Pedro ni Pablo podían predicar el evangelio a los judíos si era ampliamente conocido que ignoraban por completo todos los mandatos de la Torá sobre la comida y la pureza. Este es un punto importante, y volveremos a él más adelante.</a:t>
            </a:r>
          </a:p>
        </p:txBody>
      </p:sp>
    </p:spTree>
    <p:extLst>
      <p:ext uri="{BB962C8B-B14F-4D97-AF65-F5344CB8AC3E}">
        <p14:creationId xmlns:p14="http://schemas.microsoft.com/office/powerpoint/2010/main" val="1218140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bstract design of flower petals in pastel">
            <a:extLst>
              <a:ext uri="{FF2B5EF4-FFF2-40B4-BE49-F238E27FC236}">
                <a16:creationId xmlns:a16="http://schemas.microsoft.com/office/drawing/2014/main" id="{FD5C1595-B76E-FF50-D477-38CDC461651A}"/>
              </a:ext>
            </a:extLst>
          </p:cNvPr>
          <p:cNvPicPr>
            <a:picLocks noChangeAspect="1"/>
          </p:cNvPicPr>
          <p:nvPr/>
        </p:nvPicPr>
        <p:blipFill rotWithShape="1">
          <a:blip r:embed="rId3"/>
          <a:srcRect t="46088" r="88750"/>
          <a:stretch/>
        </p:blipFill>
        <p:spPr>
          <a:xfrm>
            <a:off x="10820420" y="1100139"/>
            <a:ext cx="1371580" cy="4305300"/>
          </a:xfrm>
          <a:prstGeom prst="rect">
            <a:avLst/>
          </a:prstGeom>
        </p:spPr>
      </p:pic>
      <p:sp>
        <p:nvSpPr>
          <p:cNvPr id="3" name="CuadroTexto 2">
            <a:extLst>
              <a:ext uri="{FF2B5EF4-FFF2-40B4-BE49-F238E27FC236}">
                <a16:creationId xmlns:a16="http://schemas.microsoft.com/office/drawing/2014/main" id="{67DEEE44-353B-9AF6-4C38-02DEB454BE6A}"/>
              </a:ext>
            </a:extLst>
          </p:cNvPr>
          <p:cNvSpPr txBox="1"/>
          <p:nvPr/>
        </p:nvSpPr>
        <p:spPr>
          <a:xfrm>
            <a:off x="10820420" y="6321370"/>
            <a:ext cx="137158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54</a:t>
            </a:fld>
            <a:endParaRPr lang="es-US" sz="800" dirty="0"/>
          </a:p>
        </p:txBody>
      </p:sp>
      <p:sp>
        <p:nvSpPr>
          <p:cNvPr id="4" name="CuadroTexto 3">
            <a:extLst>
              <a:ext uri="{FF2B5EF4-FFF2-40B4-BE49-F238E27FC236}">
                <a16:creationId xmlns:a16="http://schemas.microsoft.com/office/drawing/2014/main" id="{65392C12-8C0E-5387-E8DD-30A60BE2E5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02671798-97AD-63BB-33FE-8D334A4821F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59689897-B946-5321-8733-328011529E2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Conector recto 7">
            <a:extLst>
              <a:ext uri="{FF2B5EF4-FFF2-40B4-BE49-F238E27FC236}">
                <a16:creationId xmlns:a16="http://schemas.microsoft.com/office/drawing/2014/main" id="{E60C643B-3245-15DD-8AC9-80AE65D0B00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496CB58A-C196-0A91-00AA-C48042C4A258}"/>
              </a:ext>
            </a:extLst>
          </p:cNvPr>
          <p:cNvSpPr txBox="1"/>
          <p:nvPr/>
        </p:nvSpPr>
        <p:spPr>
          <a:xfrm>
            <a:off x="871991" y="1558474"/>
            <a:ext cx="9202738" cy="3408625"/>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La traición hipócrita perjudica a los gentiles y a la unidad de la Iglesia</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cuarto lugar, Pablo respondió de forma rencorosa alegando que la acción de Pedro era una traición hipócrita a todo lo que la iglesia de Antioquia había logrado y lo que representaba: la suficiencia de la fe, la eficacia de la gracia, la imparcialidad de Dios y el don del Espíritu sobre toda carne. Pablo rechazó los designios de quienes querían obligar a los gentiles a circuncidarse para “no padecer persecución a causa de la cruz de Cristo” (rvr60), como dice en Gálatas 6:12. </a:t>
            </a:r>
          </a:p>
        </p:txBody>
      </p:sp>
    </p:spTree>
    <p:extLst>
      <p:ext uri="{BB962C8B-B14F-4D97-AF65-F5344CB8AC3E}">
        <p14:creationId xmlns:p14="http://schemas.microsoft.com/office/powerpoint/2010/main" val="28884621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patterns on the sky">
            <a:extLst>
              <a:ext uri="{FF2B5EF4-FFF2-40B4-BE49-F238E27FC236}">
                <a16:creationId xmlns:a16="http://schemas.microsoft.com/office/drawing/2014/main" id="{3A277019-FD5E-CFE6-792C-EA52589DE064}"/>
              </a:ext>
            </a:extLst>
          </p:cNvPr>
          <p:cNvPicPr>
            <a:picLocks noChangeAspect="1"/>
          </p:cNvPicPr>
          <p:nvPr/>
        </p:nvPicPr>
        <p:blipFill rotWithShape="1">
          <a:blip r:embed="rId3"/>
          <a:srcRect l="88008" t="18338" b="22993"/>
          <a:stretch/>
        </p:blipFill>
        <p:spPr>
          <a:xfrm>
            <a:off x="10729912" y="0"/>
            <a:ext cx="1462087" cy="6857999"/>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3" name="CuadroTexto 2">
            <a:extLst>
              <a:ext uri="{FF2B5EF4-FFF2-40B4-BE49-F238E27FC236}">
                <a16:creationId xmlns:a16="http://schemas.microsoft.com/office/drawing/2014/main" id="{D1BB0BA9-E27E-73DD-F155-B0DA5EC129A9}"/>
              </a:ext>
            </a:extLst>
          </p:cNvPr>
          <p:cNvSpPr txBox="1"/>
          <p:nvPr/>
        </p:nvSpPr>
        <p:spPr>
          <a:xfrm>
            <a:off x="10838986" y="6399428"/>
            <a:ext cx="1353014" cy="215444"/>
          </a:xfrm>
          <a:prstGeom prst="rect">
            <a:avLst/>
          </a:prstGeom>
          <a:noFill/>
        </p:spPr>
        <p:txBody>
          <a:bodyPr wrap="square">
            <a:spAutoFit/>
          </a:bodyPr>
          <a:lstStyle/>
          <a:p>
            <a:r>
              <a:rPr lang="es-US" sz="800" dirty="0"/>
              <a:t>Historia de las herejías </a:t>
            </a:r>
            <a:fld id="{A5EFF319-060E-F544-9BD3-8214FBF17433}" type="slidenum">
              <a:rPr lang="es-US" sz="800" smtClean="0"/>
              <a:pPr/>
              <a:t>55</a:t>
            </a:fld>
            <a:endParaRPr lang="es-US" sz="800" dirty="0"/>
          </a:p>
        </p:txBody>
      </p:sp>
      <p:sp>
        <p:nvSpPr>
          <p:cNvPr id="4" name="CuadroTexto 3">
            <a:extLst>
              <a:ext uri="{FF2B5EF4-FFF2-40B4-BE49-F238E27FC236}">
                <a16:creationId xmlns:a16="http://schemas.microsoft.com/office/drawing/2014/main" id="{459E9D74-9719-FE2F-3782-B2E97556CEB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35EC161-3E58-EC9D-075E-4A9AAE5A93F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451FF23-A66B-DA5A-8837-111FD109482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32B955E4-265D-AEC3-7F76-726ABA4412E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43BE3430-C47B-9C0A-7F7A-A4B41149A468}"/>
              </a:ext>
            </a:extLst>
          </p:cNvPr>
          <p:cNvSpPr txBox="1"/>
          <p:nvPr/>
        </p:nvSpPr>
        <p:spPr>
          <a:xfrm>
            <a:off x="871990" y="1612144"/>
            <a:ext cx="9251723" cy="4085734"/>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Impacto sobre Pablo</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Parece que Pablo perdió la batalla en Antioquía. Si hubiera ganado, si todos en la iglesia hubieran aceptado su forma de ver las cosas, creo que Pablo lo habría dicho en su Carta a los Gálatas. Así que, Pablo se fue o fue expulsado de la iglesia de Antioquia. Su relación con Pedro se agrió; su asociación con Bernabé llegó a su fin. Ahora Pablo iría en solitario, como un lobo solitario, trabajando con cristianos judíos de habla griega afines, como Priscila y Aquila y otros cuando los encontrara. Al igual que algunos presbiterianos estadounidenses hablan de los días de gloria de la antigua Princeton, podríamos decir que Pablo estaba intentando recuperar los días de gloria de la antigua Antioquía.</a:t>
            </a:r>
          </a:p>
        </p:txBody>
      </p:sp>
    </p:spTree>
    <p:extLst>
      <p:ext uri="{BB962C8B-B14F-4D97-AF65-F5344CB8AC3E}">
        <p14:creationId xmlns:p14="http://schemas.microsoft.com/office/powerpoint/2010/main" val="3264857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AF9BD35-25FA-E85F-F513-98FEF7A2FCAD}"/>
              </a:ext>
            </a:extLst>
          </p:cNvPr>
          <p:cNvPicPr>
            <a:picLocks noChangeAspect="1"/>
          </p:cNvPicPr>
          <p:nvPr/>
        </p:nvPicPr>
        <p:blipFill rotWithShape="1">
          <a:blip r:embed="rId3"/>
          <a:srcRect l="2292" r="87083"/>
          <a:stretch/>
        </p:blipFill>
        <p:spPr>
          <a:xfrm>
            <a:off x="10734695" y="10"/>
            <a:ext cx="1457305" cy="6857990"/>
          </a:xfrm>
          <a:prstGeom prst="rect">
            <a:avLst/>
          </a:prstGeom>
        </p:spPr>
      </p:pic>
      <p:sp>
        <p:nvSpPr>
          <p:cNvPr id="3" name="CuadroTexto 2">
            <a:extLst>
              <a:ext uri="{FF2B5EF4-FFF2-40B4-BE49-F238E27FC236}">
                <a16:creationId xmlns:a16="http://schemas.microsoft.com/office/drawing/2014/main" id="{050FA184-860B-B2B2-CBDC-2F2AB10C6FAB}"/>
              </a:ext>
            </a:extLst>
          </p:cNvPr>
          <p:cNvSpPr txBox="1"/>
          <p:nvPr/>
        </p:nvSpPr>
        <p:spPr>
          <a:xfrm>
            <a:off x="10835873" y="6410581"/>
            <a:ext cx="1356127"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56</a:t>
            </a:fld>
            <a:endParaRPr lang="es-US" sz="800" dirty="0">
              <a:solidFill>
                <a:schemeClr val="bg1"/>
              </a:solidFill>
            </a:endParaRPr>
          </a:p>
        </p:txBody>
      </p:sp>
      <p:sp>
        <p:nvSpPr>
          <p:cNvPr id="4" name="CuadroTexto 3">
            <a:extLst>
              <a:ext uri="{FF2B5EF4-FFF2-40B4-BE49-F238E27FC236}">
                <a16:creationId xmlns:a16="http://schemas.microsoft.com/office/drawing/2014/main" id="{C9A92C36-E875-67A6-4304-26D0195976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F4A24CB-2C2A-734C-EAE1-7ACDC232C5E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5B811DE-60C2-C273-00C9-365DC99C2EA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5B6E22B-1EC5-BC84-379F-FDF03023A42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1349E3D0-6BE3-56F3-A0BE-DEB78B06C2E8}"/>
              </a:ext>
            </a:extLst>
          </p:cNvPr>
          <p:cNvSpPr txBox="1"/>
          <p:nvPr/>
        </p:nvSpPr>
        <p:spPr>
          <a:xfrm>
            <a:off x="871991" y="1520888"/>
            <a:ext cx="9333366" cy="4950073"/>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Gálatas</a:t>
            </a:r>
          </a:p>
          <a:p>
            <a:endParaRPr lang="es-US" sz="2200" dirty="0">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segmentos anteriores, vimos el Concilio de Jerusalén, que fue una clara victoria para Pablo, y luego el Incidente de Antioquía, que fue una clara derrota para Pablo. Pero, ahora vamos a ver la siguiente etapa del conflicto: Vamos a ver a los oponentes de Pablo en </a:t>
            </a:r>
            <a:r>
              <a:rPr lang="es-US" sz="2200" dirty="0" err="1">
                <a:effectLst/>
                <a:latin typeface="Calibri" panose="020F0502020204030204" pitchFamily="34" charset="0"/>
                <a:cs typeface="Calibri" panose="020F0502020204030204" pitchFamily="34" charset="0"/>
              </a:rPr>
              <a:t>Galacia</a:t>
            </a:r>
            <a:r>
              <a:rPr lang="es-US" sz="2200" dirty="0">
                <a:effectLst/>
                <a:latin typeface="Calibri" panose="020F0502020204030204" pitchFamily="34" charset="0"/>
                <a:cs typeface="Calibri" panose="020F0502020204030204" pitchFamily="34" charset="0"/>
              </a:rPr>
              <a:t>.</a:t>
            </a:r>
          </a:p>
          <a:p>
            <a:pPr algn="just">
              <a:spcBef>
                <a:spcPts val="675"/>
              </a:spcBef>
            </a:pPr>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Para dar algunos antecedentes, Pablo y Bernabé establecieron iglesias en la región sur de Asia Menor en </a:t>
            </a:r>
            <a:r>
              <a:rPr lang="es-US" sz="2200" dirty="0" err="1">
                <a:effectLst/>
                <a:latin typeface="Calibri" panose="020F0502020204030204" pitchFamily="34" charset="0"/>
                <a:cs typeface="Calibri" panose="020F0502020204030204" pitchFamily="34" charset="0"/>
              </a:rPr>
              <a:t>Galacia</a:t>
            </a:r>
            <a:r>
              <a:rPr lang="es-US" sz="2200" dirty="0">
                <a:effectLst/>
                <a:latin typeface="Calibri" panose="020F0502020204030204" pitchFamily="34" charset="0"/>
                <a:cs typeface="Calibri" panose="020F0502020204030204" pitchFamily="34" charset="0"/>
              </a:rPr>
              <a:t> a principios y finales de los años 40 en las ciudades de </a:t>
            </a:r>
            <a:r>
              <a:rPr lang="es-US" sz="2200" dirty="0" err="1">
                <a:effectLst/>
                <a:latin typeface="Calibri" panose="020F0502020204030204" pitchFamily="34" charset="0"/>
                <a:cs typeface="Calibri" panose="020F0502020204030204" pitchFamily="34" charset="0"/>
              </a:rPr>
              <a:t>Derbe</a:t>
            </a:r>
            <a:r>
              <a:rPr lang="es-US" sz="2200" dirty="0">
                <a:effectLst/>
                <a:latin typeface="Calibri" panose="020F0502020204030204" pitchFamily="34" charset="0"/>
                <a:cs typeface="Calibri" panose="020F0502020204030204" pitchFamily="34" charset="0"/>
              </a:rPr>
              <a:t>, </a:t>
            </a:r>
            <a:r>
              <a:rPr lang="es-US" sz="2200" dirty="0" err="1">
                <a:effectLst/>
                <a:latin typeface="Calibri" panose="020F0502020204030204" pitchFamily="34" charset="0"/>
                <a:cs typeface="Calibri" panose="020F0502020204030204" pitchFamily="34" charset="0"/>
              </a:rPr>
              <a:t>Iconio</a:t>
            </a:r>
            <a:r>
              <a:rPr lang="es-US" sz="2200" dirty="0">
                <a:effectLst/>
                <a:latin typeface="Calibri" panose="020F0502020204030204" pitchFamily="34" charset="0"/>
                <a:cs typeface="Calibri" panose="020F0502020204030204" pitchFamily="34" charset="0"/>
              </a:rPr>
              <a:t> y Antioquía de </a:t>
            </a:r>
            <a:r>
              <a:rPr lang="es-US" sz="2200" dirty="0" err="1">
                <a:effectLst/>
                <a:latin typeface="Calibri" panose="020F0502020204030204" pitchFamily="34" charset="0"/>
                <a:cs typeface="Calibri" panose="020F0502020204030204" pitchFamily="34" charset="0"/>
              </a:rPr>
              <a:t>Pisidia</a:t>
            </a:r>
            <a:r>
              <a:rPr lang="es-US" sz="2200" dirty="0">
                <a:effectLst/>
                <a:latin typeface="Calibri" panose="020F0502020204030204" pitchFamily="34" charset="0"/>
                <a:cs typeface="Calibri" panose="020F0502020204030204" pitchFamily="34" charset="0"/>
              </a:rPr>
              <a:t>. Luego, después del Concilio de Jerusalén y el Incidente de Antioquía, Pablo se embarcó en una misión en Grecia, y, fue probablemente mientras estaba en Grecia alrededor del año 51–52 d.C. que Pablo escuchó algunas malas noticias de </a:t>
            </a:r>
            <a:r>
              <a:rPr lang="es-US" sz="2200" dirty="0" err="1">
                <a:effectLst/>
                <a:latin typeface="Calibri" panose="020F0502020204030204" pitchFamily="34" charset="0"/>
                <a:cs typeface="Calibri" panose="020F0502020204030204" pitchFamily="34" charset="0"/>
              </a:rPr>
              <a:t>Galacia</a:t>
            </a:r>
            <a:r>
              <a:rPr lang="es-US" sz="2200" dirty="0">
                <a:effectLst/>
                <a:latin typeface="Calibri" panose="020F0502020204030204" pitchFamily="34" charset="0"/>
                <a:cs typeface="Calibri" panose="020F0502020204030204" pitchFamily="34" charset="0"/>
              </a:rPr>
              <a:t>.</a:t>
            </a:r>
          </a:p>
          <a:p>
            <a:pPr algn="just"/>
            <a:endParaRPr lang="es-US" dirty="0">
              <a:effectLst/>
              <a:latin typeface="Times"/>
            </a:endParaRPr>
          </a:p>
        </p:txBody>
      </p:sp>
    </p:spTree>
    <p:extLst>
      <p:ext uri="{BB962C8B-B14F-4D97-AF65-F5344CB8AC3E}">
        <p14:creationId xmlns:p14="http://schemas.microsoft.com/office/powerpoint/2010/main" val="734346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945D44-9DC0-5D54-9A00-CF5E38BE736C}"/>
              </a:ext>
            </a:extLst>
          </p:cNvPr>
          <p:cNvPicPr>
            <a:picLocks noChangeAspect="1"/>
          </p:cNvPicPr>
          <p:nvPr/>
        </p:nvPicPr>
        <p:blipFill rotWithShape="1">
          <a:blip r:embed="rId3"/>
          <a:srcRect l="86602" t="36648" b="8849"/>
          <a:stretch/>
        </p:blipFill>
        <p:spPr>
          <a:xfrm>
            <a:off x="10558463" y="1"/>
            <a:ext cx="1633536" cy="6857998"/>
          </a:xfrm>
          <a:prstGeom prst="rect">
            <a:avLst/>
          </a:prstGeom>
          <a:effectLst>
            <a:outerShdw blurRad="596900" dist="330200" dir="8820000" sx="87000" sy="87000" algn="ctr" rotWithShape="0">
              <a:srgbClr val="000000">
                <a:alpha val="29000"/>
              </a:srgbClr>
            </a:outerShdw>
          </a:effectLst>
        </p:spPr>
      </p:pic>
      <p:sp>
        <p:nvSpPr>
          <p:cNvPr id="3" name="CuadroTexto 2">
            <a:extLst>
              <a:ext uri="{FF2B5EF4-FFF2-40B4-BE49-F238E27FC236}">
                <a16:creationId xmlns:a16="http://schemas.microsoft.com/office/drawing/2014/main" id="{E888B199-75EE-D726-8458-FCE5017F8329}"/>
              </a:ext>
            </a:extLst>
          </p:cNvPr>
          <p:cNvSpPr txBox="1"/>
          <p:nvPr/>
        </p:nvSpPr>
        <p:spPr>
          <a:xfrm>
            <a:off x="10705171" y="6350166"/>
            <a:ext cx="1355649" cy="215444"/>
          </a:xfrm>
          <a:prstGeom prst="rect">
            <a:avLst/>
          </a:prstGeom>
          <a:noFill/>
        </p:spPr>
        <p:txBody>
          <a:bodyPr wrap="square">
            <a:spAutoFit/>
          </a:bodyPr>
          <a:lstStyle/>
          <a:p>
            <a:r>
              <a:rPr lang="es-US" sz="800" dirty="0"/>
              <a:t>Historia de las herejías </a:t>
            </a:r>
            <a:fld id="{A5EFF319-060E-F544-9BD3-8214FBF17433}" type="slidenum">
              <a:rPr lang="es-US" sz="800" smtClean="0"/>
              <a:pPr/>
              <a:t>57</a:t>
            </a:fld>
            <a:endParaRPr lang="es-US" sz="800" dirty="0"/>
          </a:p>
        </p:txBody>
      </p:sp>
      <p:sp>
        <p:nvSpPr>
          <p:cNvPr id="4" name="CuadroTexto 3">
            <a:extLst>
              <a:ext uri="{FF2B5EF4-FFF2-40B4-BE49-F238E27FC236}">
                <a16:creationId xmlns:a16="http://schemas.microsoft.com/office/drawing/2014/main" id="{ADAABE04-DA6D-75B0-4774-C6D7F1B3EB4B}"/>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34392D16-DDC3-180A-E3E7-BCDEAD9BB684}"/>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A681603-CF80-AF07-7CAD-6F595EFE3B7C}"/>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F590262-AAC0-E930-C017-ADCFAF491B41}"/>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23B69B22-9F8D-4ADA-6601-4136D6825894}"/>
              </a:ext>
            </a:extLst>
          </p:cNvPr>
          <p:cNvSpPr txBox="1"/>
          <p:nvPr/>
        </p:nvSpPr>
        <p:spPr>
          <a:xfrm>
            <a:off x="1028700" y="1705554"/>
            <a:ext cx="8523513" cy="3408625"/>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Preocupación por la salvación de los gálatas.</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primer lugar, es muy posible que creyeran que la circuncisión era un rito de entrada para los gentiles en la Iglesia, que no era más que, en su mente, un capítulo mesiánico del Israel étnico. Según estos intrusos gálatas, tanto los judíos como los gentiles se salvan por la fe en el Mesías y por seguir la Torá. En este caso, el problema es que los gálatas no eran plena o verdaderamente salvos, y los intrusos vinieron a enderezar a los gálatas.</a:t>
            </a:r>
          </a:p>
        </p:txBody>
      </p:sp>
    </p:spTree>
    <p:extLst>
      <p:ext uri="{BB962C8B-B14F-4D97-AF65-F5344CB8AC3E}">
        <p14:creationId xmlns:p14="http://schemas.microsoft.com/office/powerpoint/2010/main" val="7470361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B17F1C11-227C-565B-E5E2-598ED4BBD13B}"/>
              </a:ext>
            </a:extLst>
          </p:cNvPr>
          <p:cNvPicPr>
            <a:picLocks noChangeAspect="1"/>
          </p:cNvPicPr>
          <p:nvPr/>
        </p:nvPicPr>
        <p:blipFill rotWithShape="1">
          <a:blip r:embed="rId3"/>
          <a:srcRect l="43762" t="-1" r="40895" b="-1"/>
          <a:stretch/>
        </p:blipFill>
        <p:spPr>
          <a:xfrm>
            <a:off x="10615612" y="10"/>
            <a:ext cx="1576387" cy="6857990"/>
          </a:xfrm>
          <a:prstGeom prst="rect">
            <a:avLst/>
          </a:prstGeom>
        </p:spPr>
      </p:pic>
      <p:sp>
        <p:nvSpPr>
          <p:cNvPr id="3" name="CuadroTexto 2">
            <a:extLst>
              <a:ext uri="{FF2B5EF4-FFF2-40B4-BE49-F238E27FC236}">
                <a16:creationId xmlns:a16="http://schemas.microsoft.com/office/drawing/2014/main" id="{6D8BD168-248C-E42F-76D4-948A40F66905}"/>
              </a:ext>
            </a:extLst>
          </p:cNvPr>
          <p:cNvSpPr txBox="1"/>
          <p:nvPr/>
        </p:nvSpPr>
        <p:spPr>
          <a:xfrm>
            <a:off x="10837587" y="6338591"/>
            <a:ext cx="1354413" cy="215444"/>
          </a:xfrm>
          <a:prstGeom prst="rect">
            <a:avLst/>
          </a:prstGeom>
          <a:noFill/>
        </p:spPr>
        <p:txBody>
          <a:bodyPr wrap="square">
            <a:spAutoFit/>
          </a:bodyPr>
          <a:lstStyle/>
          <a:p>
            <a:r>
              <a:rPr lang="es-US" sz="800" dirty="0"/>
              <a:t>Historia de las herejías </a:t>
            </a:r>
            <a:fld id="{A5EFF319-060E-F544-9BD3-8214FBF17433}" type="slidenum">
              <a:rPr lang="es-US" sz="800" smtClean="0"/>
              <a:pPr/>
              <a:t>58</a:t>
            </a:fld>
            <a:endParaRPr lang="es-US" sz="800" dirty="0"/>
          </a:p>
        </p:txBody>
      </p:sp>
      <p:sp>
        <p:nvSpPr>
          <p:cNvPr id="4" name="CuadroTexto 3">
            <a:extLst>
              <a:ext uri="{FF2B5EF4-FFF2-40B4-BE49-F238E27FC236}">
                <a16:creationId xmlns:a16="http://schemas.microsoft.com/office/drawing/2014/main" id="{CB0AA36E-96BF-C352-8D83-9EE22476F6B9}"/>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587F116-E4D0-5E39-7B6F-329E3A6D4CE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4AF0DD2-18F3-B3AE-0F5E-21F1DAAA770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32B660F-85FB-2E63-11EA-AB2905668A6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63F86BAD-BC3D-2804-EC8A-B7DC87B3A74C}"/>
              </a:ext>
            </a:extLst>
          </p:cNvPr>
          <p:cNvSpPr txBox="1"/>
          <p:nvPr/>
        </p:nvSpPr>
        <p:spPr>
          <a:xfrm>
            <a:off x="871991" y="1520888"/>
            <a:ext cx="8925152" cy="4093428"/>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Filipenses</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los últimos segmentos, hemos estado aprendiendo sobre los oponentes de Pablo, rastreando el continuo conflicto de Pablo con sus compañeros cristianos judíos de Jerusalén, Antioquía y en </a:t>
            </a:r>
            <a:r>
              <a:rPr lang="es-US" sz="2200" dirty="0" err="1">
                <a:effectLst/>
                <a:latin typeface="Calibri" panose="020F0502020204030204" pitchFamily="34" charset="0"/>
                <a:cs typeface="Calibri" panose="020F0502020204030204" pitchFamily="34" charset="0"/>
              </a:rPr>
              <a:t>Galacia</a:t>
            </a:r>
            <a:r>
              <a:rPr lang="es-US" sz="2200" dirty="0">
                <a:effectLst/>
                <a:latin typeface="Calibri" panose="020F0502020204030204" pitchFamily="34" charset="0"/>
                <a:cs typeface="Calibri" panose="020F0502020204030204" pitchFamily="34" charset="0"/>
              </a:rPr>
              <a:t>. </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este segmento, vamos a ver cómo Pablo tuvo que prepararse para las confrontaciones con los oponentes cristianos judíos en Filipos y en Corinto. Aprenderemos más sobre los antagonistas de Pablo allí, y esta es la última vez que oiremos hablar de estos proselitistas cristianos judíos, como yo los llamo.</a:t>
            </a:r>
          </a:p>
          <a:p>
            <a:endParaRPr lang="es-US" dirty="0">
              <a:effectLst/>
              <a:latin typeface="Times"/>
            </a:endParaRPr>
          </a:p>
        </p:txBody>
      </p:sp>
    </p:spTree>
    <p:extLst>
      <p:ext uri="{BB962C8B-B14F-4D97-AF65-F5344CB8AC3E}">
        <p14:creationId xmlns:p14="http://schemas.microsoft.com/office/powerpoint/2010/main" val="873041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gsaw puzzles in plastic figures">
            <a:extLst>
              <a:ext uri="{FF2B5EF4-FFF2-40B4-BE49-F238E27FC236}">
                <a16:creationId xmlns:a16="http://schemas.microsoft.com/office/drawing/2014/main" id="{EF586E2E-6AE7-DA66-02F2-8F7D918060D9}"/>
              </a:ext>
            </a:extLst>
          </p:cNvPr>
          <p:cNvPicPr>
            <a:picLocks noChangeAspect="1"/>
          </p:cNvPicPr>
          <p:nvPr/>
        </p:nvPicPr>
        <p:blipFill rotWithShape="1">
          <a:blip r:embed="rId3"/>
          <a:srcRect l="5012" r="78385" b="-2"/>
          <a:stretch/>
        </p:blipFill>
        <p:spPr>
          <a:xfrm>
            <a:off x="10877570" y="0"/>
            <a:ext cx="1314430" cy="6858000"/>
          </a:xfrm>
          <a:prstGeom prst="rect">
            <a:avLst/>
          </a:prstGeom>
        </p:spPr>
      </p:pic>
      <p:sp>
        <p:nvSpPr>
          <p:cNvPr id="3" name="CuadroTexto 2">
            <a:extLst>
              <a:ext uri="{FF2B5EF4-FFF2-40B4-BE49-F238E27FC236}">
                <a16:creationId xmlns:a16="http://schemas.microsoft.com/office/drawing/2014/main" id="{6BDC6A84-1DA3-AB82-C50D-39424C779B1D}"/>
              </a:ext>
            </a:extLst>
          </p:cNvPr>
          <p:cNvSpPr txBox="1"/>
          <p:nvPr/>
        </p:nvSpPr>
        <p:spPr>
          <a:xfrm>
            <a:off x="10877570" y="6072374"/>
            <a:ext cx="1411074"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59</a:t>
            </a:fld>
            <a:endParaRPr lang="es-US" sz="800" dirty="0">
              <a:solidFill>
                <a:schemeClr val="bg1"/>
              </a:solidFill>
            </a:endParaRPr>
          </a:p>
        </p:txBody>
      </p:sp>
      <p:sp>
        <p:nvSpPr>
          <p:cNvPr id="4" name="CuadroTexto 3">
            <a:extLst>
              <a:ext uri="{FF2B5EF4-FFF2-40B4-BE49-F238E27FC236}">
                <a16:creationId xmlns:a16="http://schemas.microsoft.com/office/drawing/2014/main" id="{80EF919E-FB29-A4A6-09D9-7A45447721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4D1BA55-5692-6D4E-84E7-3A8CBBA84DEF}"/>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608D1150-C8ED-9533-DC29-A5A37E65245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92914DA-8E34-18D5-F7CE-9DD46C1BDA7C}"/>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FD8327CC-B2D3-2DDE-0F77-699E37E4F751}"/>
              </a:ext>
            </a:extLst>
          </p:cNvPr>
          <p:cNvSpPr txBox="1"/>
          <p:nvPr/>
        </p:nvSpPr>
        <p:spPr>
          <a:xfrm>
            <a:off x="716869" y="1454321"/>
            <a:ext cx="9325202" cy="4603824"/>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Los privilegios judíos heredados no son nada</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Pablo arremete contra este grupo que hace alarde de sus privilegios heredados como judíos y que ejerce presión sobre los creyentes gentiles para que se circunciden como forma de alcanzar la justicia del pacto. Mientras que estos proselitistas consideran a los gentiles convertidos de Pablo como defectuosos, Pablo los considera privilegiados; eso es porque poseen la pertenencia al pueblo del pacto de Dios. </a:t>
            </a:r>
          </a:p>
          <a:p>
            <a:pPr algn="just">
              <a:spcBef>
                <a:spcPts val="675"/>
              </a:spcBef>
            </a:pPr>
            <a:endParaRPr lang="es-US" sz="2200" dirty="0">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Es decir, son la circuncisión, son conducidos a la adoración por el Espíritu de Dios. Y, en lugar de jactarse de sus propios logros o de la escisión de su carne, se jactan del Mesías.</a:t>
            </a:r>
          </a:p>
        </p:txBody>
      </p:sp>
    </p:spTree>
    <p:extLst>
      <p:ext uri="{BB962C8B-B14F-4D97-AF65-F5344CB8AC3E}">
        <p14:creationId xmlns:p14="http://schemas.microsoft.com/office/powerpoint/2010/main" val="135665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patterns on the sky">
            <a:extLst>
              <a:ext uri="{FF2B5EF4-FFF2-40B4-BE49-F238E27FC236}">
                <a16:creationId xmlns:a16="http://schemas.microsoft.com/office/drawing/2014/main" id="{3A277019-FD5E-CFE6-792C-EA52589DE064}"/>
              </a:ext>
            </a:extLst>
          </p:cNvPr>
          <p:cNvPicPr>
            <a:picLocks noChangeAspect="1"/>
          </p:cNvPicPr>
          <p:nvPr/>
        </p:nvPicPr>
        <p:blipFill rotWithShape="1">
          <a:blip r:embed="rId3"/>
          <a:srcRect l="88008" t="18338" b="22993"/>
          <a:stretch/>
        </p:blipFill>
        <p:spPr>
          <a:xfrm>
            <a:off x="10729912" y="0"/>
            <a:ext cx="1462087" cy="6857999"/>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3" name="CuadroTexto 2">
            <a:extLst>
              <a:ext uri="{FF2B5EF4-FFF2-40B4-BE49-F238E27FC236}">
                <a16:creationId xmlns:a16="http://schemas.microsoft.com/office/drawing/2014/main" id="{D1BB0BA9-E27E-73DD-F155-B0DA5EC129A9}"/>
              </a:ext>
            </a:extLst>
          </p:cNvPr>
          <p:cNvSpPr txBox="1"/>
          <p:nvPr/>
        </p:nvSpPr>
        <p:spPr>
          <a:xfrm>
            <a:off x="10813406" y="6299069"/>
            <a:ext cx="129509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6</a:t>
            </a:fld>
            <a:endParaRPr lang="es-US" sz="800" dirty="0"/>
          </a:p>
        </p:txBody>
      </p:sp>
      <p:sp>
        <p:nvSpPr>
          <p:cNvPr id="4" name="CuadroTexto 3">
            <a:extLst>
              <a:ext uri="{FF2B5EF4-FFF2-40B4-BE49-F238E27FC236}">
                <a16:creationId xmlns:a16="http://schemas.microsoft.com/office/drawing/2014/main" id="{459E9D74-9719-FE2F-3782-B2E97556CEB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35EC161-3E58-EC9D-075E-4A9AAE5A93F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451FF23-A66B-DA5A-8837-111FD109482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32B955E4-265D-AEC3-7F76-726ABA4412E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0DF8BDDF-0040-EB58-B898-007A01D949C5}"/>
              </a:ext>
            </a:extLst>
          </p:cNvPr>
          <p:cNvSpPr txBox="1"/>
          <p:nvPr/>
        </p:nvSpPr>
        <p:spPr>
          <a:xfrm>
            <a:off x="973858" y="1851469"/>
            <a:ext cx="9229724" cy="2739211"/>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Confrontados por Pablo y las Epístolas Pastorales</a:t>
            </a:r>
          </a:p>
          <a:p>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La misma palabra es utilizada por Pablo para describir actitudes y comportamientos divisivos incluso en las iglesias. Este tema divisivo se amplía en escritos posteriores, en los que </a:t>
            </a:r>
            <a:r>
              <a:rPr lang="es-US" sz="2200" i="1" dirty="0" err="1">
                <a:effectLst/>
                <a:latin typeface="Calibri" panose="020F0502020204030204" pitchFamily="34" charset="0"/>
                <a:cs typeface="Calibri" panose="020F0502020204030204" pitchFamily="34" charset="0"/>
              </a:rPr>
              <a:t>hairesis</a:t>
            </a:r>
            <a:r>
              <a:rPr lang="es-US" sz="2200" dirty="0">
                <a:effectLst/>
                <a:latin typeface="Calibri" panose="020F0502020204030204" pitchFamily="34" charset="0"/>
                <a:cs typeface="Calibri" panose="020F0502020204030204" pitchFamily="34" charset="0"/>
              </a:rPr>
              <a:t> se refiere a grupos que enseñan lo que no es correcto, no en línea recta, sino, más bien, desviado, y un conjunto destructivo de creencias y prácticas.</a:t>
            </a:r>
          </a:p>
          <a:p>
            <a:pPr algn="just"/>
            <a:endParaRPr lang="es-US" dirty="0">
              <a:effectLst/>
              <a:latin typeface="Times"/>
            </a:endParaRPr>
          </a:p>
        </p:txBody>
      </p:sp>
    </p:spTree>
    <p:extLst>
      <p:ext uri="{BB962C8B-B14F-4D97-AF65-F5344CB8AC3E}">
        <p14:creationId xmlns:p14="http://schemas.microsoft.com/office/powerpoint/2010/main" val="315937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ctor background of vibrant colors splashing">
            <a:extLst>
              <a:ext uri="{FF2B5EF4-FFF2-40B4-BE49-F238E27FC236}">
                <a16:creationId xmlns:a16="http://schemas.microsoft.com/office/drawing/2014/main" id="{188B418D-BC11-C33A-8BCB-FD07AB5B7B0E}"/>
              </a:ext>
            </a:extLst>
          </p:cNvPr>
          <p:cNvPicPr>
            <a:picLocks noChangeAspect="1"/>
          </p:cNvPicPr>
          <p:nvPr/>
        </p:nvPicPr>
        <p:blipFill rotWithShape="1">
          <a:blip r:embed="rId3"/>
          <a:srcRect l="21665" r="56304" b="-1"/>
          <a:stretch/>
        </p:blipFill>
        <p:spPr>
          <a:xfrm>
            <a:off x="10463232" y="0"/>
            <a:ext cx="1728768" cy="6858000"/>
          </a:xfrm>
          <a:prstGeom prst="rect">
            <a:avLst/>
          </a:prstGeom>
        </p:spPr>
      </p:pic>
      <p:sp>
        <p:nvSpPr>
          <p:cNvPr id="3" name="CuadroTexto 2">
            <a:extLst>
              <a:ext uri="{FF2B5EF4-FFF2-40B4-BE49-F238E27FC236}">
                <a16:creationId xmlns:a16="http://schemas.microsoft.com/office/drawing/2014/main" id="{C72E1FFC-9894-260D-D151-A6815286AC21}"/>
              </a:ext>
            </a:extLst>
          </p:cNvPr>
          <p:cNvSpPr txBox="1"/>
          <p:nvPr/>
        </p:nvSpPr>
        <p:spPr>
          <a:xfrm>
            <a:off x="10571356" y="6384890"/>
            <a:ext cx="1348453"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60</a:t>
            </a:fld>
            <a:endParaRPr lang="es-US" sz="800" dirty="0">
              <a:solidFill>
                <a:schemeClr val="bg1"/>
              </a:solidFill>
            </a:endParaRPr>
          </a:p>
        </p:txBody>
      </p:sp>
      <p:sp>
        <p:nvSpPr>
          <p:cNvPr id="4" name="CuadroTexto 3">
            <a:extLst>
              <a:ext uri="{FF2B5EF4-FFF2-40B4-BE49-F238E27FC236}">
                <a16:creationId xmlns:a16="http://schemas.microsoft.com/office/drawing/2014/main" id="{D26E584C-BE84-EE93-3088-68BB3B1BFC9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42D3E1-E26C-69C1-BA4E-781F0663994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C85163F-7553-D9F3-2B5D-21326071AB3F}"/>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26B52CA-BB7E-9EE8-4964-FC421D5329B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506DF0A9-0B2F-48B3-8CC0-AD1C9E3D1FFF}"/>
              </a:ext>
            </a:extLst>
          </p:cNvPr>
          <p:cNvSpPr txBox="1"/>
          <p:nvPr/>
        </p:nvSpPr>
        <p:spPr>
          <a:xfrm>
            <a:off x="774019" y="1316677"/>
            <a:ext cx="9202738" cy="5170646"/>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Segunda de Corintios y Romanos</a:t>
            </a:r>
          </a:p>
          <a:p>
            <a:pPr algn="just"/>
            <a:r>
              <a:rPr lang="es-US" sz="2200" dirty="0">
                <a:effectLst/>
                <a:latin typeface="Calibri" panose="020F0502020204030204" pitchFamily="34" charset="0"/>
                <a:cs typeface="Calibri" panose="020F0502020204030204" pitchFamily="34" charset="0"/>
              </a:rPr>
              <a:t> </a:t>
            </a:r>
          </a:p>
          <a:p>
            <a:pPr algn="just"/>
            <a:r>
              <a:rPr lang="es-US" sz="2200" dirty="0">
                <a:effectLst/>
                <a:latin typeface="Calibri" panose="020F0502020204030204" pitchFamily="34" charset="0"/>
                <a:cs typeface="Calibri" panose="020F0502020204030204" pitchFamily="34" charset="0"/>
              </a:rPr>
              <a:t>Ahora bien, Pablo tuvo una relación notoriamente tórrida con los corintios y hay varios temas discutibles que podríamos tratar, como la integridad y la unidad de 2 Corintios: ¿Es una carta o una compilación de varias cartas más pequeñas? No tengo tiempo para tratar todo el tema. Pero la forma en que yo esbozaría las cosas es que Pablo está en Macedonia, viajando a través de Grecia para recoger la colecta, va a volver a Jerusalén, y a mitad de la redacción de esa carta, creo que llega Tito con buenas y malas noticias.</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La buena noticia es que los corintios se han reconciliado con Pablo. La mala noticia es que ciertos intrusos han llegado a Corinto, y están hablando mal de Pablo y ensalzando sus propias proezas retóricas. Por eso, hacia el final de la carta, en 2 Co 10–13, Pablo tiene que decir algo sobre estos intrusos cristianos judíos que llegaron a Corinto.</a:t>
            </a:r>
          </a:p>
        </p:txBody>
      </p:sp>
    </p:spTree>
    <p:extLst>
      <p:ext uri="{BB962C8B-B14F-4D97-AF65-F5344CB8AC3E}">
        <p14:creationId xmlns:p14="http://schemas.microsoft.com/office/powerpoint/2010/main" val="94753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ulticolored smoke gradient">
            <a:extLst>
              <a:ext uri="{FF2B5EF4-FFF2-40B4-BE49-F238E27FC236}">
                <a16:creationId xmlns:a16="http://schemas.microsoft.com/office/drawing/2014/main" id="{0C0DE1B6-715F-A852-193D-E8F709539F09}"/>
              </a:ext>
            </a:extLst>
          </p:cNvPr>
          <p:cNvPicPr>
            <a:picLocks noChangeAspect="1"/>
          </p:cNvPicPr>
          <p:nvPr/>
        </p:nvPicPr>
        <p:blipFill rotWithShape="1">
          <a:blip r:embed="rId3">
            <a:alphaModFix amt="80000"/>
          </a:blip>
          <a:srcRect l="18157" r="66283"/>
          <a:stretch/>
        </p:blipFill>
        <p:spPr>
          <a:xfrm>
            <a:off x="10592611" y="-3108"/>
            <a:ext cx="1599389"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CuadroTexto 2">
            <a:extLst>
              <a:ext uri="{FF2B5EF4-FFF2-40B4-BE49-F238E27FC236}">
                <a16:creationId xmlns:a16="http://schemas.microsoft.com/office/drawing/2014/main" id="{F1494257-BF91-054D-112D-E870A9902E1C}"/>
              </a:ext>
            </a:extLst>
          </p:cNvPr>
          <p:cNvSpPr txBox="1"/>
          <p:nvPr/>
        </p:nvSpPr>
        <p:spPr>
          <a:xfrm>
            <a:off x="10592611" y="6343673"/>
            <a:ext cx="1433485" cy="215444"/>
          </a:xfrm>
          <a:prstGeom prst="rect">
            <a:avLst/>
          </a:prstGeom>
          <a:noFill/>
        </p:spPr>
        <p:txBody>
          <a:bodyPr wrap="square">
            <a:spAutoFit/>
          </a:bodyPr>
          <a:lstStyle/>
          <a:p>
            <a:r>
              <a:rPr lang="es-US" sz="800" dirty="0"/>
              <a:t>Historia de las herejías </a:t>
            </a:r>
            <a:fld id="{A5EFF319-060E-F544-9BD3-8214FBF17433}" type="slidenum">
              <a:rPr lang="es-US" sz="800" smtClean="0"/>
              <a:pPr/>
              <a:t>61</a:t>
            </a:fld>
            <a:endParaRPr lang="es-US" sz="800" dirty="0"/>
          </a:p>
        </p:txBody>
      </p:sp>
      <p:sp>
        <p:nvSpPr>
          <p:cNvPr id="4" name="CuadroTexto 3">
            <a:extLst>
              <a:ext uri="{FF2B5EF4-FFF2-40B4-BE49-F238E27FC236}">
                <a16:creationId xmlns:a16="http://schemas.microsoft.com/office/drawing/2014/main" id="{A35F2AF8-9D87-CD7B-C21B-1AC81BEE649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92DE6AD-6F0F-17E8-79BB-517B3EEBBE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C9075EF-5804-375A-375A-8CFA7A5C592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568346B7-36BC-D6BA-9701-596D5233C7A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356A7451-D8C8-E534-436A-CA7E374BB73A}"/>
              </a:ext>
            </a:extLst>
          </p:cNvPr>
          <p:cNvSpPr txBox="1"/>
          <p:nvPr/>
        </p:nvSpPr>
        <p:spPr>
          <a:xfrm>
            <a:off x="871990" y="1705554"/>
            <a:ext cx="9121095" cy="3747180"/>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La respuesta de Pablo a los “</a:t>
            </a:r>
            <a:r>
              <a:rPr lang="es-US" sz="2200" b="1" dirty="0" err="1">
                <a:effectLst/>
                <a:latin typeface="Calibri" panose="020F0502020204030204" pitchFamily="34" charset="0"/>
                <a:cs typeface="Calibri" panose="020F0502020204030204" pitchFamily="34" charset="0"/>
              </a:rPr>
              <a:t>superapóstoles</a:t>
            </a:r>
            <a:r>
              <a:rPr lang="es-US" sz="2200" b="1" dirty="0">
                <a:effectLst/>
                <a:latin typeface="Calibri" panose="020F0502020204030204" pitchFamily="34" charset="0"/>
                <a:cs typeface="Calibri" panose="020F0502020204030204" pitchFamily="34" charset="0"/>
              </a:rPr>
              <a:t>”</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Pablo, en respuesta, afirma que estos </a:t>
            </a:r>
            <a:r>
              <a:rPr lang="es-US" sz="2200" dirty="0" err="1">
                <a:effectLst/>
                <a:latin typeface="Calibri" panose="020F0502020204030204" pitchFamily="34" charset="0"/>
                <a:cs typeface="Calibri" panose="020F0502020204030204" pitchFamily="34" charset="0"/>
              </a:rPr>
              <a:t>superapóstoles</a:t>
            </a:r>
            <a:r>
              <a:rPr lang="es-US" sz="2200" dirty="0">
                <a:effectLst/>
                <a:latin typeface="Calibri" panose="020F0502020204030204" pitchFamily="34" charset="0"/>
                <a:cs typeface="Calibri" panose="020F0502020204030204" pitchFamily="34" charset="0"/>
              </a:rPr>
              <a:t> venden la palabra de Dios con fines de lucro, e incluso la distorsionan. Son un engaño satánico, que predican un Jesús diferente, un evangelio diferente, y pertenecen a un espíritu diferente. Mientras que los llamados </a:t>
            </a:r>
            <a:r>
              <a:rPr lang="es-US" sz="2200" dirty="0" err="1">
                <a:effectLst/>
                <a:latin typeface="Calibri" panose="020F0502020204030204" pitchFamily="34" charset="0"/>
                <a:cs typeface="Calibri" panose="020F0502020204030204" pitchFamily="34" charset="0"/>
              </a:rPr>
              <a:t>superapóstoles</a:t>
            </a:r>
            <a:r>
              <a:rPr lang="es-US" sz="2200" dirty="0">
                <a:effectLst/>
                <a:latin typeface="Calibri" panose="020F0502020204030204" pitchFamily="34" charset="0"/>
                <a:cs typeface="Calibri" panose="020F0502020204030204" pitchFamily="34" charset="0"/>
              </a:rPr>
              <a:t> podrían llamarse a sí mismos siervos de la justicia, Pablo razona que son siervos de una fase mortífera y caduca de la historia de Israel, la legislación </a:t>
            </a:r>
            <a:r>
              <a:rPr lang="es-US" sz="2200" dirty="0" err="1">
                <a:effectLst/>
                <a:latin typeface="Calibri" panose="020F0502020204030204" pitchFamily="34" charset="0"/>
                <a:cs typeface="Calibri" panose="020F0502020204030204" pitchFamily="34" charset="0"/>
              </a:rPr>
              <a:t>sinaítica</a:t>
            </a:r>
            <a:r>
              <a:rPr lang="es-US" sz="2200" dirty="0">
                <a:effectLst/>
                <a:latin typeface="Calibri" panose="020F0502020204030204" pitchFamily="34" charset="0"/>
                <a:cs typeface="Calibri" panose="020F0502020204030204" pitchFamily="34" charset="0"/>
              </a:rPr>
              <a:t>, con una letra que mata, un ministerio de muerte y condenación, y una gloria tan desvaída como ineficaz.</a:t>
            </a:r>
          </a:p>
        </p:txBody>
      </p:sp>
    </p:spTree>
    <p:extLst>
      <p:ext uri="{BB962C8B-B14F-4D97-AF65-F5344CB8AC3E}">
        <p14:creationId xmlns:p14="http://schemas.microsoft.com/office/powerpoint/2010/main" val="3973118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Technology Background">
            <a:extLst>
              <a:ext uri="{FF2B5EF4-FFF2-40B4-BE49-F238E27FC236}">
                <a16:creationId xmlns:a16="http://schemas.microsoft.com/office/drawing/2014/main" id="{5D639790-51D2-B8FB-5984-D3F30D86DF2B}"/>
              </a:ext>
            </a:extLst>
          </p:cNvPr>
          <p:cNvPicPr>
            <a:picLocks noChangeAspect="1"/>
          </p:cNvPicPr>
          <p:nvPr/>
        </p:nvPicPr>
        <p:blipFill rotWithShape="1">
          <a:blip r:embed="rId3">
            <a:alphaModFix amt="60000"/>
          </a:blip>
          <a:srcRect l="86484" b="3434"/>
          <a:stretch/>
        </p:blipFill>
        <p:spPr>
          <a:xfrm>
            <a:off x="10544174" y="10"/>
            <a:ext cx="1647825" cy="6857990"/>
          </a:xfrm>
          <a:prstGeom prst="rect">
            <a:avLst/>
          </a:prstGeom>
        </p:spPr>
      </p:pic>
      <p:sp>
        <p:nvSpPr>
          <p:cNvPr id="3" name="CuadroTexto 2">
            <a:extLst>
              <a:ext uri="{FF2B5EF4-FFF2-40B4-BE49-F238E27FC236}">
                <a16:creationId xmlns:a16="http://schemas.microsoft.com/office/drawing/2014/main" id="{854F4923-2F9C-210D-AB25-8807D60E9C28}"/>
              </a:ext>
            </a:extLst>
          </p:cNvPr>
          <p:cNvSpPr txBox="1"/>
          <p:nvPr/>
        </p:nvSpPr>
        <p:spPr>
          <a:xfrm>
            <a:off x="10674829" y="6343673"/>
            <a:ext cx="1328117"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62</a:t>
            </a:fld>
            <a:endParaRPr lang="es-US" sz="800" dirty="0">
              <a:solidFill>
                <a:schemeClr val="bg1"/>
              </a:solidFill>
            </a:endParaRPr>
          </a:p>
        </p:txBody>
      </p:sp>
      <p:sp>
        <p:nvSpPr>
          <p:cNvPr id="4" name="CuadroTexto 3">
            <a:extLst>
              <a:ext uri="{FF2B5EF4-FFF2-40B4-BE49-F238E27FC236}">
                <a16:creationId xmlns:a16="http://schemas.microsoft.com/office/drawing/2014/main" id="{A737D0C7-4B79-C5AE-9CDB-291BE5AA625C}"/>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1F0922-8B8E-E939-3368-9353E740BB3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E69C030-4CCD-6236-E552-63169C3DB06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AEB362A-7471-E125-323F-21D93BBA0F87}"/>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D8CB358D-234F-91B9-4B14-684A9B1E8A37}"/>
              </a:ext>
            </a:extLst>
          </p:cNvPr>
          <p:cNvSpPr txBox="1"/>
          <p:nvPr/>
        </p:nvSpPr>
        <p:spPr>
          <a:xfrm>
            <a:off x="1057275" y="1520888"/>
            <a:ext cx="8674554" cy="4431983"/>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Colosenses</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caso de que no se haya dado cuenta hasta ahora, la herejía es algo malo. Y la última vez, vimos el enredo final de Pablo con sus oponentes cristianos judíos en las Epístolas a los Filipenses y en 2 Corintios. En Filipenses, estaba fortificando a la Iglesia en caso de que aparecieran los prosélitos cristianos judíos. </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2 Corintios, parece que sí aparecieron, pero estaban menos interesados en el proselitismo y, más en la retórica y el estatus y en jugar la carta de que Pablo era de alguna manera inferior, lo que Pablo, a su vez, devolvió de la misma manera.</a:t>
            </a:r>
          </a:p>
          <a:p>
            <a:r>
              <a:rPr lang="es-US" dirty="0">
                <a:effectLst/>
                <a:latin typeface="Times"/>
              </a:rPr>
              <a:t> </a:t>
            </a:r>
          </a:p>
        </p:txBody>
      </p:sp>
    </p:spTree>
    <p:extLst>
      <p:ext uri="{BB962C8B-B14F-4D97-AF65-F5344CB8AC3E}">
        <p14:creationId xmlns:p14="http://schemas.microsoft.com/office/powerpoint/2010/main" val="394421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blue abstract watercolor pattern on a white background">
            <a:extLst>
              <a:ext uri="{FF2B5EF4-FFF2-40B4-BE49-F238E27FC236}">
                <a16:creationId xmlns:a16="http://schemas.microsoft.com/office/drawing/2014/main" id="{306ADEC3-B5BE-7504-48A3-60126460AD9A}"/>
              </a:ext>
            </a:extLst>
          </p:cNvPr>
          <p:cNvPicPr>
            <a:picLocks noChangeAspect="1"/>
          </p:cNvPicPr>
          <p:nvPr/>
        </p:nvPicPr>
        <p:blipFill rotWithShape="1">
          <a:blip r:embed="rId3"/>
          <a:srcRect l="61633" t="-1" r="23950" b="-1"/>
          <a:stretch/>
        </p:blipFill>
        <p:spPr>
          <a:xfrm rot="10800000">
            <a:off x="10710862" y="10"/>
            <a:ext cx="1481138" cy="6857990"/>
          </a:xfrm>
          <a:prstGeom prst="rect">
            <a:avLst/>
          </a:prstGeom>
        </p:spPr>
      </p:pic>
      <p:sp>
        <p:nvSpPr>
          <p:cNvPr id="3" name="CuadroTexto 2">
            <a:extLst>
              <a:ext uri="{FF2B5EF4-FFF2-40B4-BE49-F238E27FC236}">
                <a16:creationId xmlns:a16="http://schemas.microsoft.com/office/drawing/2014/main" id="{D09CC684-0037-FA78-1CE0-0E726CD5EDA9}"/>
              </a:ext>
            </a:extLst>
          </p:cNvPr>
          <p:cNvSpPr txBox="1"/>
          <p:nvPr/>
        </p:nvSpPr>
        <p:spPr>
          <a:xfrm>
            <a:off x="10874829" y="6399428"/>
            <a:ext cx="1317171"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63</a:t>
            </a:fld>
            <a:endParaRPr lang="es-US" sz="800" dirty="0">
              <a:solidFill>
                <a:schemeClr val="bg1"/>
              </a:solidFill>
            </a:endParaRPr>
          </a:p>
        </p:txBody>
      </p:sp>
      <p:sp>
        <p:nvSpPr>
          <p:cNvPr id="4" name="CuadroTexto 3">
            <a:extLst>
              <a:ext uri="{FF2B5EF4-FFF2-40B4-BE49-F238E27FC236}">
                <a16:creationId xmlns:a16="http://schemas.microsoft.com/office/drawing/2014/main" id="{83237835-537A-3675-46D9-C5789F2C52F3}"/>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6D0B46B9-005F-3C50-AFEE-1DEB3F416E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B083883-6CC1-E4EC-7559-6C5C24AAD35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CFEC6F3-1034-6545-6367-7C03FE112EF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BA48CA64-EB90-058A-8F31-0B2F0C11E3D0}"/>
              </a:ext>
            </a:extLst>
          </p:cNvPr>
          <p:cNvSpPr txBox="1"/>
          <p:nvPr/>
        </p:nvSpPr>
        <p:spPr>
          <a:xfrm>
            <a:off x="871991" y="1494333"/>
            <a:ext cx="9284380" cy="4424288"/>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Identificando la filosofía</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Entonces, ¿qué era exactamente esta filosofía que apareció en Colosas? ¿En qué consistía? No ha habido una lista corta de conjeturas. Ya en 1973 un erudito llamado J. J. </a:t>
            </a:r>
            <a:r>
              <a:rPr lang="es-US" sz="2200" dirty="0" err="1">
                <a:effectLst/>
                <a:latin typeface="Calibri" panose="020F0502020204030204" pitchFamily="34" charset="0"/>
                <a:cs typeface="Calibri" panose="020F0502020204030204" pitchFamily="34" charset="0"/>
              </a:rPr>
              <a:t>Gunther</a:t>
            </a:r>
            <a:r>
              <a:rPr lang="es-US" sz="2200" dirty="0">
                <a:effectLst/>
                <a:latin typeface="Calibri" panose="020F0502020204030204" pitchFamily="34" charset="0"/>
                <a:cs typeface="Calibri" panose="020F0502020204030204" pitchFamily="34" charset="0"/>
              </a:rPr>
              <a:t> hizo una lista de cuarenta y cuatro propuestas diferentes sobre la identidad de los oponentes de Pablo en Colosas, de acuerdo con los estudios antiguos y recientes de la época. Las sugerencias han incluido las religiones de misterio, una secta judía llamada los ebionitas, la filosofía estoica, la filosofía cínica, algún tipo de sincretismo, o varias influencias religiosas con muchas vertientes. Por lo tanto, tenemos muchas opciones cuando se trata de identificar la filosofía colosense. Permítame tratar algunas opciones principales y luego examinar un texto clave.</a:t>
            </a:r>
          </a:p>
        </p:txBody>
      </p:sp>
    </p:spTree>
    <p:extLst>
      <p:ext uri="{BB962C8B-B14F-4D97-AF65-F5344CB8AC3E}">
        <p14:creationId xmlns:p14="http://schemas.microsoft.com/office/powerpoint/2010/main" val="1978818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mosaic of colorful geometric shapes">
            <a:extLst>
              <a:ext uri="{FF2B5EF4-FFF2-40B4-BE49-F238E27FC236}">
                <a16:creationId xmlns:a16="http://schemas.microsoft.com/office/drawing/2014/main" id="{05C82A5F-5D3E-1C47-281C-48AF6ED945EB}"/>
              </a:ext>
            </a:extLst>
          </p:cNvPr>
          <p:cNvPicPr>
            <a:picLocks noChangeAspect="1"/>
          </p:cNvPicPr>
          <p:nvPr/>
        </p:nvPicPr>
        <p:blipFill rotWithShape="1">
          <a:blip r:embed="rId3"/>
          <a:srcRect r="85701"/>
          <a:stretch/>
        </p:blipFill>
        <p:spPr>
          <a:xfrm>
            <a:off x="10820420" y="10"/>
            <a:ext cx="1371580" cy="6857990"/>
          </a:xfrm>
          <a:prstGeom prst="rect">
            <a:avLst/>
          </a:prstGeom>
        </p:spPr>
      </p:pic>
      <p:sp>
        <p:nvSpPr>
          <p:cNvPr id="3" name="CuadroTexto 2">
            <a:extLst>
              <a:ext uri="{FF2B5EF4-FFF2-40B4-BE49-F238E27FC236}">
                <a16:creationId xmlns:a16="http://schemas.microsoft.com/office/drawing/2014/main" id="{0332D8AB-107A-3CE4-082D-F3E923B634F0}"/>
              </a:ext>
            </a:extLst>
          </p:cNvPr>
          <p:cNvSpPr txBox="1"/>
          <p:nvPr/>
        </p:nvSpPr>
        <p:spPr>
          <a:xfrm>
            <a:off x="10820420" y="6351814"/>
            <a:ext cx="137158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64</a:t>
            </a:fld>
            <a:endParaRPr lang="es-US" sz="800" dirty="0"/>
          </a:p>
        </p:txBody>
      </p:sp>
      <p:sp>
        <p:nvSpPr>
          <p:cNvPr id="4" name="CuadroTexto 3">
            <a:extLst>
              <a:ext uri="{FF2B5EF4-FFF2-40B4-BE49-F238E27FC236}">
                <a16:creationId xmlns:a16="http://schemas.microsoft.com/office/drawing/2014/main" id="{7ACD5846-25E3-B1C0-225E-82E12DA7AC1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A63D87-909E-88C0-E15F-D43561749F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D0EF93B6-4BAA-59E4-C770-1A0E9898867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E0A33A2-1CE7-F76A-527A-C77FAB07C335}"/>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8EAE3E95-F14D-D0B4-DFF7-35FEA1B7E22B}"/>
              </a:ext>
            </a:extLst>
          </p:cNvPr>
          <p:cNvSpPr txBox="1"/>
          <p:nvPr/>
        </p:nvSpPr>
        <p:spPr>
          <a:xfrm>
            <a:off x="871990" y="1631072"/>
            <a:ext cx="9023123" cy="2731517"/>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La adoración de los ángeles</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Aparte de eso, ¿qué quiere decir Pablo cuando dice: “No dejen que les prive de esta realidad ninguno de esos que se ufanan en fingir humildad y adoración de ángeles”? ¿Qué es precisamente la adoración de ángeles? ¿Cuál es la naturaleza del “de”? ¿Es la adoración a los mismos ángeles o una fascinación por la adoración de Dios tal y como la llevan a cabo los ángeles?</a:t>
            </a:r>
          </a:p>
        </p:txBody>
      </p:sp>
    </p:spTree>
    <p:extLst>
      <p:ext uri="{BB962C8B-B14F-4D97-AF65-F5344CB8AC3E}">
        <p14:creationId xmlns:p14="http://schemas.microsoft.com/office/powerpoint/2010/main" val="2555284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ull frame shot of wall with worn-out sky blue paint">
            <a:extLst>
              <a:ext uri="{FF2B5EF4-FFF2-40B4-BE49-F238E27FC236}">
                <a16:creationId xmlns:a16="http://schemas.microsoft.com/office/drawing/2014/main" id="{F4F86AA1-F63A-9C55-36EC-5636FD020B59}"/>
              </a:ext>
            </a:extLst>
          </p:cNvPr>
          <p:cNvPicPr>
            <a:picLocks noChangeAspect="1"/>
          </p:cNvPicPr>
          <p:nvPr/>
        </p:nvPicPr>
        <p:blipFill rotWithShape="1">
          <a:blip r:embed="rId3"/>
          <a:srcRect l="80531" t="-1" r="4636" b="-1"/>
          <a:stretch/>
        </p:blipFill>
        <p:spPr>
          <a:xfrm>
            <a:off x="10667999" y="10"/>
            <a:ext cx="1524001" cy="6857990"/>
          </a:xfrm>
          <a:prstGeom prst="rect">
            <a:avLst/>
          </a:prstGeom>
        </p:spPr>
      </p:pic>
      <p:sp>
        <p:nvSpPr>
          <p:cNvPr id="3" name="CuadroTexto 2">
            <a:extLst>
              <a:ext uri="{FF2B5EF4-FFF2-40B4-BE49-F238E27FC236}">
                <a16:creationId xmlns:a16="http://schemas.microsoft.com/office/drawing/2014/main" id="{65ADDC9E-E10F-88FB-F728-E7761FDC02D8}"/>
              </a:ext>
            </a:extLst>
          </p:cNvPr>
          <p:cNvSpPr txBox="1"/>
          <p:nvPr/>
        </p:nvSpPr>
        <p:spPr>
          <a:xfrm>
            <a:off x="10667999" y="6254461"/>
            <a:ext cx="1404395"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65</a:t>
            </a:fld>
            <a:endParaRPr lang="es-US" sz="800" dirty="0">
              <a:solidFill>
                <a:schemeClr val="bg1"/>
              </a:solidFill>
            </a:endParaRPr>
          </a:p>
        </p:txBody>
      </p:sp>
      <p:sp>
        <p:nvSpPr>
          <p:cNvPr id="4" name="CuadroTexto 3">
            <a:extLst>
              <a:ext uri="{FF2B5EF4-FFF2-40B4-BE49-F238E27FC236}">
                <a16:creationId xmlns:a16="http://schemas.microsoft.com/office/drawing/2014/main" id="{7C55E7A2-6EEE-CF45-4F5D-B9F4892C2FEF}"/>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20BFB24-42F5-105B-C194-3D87A07BE83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19D1A91-2B40-2C8C-5C0C-588A70F919A3}"/>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AB8F93D4-A1DC-E523-6989-D66B9013422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A5112ED3-23BD-049D-31CA-FBE6C7E6BE20}"/>
              </a:ext>
            </a:extLst>
          </p:cNvPr>
          <p:cNvSpPr txBox="1"/>
          <p:nvPr/>
        </p:nvSpPr>
        <p:spPr>
          <a:xfrm>
            <a:off x="871990" y="1520888"/>
            <a:ext cx="9137423" cy="3754874"/>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Cartas a Timoteo y Tito</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Debo comenzar señalando que la autoría de las pastorales está en discusión. Muchos eruditos piensan que Pablo no las escribió, y, que, fueron escritas por un discípulo de Pablo o un admirador de Pablo en los diez o cien años posteriores a su muerte. Para ser justos, el estilo del griego y mucha de la terminología son diferentes a las cartas indiscutibles de Pablo. Y, en algunos lugares, el resumen de la vida y el ministerio de Pablo es tan grandioso que bien podría ser una veneración de Pablo por parte de un discípulo en una época posterior.</a:t>
            </a:r>
          </a:p>
          <a:p>
            <a:endParaRPr lang="es-US" dirty="0">
              <a:effectLst/>
              <a:latin typeface="Times"/>
            </a:endParaRPr>
          </a:p>
        </p:txBody>
      </p:sp>
    </p:spTree>
    <p:extLst>
      <p:ext uri="{BB962C8B-B14F-4D97-AF65-F5344CB8AC3E}">
        <p14:creationId xmlns:p14="http://schemas.microsoft.com/office/powerpoint/2010/main" val="9989801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plash of colors on a white surface">
            <a:extLst>
              <a:ext uri="{FF2B5EF4-FFF2-40B4-BE49-F238E27FC236}">
                <a16:creationId xmlns:a16="http://schemas.microsoft.com/office/drawing/2014/main" id="{96D751A4-E05B-0C43-6B39-B1434C1E2CA4}"/>
              </a:ext>
            </a:extLst>
          </p:cNvPr>
          <p:cNvPicPr>
            <a:picLocks noChangeAspect="1"/>
          </p:cNvPicPr>
          <p:nvPr/>
        </p:nvPicPr>
        <p:blipFill rotWithShape="1">
          <a:blip r:embed="rId3"/>
          <a:srcRect t="2397" r="87110" b="22603"/>
          <a:stretch/>
        </p:blipFill>
        <p:spPr>
          <a:xfrm>
            <a:off x="10620395" y="10"/>
            <a:ext cx="1571605" cy="6857990"/>
          </a:xfrm>
          <a:prstGeom prst="rect">
            <a:avLst/>
          </a:prstGeom>
        </p:spPr>
      </p:pic>
      <p:sp>
        <p:nvSpPr>
          <p:cNvPr id="3" name="CuadroTexto 2">
            <a:extLst>
              <a:ext uri="{FF2B5EF4-FFF2-40B4-BE49-F238E27FC236}">
                <a16:creationId xmlns:a16="http://schemas.microsoft.com/office/drawing/2014/main" id="{B676B632-BE8C-9D5A-2786-CFAF64259CB1}"/>
              </a:ext>
            </a:extLst>
          </p:cNvPr>
          <p:cNvSpPr txBox="1"/>
          <p:nvPr/>
        </p:nvSpPr>
        <p:spPr>
          <a:xfrm>
            <a:off x="10620395" y="6354824"/>
            <a:ext cx="1428851"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66</a:t>
            </a:fld>
            <a:endParaRPr lang="es-US" sz="800" dirty="0">
              <a:solidFill>
                <a:schemeClr val="bg1"/>
              </a:solidFill>
            </a:endParaRPr>
          </a:p>
        </p:txBody>
      </p:sp>
      <p:sp>
        <p:nvSpPr>
          <p:cNvPr id="4" name="CuadroTexto 3">
            <a:extLst>
              <a:ext uri="{FF2B5EF4-FFF2-40B4-BE49-F238E27FC236}">
                <a16:creationId xmlns:a16="http://schemas.microsoft.com/office/drawing/2014/main" id="{B356CECD-CFBD-6AD7-6D0F-42EE2C40CB15}"/>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988E4A2D-6437-5ED6-8E87-178A406285D9}"/>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853F679-A788-59D3-F098-543B5697FE9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0A77E67-48F5-3292-16D1-CAC68726CF0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E9F2B59E-73A9-5D32-C8D0-24CE8F500782}"/>
              </a:ext>
            </a:extLst>
          </p:cNvPr>
          <p:cNvSpPr txBox="1"/>
          <p:nvPr/>
        </p:nvSpPr>
        <p:spPr>
          <a:xfrm>
            <a:off x="871990" y="1481695"/>
            <a:ext cx="9023123" cy="3747180"/>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Combinación de judaísmo y proto gnosticismo</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Si juntamos todo esto, podemos decir algo sobre estos falsos maestros en Éfeso. Estos falsos maestros, que ofrecen especulaciones sobre las palabras clave de la ley que se refieren a los mitos y genealogías sobre la creación, que prohíben el matrimonio, y que tratan de volver a los roles de los hombres y las mujeres en el período anterior a la caída tienen una escatología consumada de la resurrección (algo que ya es real ahora), además de un enfoque en la obtención del conocimiento del propio origen y cómo liberar el alma de la prisión del cuerpo, o algo a lo largo de ese grupo de temas</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20583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bstract design of flower petals in pastel">
            <a:extLst>
              <a:ext uri="{FF2B5EF4-FFF2-40B4-BE49-F238E27FC236}">
                <a16:creationId xmlns:a16="http://schemas.microsoft.com/office/drawing/2014/main" id="{FD5C1595-B76E-FF50-D477-38CDC461651A}"/>
              </a:ext>
            </a:extLst>
          </p:cNvPr>
          <p:cNvPicPr>
            <a:picLocks noChangeAspect="1"/>
          </p:cNvPicPr>
          <p:nvPr/>
        </p:nvPicPr>
        <p:blipFill rotWithShape="1">
          <a:blip r:embed="rId3"/>
          <a:srcRect t="46088" r="88750"/>
          <a:stretch/>
        </p:blipFill>
        <p:spPr>
          <a:xfrm>
            <a:off x="10820420" y="1100139"/>
            <a:ext cx="1371580" cy="4305300"/>
          </a:xfrm>
          <a:prstGeom prst="rect">
            <a:avLst/>
          </a:prstGeom>
        </p:spPr>
      </p:pic>
      <p:sp>
        <p:nvSpPr>
          <p:cNvPr id="3" name="CuadroTexto 2">
            <a:extLst>
              <a:ext uri="{FF2B5EF4-FFF2-40B4-BE49-F238E27FC236}">
                <a16:creationId xmlns:a16="http://schemas.microsoft.com/office/drawing/2014/main" id="{67DEEE44-353B-9AF6-4C38-02DEB454BE6A}"/>
              </a:ext>
            </a:extLst>
          </p:cNvPr>
          <p:cNvSpPr txBox="1"/>
          <p:nvPr/>
        </p:nvSpPr>
        <p:spPr>
          <a:xfrm>
            <a:off x="10820420" y="6321370"/>
            <a:ext cx="137158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67</a:t>
            </a:fld>
            <a:endParaRPr lang="es-US" sz="800" dirty="0"/>
          </a:p>
        </p:txBody>
      </p:sp>
      <p:sp>
        <p:nvSpPr>
          <p:cNvPr id="4" name="CuadroTexto 3">
            <a:extLst>
              <a:ext uri="{FF2B5EF4-FFF2-40B4-BE49-F238E27FC236}">
                <a16:creationId xmlns:a16="http://schemas.microsoft.com/office/drawing/2014/main" id="{65392C12-8C0E-5387-E8DD-30A60BE2E5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02671798-97AD-63BB-33FE-8D334A4821F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59689897-B946-5321-8733-328011529E2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Conector recto 7">
            <a:extLst>
              <a:ext uri="{FF2B5EF4-FFF2-40B4-BE49-F238E27FC236}">
                <a16:creationId xmlns:a16="http://schemas.microsoft.com/office/drawing/2014/main" id="{E60C643B-3245-15DD-8AC9-80AE65D0B00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CuadroTexto 9">
            <a:extLst>
              <a:ext uri="{FF2B5EF4-FFF2-40B4-BE49-F238E27FC236}">
                <a16:creationId xmlns:a16="http://schemas.microsoft.com/office/drawing/2014/main" id="{28D95CBB-1236-E905-AEA0-9DBA32486324}"/>
              </a:ext>
            </a:extLst>
          </p:cNvPr>
          <p:cNvSpPr txBox="1"/>
          <p:nvPr/>
        </p:nvSpPr>
        <p:spPr>
          <a:xfrm>
            <a:off x="747032" y="1705554"/>
            <a:ext cx="9262382" cy="2739211"/>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Síntesis de otras herejías en la era del Nuevo Testamento</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Hasta ahora, hemos visto los orígenes de la herejía y la ortodoxia en el mundo antiguo, y hemos examinado a los oponentes de Pablo. En la próxima sesión, tenemos que ampliar un poco nuestra visión más allá de los escritos de Pablo, y empezaremos a ver otros textos y escritos en el </a:t>
            </a:r>
            <a:r>
              <a:rPr lang="es-US" sz="2200" dirty="0" err="1">
                <a:effectLst/>
                <a:latin typeface="Calibri" panose="020F0502020204030204" pitchFamily="34" charset="0"/>
                <a:cs typeface="Calibri" panose="020F0502020204030204" pitchFamily="34" charset="0"/>
              </a:rPr>
              <a:t>nt</a:t>
            </a:r>
            <a:r>
              <a:rPr lang="es-US" sz="2200" dirty="0">
                <a:effectLst/>
                <a:latin typeface="Calibri" panose="020F0502020204030204" pitchFamily="34" charset="0"/>
                <a:cs typeface="Calibri" panose="020F0502020204030204" pitchFamily="34" charset="0"/>
              </a:rPr>
              <a:t>, más adelante, en el período post apostólico, y luego, en los siglos II y III.</a:t>
            </a:r>
          </a:p>
          <a:p>
            <a:endParaRPr lang="es-US" dirty="0">
              <a:effectLst/>
              <a:latin typeface="Times"/>
            </a:endParaRPr>
          </a:p>
        </p:txBody>
      </p:sp>
    </p:spTree>
    <p:extLst>
      <p:ext uri="{BB962C8B-B14F-4D97-AF65-F5344CB8AC3E}">
        <p14:creationId xmlns:p14="http://schemas.microsoft.com/office/powerpoint/2010/main" val="30902764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patterns on the sky">
            <a:extLst>
              <a:ext uri="{FF2B5EF4-FFF2-40B4-BE49-F238E27FC236}">
                <a16:creationId xmlns:a16="http://schemas.microsoft.com/office/drawing/2014/main" id="{3A277019-FD5E-CFE6-792C-EA52589DE064}"/>
              </a:ext>
            </a:extLst>
          </p:cNvPr>
          <p:cNvPicPr>
            <a:picLocks noChangeAspect="1"/>
          </p:cNvPicPr>
          <p:nvPr/>
        </p:nvPicPr>
        <p:blipFill rotWithShape="1">
          <a:blip r:embed="rId3"/>
          <a:srcRect l="88008" t="18338" b="22993"/>
          <a:stretch/>
        </p:blipFill>
        <p:spPr>
          <a:xfrm>
            <a:off x="10729912" y="0"/>
            <a:ext cx="1462087" cy="6857999"/>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3" name="CuadroTexto 2">
            <a:extLst>
              <a:ext uri="{FF2B5EF4-FFF2-40B4-BE49-F238E27FC236}">
                <a16:creationId xmlns:a16="http://schemas.microsoft.com/office/drawing/2014/main" id="{D1BB0BA9-E27E-73DD-F155-B0DA5EC129A9}"/>
              </a:ext>
            </a:extLst>
          </p:cNvPr>
          <p:cNvSpPr txBox="1"/>
          <p:nvPr/>
        </p:nvSpPr>
        <p:spPr>
          <a:xfrm>
            <a:off x="10729912" y="6399427"/>
            <a:ext cx="146208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68</a:t>
            </a:fld>
            <a:endParaRPr lang="es-US" sz="800" dirty="0"/>
          </a:p>
        </p:txBody>
      </p:sp>
      <p:sp>
        <p:nvSpPr>
          <p:cNvPr id="4" name="CuadroTexto 3">
            <a:extLst>
              <a:ext uri="{FF2B5EF4-FFF2-40B4-BE49-F238E27FC236}">
                <a16:creationId xmlns:a16="http://schemas.microsoft.com/office/drawing/2014/main" id="{459E9D74-9719-FE2F-3782-B2E97556CEB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35EC161-3E58-EC9D-075E-4A9AAE5A93F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451FF23-A66B-DA5A-8837-111FD109482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32B955E4-265D-AEC3-7F76-726ABA4412E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A98CFABE-B790-B1C3-FFD2-22FA31FCC62D}"/>
              </a:ext>
            </a:extLst>
          </p:cNvPr>
          <p:cNvSpPr txBox="1"/>
          <p:nvPr/>
        </p:nvSpPr>
        <p:spPr>
          <a:xfrm>
            <a:off x="1155246" y="1705554"/>
            <a:ext cx="8788853" cy="3139321"/>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Hebreos</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¿Hay alguna herejía detrás del libro de Hebreos? Tenemos que decir que Hebreos es un libro misterioso. No sabemos quién lo escribió; en serio, ni idea. Definitivamente no fue Pablo. Sabemos que tal vez un Apolos, o Lucas, Priscila (en serio, ni idea). Y datarlo también es difícil. Podría ser en cualquier momento, creo, desde finales de los 50 hasta los 80 d.C., en la mayoría de las conjeturas académicas. Y se cree que Hebreos fue escrito para animar a los creyentes judíos a no volver al judaísmo.</a:t>
            </a:r>
          </a:p>
        </p:txBody>
      </p:sp>
    </p:spTree>
    <p:extLst>
      <p:ext uri="{BB962C8B-B14F-4D97-AF65-F5344CB8AC3E}">
        <p14:creationId xmlns:p14="http://schemas.microsoft.com/office/powerpoint/2010/main" val="8539509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AF9BD35-25FA-E85F-F513-98FEF7A2FCAD}"/>
              </a:ext>
            </a:extLst>
          </p:cNvPr>
          <p:cNvPicPr>
            <a:picLocks noChangeAspect="1"/>
          </p:cNvPicPr>
          <p:nvPr/>
        </p:nvPicPr>
        <p:blipFill rotWithShape="1">
          <a:blip r:embed="rId3"/>
          <a:srcRect l="2292" r="87083"/>
          <a:stretch/>
        </p:blipFill>
        <p:spPr>
          <a:xfrm>
            <a:off x="10734695" y="10"/>
            <a:ext cx="1457305" cy="6857990"/>
          </a:xfrm>
          <a:prstGeom prst="rect">
            <a:avLst/>
          </a:prstGeom>
        </p:spPr>
      </p:pic>
      <p:sp>
        <p:nvSpPr>
          <p:cNvPr id="3" name="CuadroTexto 2">
            <a:extLst>
              <a:ext uri="{FF2B5EF4-FFF2-40B4-BE49-F238E27FC236}">
                <a16:creationId xmlns:a16="http://schemas.microsoft.com/office/drawing/2014/main" id="{050FA184-860B-B2B2-CBDC-2F2AB10C6FAB}"/>
              </a:ext>
            </a:extLst>
          </p:cNvPr>
          <p:cNvSpPr txBox="1"/>
          <p:nvPr/>
        </p:nvSpPr>
        <p:spPr>
          <a:xfrm>
            <a:off x="10835873" y="6400800"/>
            <a:ext cx="1356127"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69</a:t>
            </a:fld>
            <a:endParaRPr lang="es-US" sz="800" dirty="0">
              <a:solidFill>
                <a:schemeClr val="bg1"/>
              </a:solidFill>
            </a:endParaRPr>
          </a:p>
        </p:txBody>
      </p:sp>
      <p:sp>
        <p:nvSpPr>
          <p:cNvPr id="4" name="CuadroTexto 3">
            <a:extLst>
              <a:ext uri="{FF2B5EF4-FFF2-40B4-BE49-F238E27FC236}">
                <a16:creationId xmlns:a16="http://schemas.microsoft.com/office/drawing/2014/main" id="{C9A92C36-E875-67A6-4304-26D0195976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F4A24CB-2C2A-734C-EAE1-7ACDC232C5E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5B811DE-60C2-C273-00C9-365DC99C2EA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5B6E22B-1EC5-BC84-379F-FDF03023A42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1351D9A-59DC-3390-4FB0-2CEC24FBD5AD}"/>
              </a:ext>
            </a:extLst>
          </p:cNvPr>
          <p:cNvSpPr txBox="1"/>
          <p:nvPr/>
        </p:nvSpPr>
        <p:spPr>
          <a:xfrm>
            <a:off x="848376" y="1724687"/>
            <a:ext cx="8739867" cy="3408625"/>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Los ángeles no están destinados a gobernar</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Quiero que note varias cosas. Nota: Los ángeles no están destinados a heredar el mundo venidero. A la luz del Salmo 8, ese privilegio y vocación de gobernar la creación pertenece a los seres humanos, a quienes Dios hizo más bajos que los ángeles, pero ha coronado a la humanidad con una gloria y un esplendor superiores a los de los ángeles. Pues es a los seres humanos a quienes Dios pretende someter a toda la creación, los seres humanos están destinados a gobernar el cosmos.</a:t>
            </a:r>
          </a:p>
        </p:txBody>
      </p:sp>
    </p:spTree>
    <p:extLst>
      <p:ext uri="{BB962C8B-B14F-4D97-AF65-F5344CB8AC3E}">
        <p14:creationId xmlns:p14="http://schemas.microsoft.com/office/powerpoint/2010/main" val="84349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AF9BD35-25FA-E85F-F513-98FEF7A2FCAD}"/>
              </a:ext>
            </a:extLst>
          </p:cNvPr>
          <p:cNvPicPr>
            <a:picLocks noChangeAspect="1"/>
          </p:cNvPicPr>
          <p:nvPr/>
        </p:nvPicPr>
        <p:blipFill rotWithShape="1">
          <a:blip r:embed="rId3"/>
          <a:srcRect l="2292" r="87083"/>
          <a:stretch/>
        </p:blipFill>
        <p:spPr>
          <a:xfrm>
            <a:off x="10734695" y="10"/>
            <a:ext cx="1457305" cy="6857990"/>
          </a:xfrm>
          <a:prstGeom prst="rect">
            <a:avLst/>
          </a:prstGeom>
        </p:spPr>
      </p:pic>
      <p:sp>
        <p:nvSpPr>
          <p:cNvPr id="3" name="CuadroTexto 2">
            <a:extLst>
              <a:ext uri="{FF2B5EF4-FFF2-40B4-BE49-F238E27FC236}">
                <a16:creationId xmlns:a16="http://schemas.microsoft.com/office/drawing/2014/main" id="{050FA184-860B-B2B2-CBDC-2F2AB10C6FAB}"/>
              </a:ext>
            </a:extLst>
          </p:cNvPr>
          <p:cNvSpPr txBox="1"/>
          <p:nvPr/>
        </p:nvSpPr>
        <p:spPr>
          <a:xfrm>
            <a:off x="10881927" y="6343673"/>
            <a:ext cx="1310073"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7</a:t>
            </a:fld>
            <a:endParaRPr lang="es-US" sz="800" dirty="0">
              <a:solidFill>
                <a:schemeClr val="bg1"/>
              </a:solidFill>
            </a:endParaRPr>
          </a:p>
        </p:txBody>
      </p:sp>
      <p:sp>
        <p:nvSpPr>
          <p:cNvPr id="4" name="CuadroTexto 3">
            <a:extLst>
              <a:ext uri="{FF2B5EF4-FFF2-40B4-BE49-F238E27FC236}">
                <a16:creationId xmlns:a16="http://schemas.microsoft.com/office/drawing/2014/main" id="{C9A92C36-E875-67A6-4304-26D0195976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F4A24CB-2C2A-734C-EAE1-7ACDC232C5E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5B811DE-60C2-C273-00C9-365DC99C2EA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5B6E22B-1EC5-BC84-379F-FDF03023A42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2AEEE932-3A35-3C8A-C279-46C3D85F861A}"/>
              </a:ext>
            </a:extLst>
          </p:cNvPr>
          <p:cNvSpPr txBox="1"/>
          <p:nvPr/>
        </p:nvSpPr>
        <p:spPr>
          <a:xfrm>
            <a:off x="871991" y="1542359"/>
            <a:ext cx="9088438" cy="3816429"/>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Confrontados por los padres de la Iglesia</a:t>
            </a:r>
          </a:p>
          <a:p>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Y más tarde, Ignacio de Antioquía, escribiendo a principios del siglo II, advirtió a los efesios que no permitieran que ninguna secta se afianzara entre ellos. Y a los </a:t>
            </a:r>
            <a:r>
              <a:rPr lang="es-US" sz="2200" dirty="0" err="1">
                <a:effectLst/>
                <a:latin typeface="Calibri" panose="020F0502020204030204" pitchFamily="34" charset="0"/>
                <a:cs typeface="Calibri" panose="020F0502020204030204" pitchFamily="34" charset="0"/>
              </a:rPr>
              <a:t>Tralianos</a:t>
            </a:r>
            <a:r>
              <a:rPr lang="es-US" sz="2200" dirty="0">
                <a:effectLst/>
                <a:latin typeface="Calibri" panose="020F0502020204030204" pitchFamily="34" charset="0"/>
                <a:cs typeface="Calibri" panose="020F0502020204030204" pitchFamily="34" charset="0"/>
              </a:rPr>
              <a:t>, les exhorta a alimentarse con el mensaje cristiano y no a darse un atracón de herejía como si fuera comida chatarra.</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Y, para cuando llegamos a Ireneo y Tertuliano, a finales del siglo II, ambos consideran las herejías como creencias nuevas y novedosas o falsas y recién fabricadas. Y, aunque los maestros de estas dudosas doctrinas pueden afirmar que son cristianos, no enseñan la fe de la Iglesia según el papel de la fe.</a:t>
            </a:r>
          </a:p>
        </p:txBody>
      </p:sp>
    </p:spTree>
    <p:extLst>
      <p:ext uri="{BB962C8B-B14F-4D97-AF65-F5344CB8AC3E}">
        <p14:creationId xmlns:p14="http://schemas.microsoft.com/office/powerpoint/2010/main" val="19546102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945D44-9DC0-5D54-9A00-CF5E38BE736C}"/>
              </a:ext>
            </a:extLst>
          </p:cNvPr>
          <p:cNvPicPr>
            <a:picLocks noChangeAspect="1"/>
          </p:cNvPicPr>
          <p:nvPr/>
        </p:nvPicPr>
        <p:blipFill rotWithShape="1">
          <a:blip r:embed="rId3"/>
          <a:srcRect l="86602" t="36648" b="8849"/>
          <a:stretch/>
        </p:blipFill>
        <p:spPr>
          <a:xfrm>
            <a:off x="10558463" y="1"/>
            <a:ext cx="1633536" cy="6857998"/>
          </a:xfrm>
          <a:prstGeom prst="rect">
            <a:avLst/>
          </a:prstGeom>
          <a:effectLst>
            <a:outerShdw blurRad="596900" dist="330200" dir="8820000" sx="87000" sy="87000" algn="ctr" rotWithShape="0">
              <a:srgbClr val="000000">
                <a:alpha val="29000"/>
              </a:srgbClr>
            </a:outerShdw>
          </a:effectLst>
        </p:spPr>
      </p:pic>
      <p:sp>
        <p:nvSpPr>
          <p:cNvPr id="3" name="CuadroTexto 2">
            <a:extLst>
              <a:ext uri="{FF2B5EF4-FFF2-40B4-BE49-F238E27FC236}">
                <a16:creationId xmlns:a16="http://schemas.microsoft.com/office/drawing/2014/main" id="{E888B199-75EE-D726-8458-FCE5017F8329}"/>
              </a:ext>
            </a:extLst>
          </p:cNvPr>
          <p:cNvSpPr txBox="1"/>
          <p:nvPr/>
        </p:nvSpPr>
        <p:spPr>
          <a:xfrm>
            <a:off x="10744200" y="6350165"/>
            <a:ext cx="131662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70</a:t>
            </a:fld>
            <a:endParaRPr lang="es-US" sz="800" dirty="0"/>
          </a:p>
        </p:txBody>
      </p:sp>
      <p:sp>
        <p:nvSpPr>
          <p:cNvPr id="4" name="CuadroTexto 3">
            <a:extLst>
              <a:ext uri="{FF2B5EF4-FFF2-40B4-BE49-F238E27FC236}">
                <a16:creationId xmlns:a16="http://schemas.microsoft.com/office/drawing/2014/main" id="{ADAABE04-DA6D-75B0-4774-C6D7F1B3EB4B}"/>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34392D16-DDC3-180A-E3E7-BCDEAD9BB684}"/>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A681603-CF80-AF07-7CAD-6F595EFE3B7C}"/>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F590262-AAC0-E930-C017-ADCFAF491B41}"/>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D495055C-FD65-A496-DB20-144E19CCC183}"/>
              </a:ext>
            </a:extLst>
          </p:cNvPr>
          <p:cNvSpPr txBox="1"/>
          <p:nvPr/>
        </p:nvSpPr>
        <p:spPr>
          <a:xfrm>
            <a:off x="996044" y="1705554"/>
            <a:ext cx="8768442" cy="4024179"/>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Judas y Segunda de Pedro</a:t>
            </a:r>
          </a:p>
          <a:p>
            <a:pPr algn="just"/>
            <a:endParaRPr lang="es-US" sz="2200" dirty="0">
              <a:latin typeface="Calibri" panose="020F0502020204030204" pitchFamily="34" charset="0"/>
              <a:cs typeface="Calibri" panose="020F0502020204030204" pitchFamily="34" charset="0"/>
            </a:endParaRPr>
          </a:p>
          <a:p>
            <a:pPr algn="just">
              <a:spcBef>
                <a:spcPts val="1350"/>
              </a:spcBef>
            </a:pPr>
            <a:r>
              <a:rPr lang="es-US" sz="2200" b="1" dirty="0">
                <a:effectLst/>
                <a:latin typeface="Calibri" panose="020F0502020204030204" pitchFamily="34" charset="0"/>
                <a:cs typeface="Calibri" panose="020F0502020204030204" pitchFamily="34" charset="0"/>
              </a:rPr>
              <a:t>Visión general de Judas</a:t>
            </a: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primer lugar, creo que la Carta de Judas fue escrita por un pariente de Jesús—ya lo sabe, Judas—ya en los años 50, aunque podría ser de una época posterior (tal vez los años 60 o incluso los 70 del siglo I). Judas escribe a su audiencia—tal vez en Palestina, tal vez en Alejandría y Egipto—y quiere que contiendan por la fe que ha sido entregada una vez por todas a los santos, y quiere hacerlo por encima y en contra de un grupo de intrusos libertinos.</a:t>
            </a:r>
          </a:p>
          <a:p>
            <a:endParaRPr lang="es-US" dirty="0">
              <a:effectLst/>
              <a:latin typeface="Times"/>
            </a:endParaRPr>
          </a:p>
        </p:txBody>
      </p:sp>
    </p:spTree>
    <p:extLst>
      <p:ext uri="{BB962C8B-B14F-4D97-AF65-F5344CB8AC3E}">
        <p14:creationId xmlns:p14="http://schemas.microsoft.com/office/powerpoint/2010/main" val="25553498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B17F1C11-227C-565B-E5E2-598ED4BBD13B}"/>
              </a:ext>
            </a:extLst>
          </p:cNvPr>
          <p:cNvPicPr>
            <a:picLocks noChangeAspect="1"/>
          </p:cNvPicPr>
          <p:nvPr/>
        </p:nvPicPr>
        <p:blipFill rotWithShape="1">
          <a:blip r:embed="rId3"/>
          <a:srcRect l="43762" t="-1" r="40895" b="-1"/>
          <a:stretch/>
        </p:blipFill>
        <p:spPr>
          <a:xfrm>
            <a:off x="10615612" y="10"/>
            <a:ext cx="1576387" cy="6857990"/>
          </a:xfrm>
          <a:prstGeom prst="rect">
            <a:avLst/>
          </a:prstGeom>
        </p:spPr>
      </p:pic>
      <p:sp>
        <p:nvSpPr>
          <p:cNvPr id="3" name="CuadroTexto 2">
            <a:extLst>
              <a:ext uri="{FF2B5EF4-FFF2-40B4-BE49-F238E27FC236}">
                <a16:creationId xmlns:a16="http://schemas.microsoft.com/office/drawing/2014/main" id="{6D8BD168-248C-E42F-76D4-948A40F66905}"/>
              </a:ext>
            </a:extLst>
          </p:cNvPr>
          <p:cNvSpPr txBox="1"/>
          <p:nvPr/>
        </p:nvSpPr>
        <p:spPr>
          <a:xfrm>
            <a:off x="10837587" y="6338591"/>
            <a:ext cx="1354413" cy="215444"/>
          </a:xfrm>
          <a:prstGeom prst="rect">
            <a:avLst/>
          </a:prstGeom>
          <a:noFill/>
        </p:spPr>
        <p:txBody>
          <a:bodyPr wrap="square">
            <a:spAutoFit/>
          </a:bodyPr>
          <a:lstStyle/>
          <a:p>
            <a:r>
              <a:rPr lang="es-US" sz="800" dirty="0"/>
              <a:t>Historia de las herejías </a:t>
            </a:r>
            <a:fld id="{A5EFF319-060E-F544-9BD3-8214FBF17433}" type="slidenum">
              <a:rPr lang="es-US" sz="800" smtClean="0"/>
              <a:pPr/>
              <a:t>71</a:t>
            </a:fld>
            <a:endParaRPr lang="es-US" sz="800" dirty="0"/>
          </a:p>
        </p:txBody>
      </p:sp>
      <p:sp>
        <p:nvSpPr>
          <p:cNvPr id="4" name="CuadroTexto 3">
            <a:extLst>
              <a:ext uri="{FF2B5EF4-FFF2-40B4-BE49-F238E27FC236}">
                <a16:creationId xmlns:a16="http://schemas.microsoft.com/office/drawing/2014/main" id="{CB0AA36E-96BF-C352-8D83-9EE22476F6B9}"/>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587F116-E4D0-5E39-7B6F-329E3A6D4CE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4AF0DD2-18F3-B3AE-0F5E-21F1DAAA770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32B660F-85FB-2E63-11EA-AB2905668A6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D54D7C46-3878-F8D3-9669-26CC9F22FF02}"/>
              </a:ext>
            </a:extLst>
          </p:cNvPr>
          <p:cNvSpPr txBox="1"/>
          <p:nvPr/>
        </p:nvSpPr>
        <p:spPr>
          <a:xfrm>
            <a:off x="991961" y="1574802"/>
            <a:ext cx="9050110" cy="3747180"/>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Identidad de los impíos</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Entonces, ¿qué podemos decir de estos falsos maestros, estos intrusos libertinos a los que Judas se opone? Bueno, parecen ser recién llegados a la comunidad de la audiencia de Judas. Utilizan la gracia como una licencia para un comportamiento inmoral. Calumnian o denigran a los seres angélicos. Utilizan la interpretación de los sueños para justificar su comportamiento y sus creencias. Son un grupo rebelde y divisivo; critican a los demás, pero se halagan a sí mismos. Y Judas cree que están destinados a un mega episodio de juicio.</a:t>
            </a:r>
          </a:p>
        </p:txBody>
      </p:sp>
    </p:spTree>
    <p:extLst>
      <p:ext uri="{BB962C8B-B14F-4D97-AF65-F5344CB8AC3E}">
        <p14:creationId xmlns:p14="http://schemas.microsoft.com/office/powerpoint/2010/main" val="4631558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gsaw puzzles in plastic figures">
            <a:extLst>
              <a:ext uri="{FF2B5EF4-FFF2-40B4-BE49-F238E27FC236}">
                <a16:creationId xmlns:a16="http://schemas.microsoft.com/office/drawing/2014/main" id="{EF586E2E-6AE7-DA66-02F2-8F7D918060D9}"/>
              </a:ext>
            </a:extLst>
          </p:cNvPr>
          <p:cNvPicPr>
            <a:picLocks noChangeAspect="1"/>
          </p:cNvPicPr>
          <p:nvPr/>
        </p:nvPicPr>
        <p:blipFill rotWithShape="1">
          <a:blip r:embed="rId3"/>
          <a:srcRect l="5012" r="78385" b="-2"/>
          <a:stretch/>
        </p:blipFill>
        <p:spPr>
          <a:xfrm>
            <a:off x="10877570" y="0"/>
            <a:ext cx="1314430" cy="6858000"/>
          </a:xfrm>
          <a:prstGeom prst="rect">
            <a:avLst/>
          </a:prstGeom>
        </p:spPr>
      </p:pic>
      <p:sp>
        <p:nvSpPr>
          <p:cNvPr id="3" name="CuadroTexto 2">
            <a:extLst>
              <a:ext uri="{FF2B5EF4-FFF2-40B4-BE49-F238E27FC236}">
                <a16:creationId xmlns:a16="http://schemas.microsoft.com/office/drawing/2014/main" id="{6BDC6A84-1DA3-AB82-C50D-39424C779B1D}"/>
              </a:ext>
            </a:extLst>
          </p:cNvPr>
          <p:cNvSpPr txBox="1"/>
          <p:nvPr/>
        </p:nvSpPr>
        <p:spPr>
          <a:xfrm>
            <a:off x="10877570" y="6072374"/>
            <a:ext cx="1314430"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72</a:t>
            </a:fld>
            <a:endParaRPr lang="es-US" sz="800" dirty="0">
              <a:solidFill>
                <a:schemeClr val="bg1"/>
              </a:solidFill>
            </a:endParaRPr>
          </a:p>
        </p:txBody>
      </p:sp>
      <p:sp>
        <p:nvSpPr>
          <p:cNvPr id="4" name="CuadroTexto 3">
            <a:extLst>
              <a:ext uri="{FF2B5EF4-FFF2-40B4-BE49-F238E27FC236}">
                <a16:creationId xmlns:a16="http://schemas.microsoft.com/office/drawing/2014/main" id="{80EF919E-FB29-A4A6-09D9-7A45447721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4D1BA55-5692-6D4E-84E7-3A8CBBA84DEF}"/>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608D1150-C8ED-9533-DC29-A5A37E65245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92914DA-8E34-18D5-F7CE-9DD46C1BDA7C}"/>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A92DEB80-CE57-D11C-F1EA-972BAF022529}"/>
              </a:ext>
            </a:extLst>
          </p:cNvPr>
          <p:cNvSpPr txBox="1"/>
          <p:nvPr/>
        </p:nvSpPr>
        <p:spPr>
          <a:xfrm>
            <a:off x="702129" y="1705554"/>
            <a:ext cx="9388927" cy="433452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Iglesias de Apocalipsis</a:t>
            </a:r>
          </a:p>
          <a:p>
            <a:pPr algn="just"/>
            <a:endParaRPr lang="es-US" sz="2200" dirty="0">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Y estamos llegando al final de nuestro estudio sobre la falsa enseñanza en los grupos heréticos del </a:t>
            </a:r>
            <a:r>
              <a:rPr lang="es-US" sz="2200" dirty="0" err="1">
                <a:effectLst/>
                <a:latin typeface="Calibri" panose="020F0502020204030204" pitchFamily="34" charset="0"/>
                <a:cs typeface="Calibri" panose="020F0502020204030204" pitchFamily="34" charset="0"/>
              </a:rPr>
              <a:t>nt</a:t>
            </a:r>
            <a:r>
              <a:rPr lang="es-US" sz="2200" dirty="0">
                <a:effectLst/>
                <a:latin typeface="Calibri" panose="020F0502020204030204" pitchFamily="34" charset="0"/>
                <a:cs typeface="Calibri" panose="020F0502020204030204" pitchFamily="34" charset="0"/>
              </a:rPr>
              <a:t>. En la última sección, vimos Judas y 2 Pedro, pero esta vez vamos a echar un vistazo al libro de Apocalipsis, en particular, a las cartas enviadas a las siete iglesias. Veremos qué luz arrojan sobre los grupos cristianos heréticos y desviados.</a:t>
            </a:r>
          </a:p>
          <a:p>
            <a:pPr algn="just">
              <a:spcBef>
                <a:spcPts val="675"/>
              </a:spcBef>
            </a:pPr>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El libro del Apocalipsis es complejo, y es un libro complicado. Es objeto de intensas especulaciones sobre el fin de los tiempos, y me alegra decir que evitaremos todas esas cuestiones. Nos interesa más el estado de las iglesias de Asia Menor a finales del primer siglo.</a:t>
            </a:r>
          </a:p>
        </p:txBody>
      </p:sp>
    </p:spTree>
    <p:extLst>
      <p:ext uri="{BB962C8B-B14F-4D97-AF65-F5344CB8AC3E}">
        <p14:creationId xmlns:p14="http://schemas.microsoft.com/office/powerpoint/2010/main" val="7526525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ctor background of vibrant colors splashing">
            <a:extLst>
              <a:ext uri="{FF2B5EF4-FFF2-40B4-BE49-F238E27FC236}">
                <a16:creationId xmlns:a16="http://schemas.microsoft.com/office/drawing/2014/main" id="{188B418D-BC11-C33A-8BCB-FD07AB5B7B0E}"/>
              </a:ext>
            </a:extLst>
          </p:cNvPr>
          <p:cNvPicPr>
            <a:picLocks noChangeAspect="1"/>
          </p:cNvPicPr>
          <p:nvPr/>
        </p:nvPicPr>
        <p:blipFill rotWithShape="1">
          <a:blip r:embed="rId3"/>
          <a:srcRect l="21665" r="56304" b="-1"/>
          <a:stretch/>
        </p:blipFill>
        <p:spPr>
          <a:xfrm>
            <a:off x="10463232" y="0"/>
            <a:ext cx="1728768" cy="6858000"/>
          </a:xfrm>
          <a:prstGeom prst="rect">
            <a:avLst/>
          </a:prstGeom>
        </p:spPr>
      </p:pic>
      <p:sp>
        <p:nvSpPr>
          <p:cNvPr id="3" name="CuadroTexto 2">
            <a:extLst>
              <a:ext uri="{FF2B5EF4-FFF2-40B4-BE49-F238E27FC236}">
                <a16:creationId xmlns:a16="http://schemas.microsoft.com/office/drawing/2014/main" id="{C72E1FFC-9894-260D-D151-A6815286AC21}"/>
              </a:ext>
            </a:extLst>
          </p:cNvPr>
          <p:cNvSpPr txBox="1"/>
          <p:nvPr/>
        </p:nvSpPr>
        <p:spPr>
          <a:xfrm>
            <a:off x="10613570" y="6384890"/>
            <a:ext cx="1452049"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73</a:t>
            </a:fld>
            <a:endParaRPr lang="es-US" sz="800" dirty="0">
              <a:solidFill>
                <a:schemeClr val="bg1"/>
              </a:solidFill>
            </a:endParaRPr>
          </a:p>
        </p:txBody>
      </p:sp>
      <p:sp>
        <p:nvSpPr>
          <p:cNvPr id="4" name="CuadroTexto 3">
            <a:extLst>
              <a:ext uri="{FF2B5EF4-FFF2-40B4-BE49-F238E27FC236}">
                <a16:creationId xmlns:a16="http://schemas.microsoft.com/office/drawing/2014/main" id="{D26E584C-BE84-EE93-3088-68BB3B1BFC9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42D3E1-E26C-69C1-BA4E-781F0663994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C85163F-7553-D9F3-2B5D-21326071AB3F}"/>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26B52CA-BB7E-9EE8-4964-FC421D5329B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BF031FAB-75CC-CB4C-3FF7-2C141B414FCF}"/>
              </a:ext>
            </a:extLst>
          </p:cNvPr>
          <p:cNvSpPr txBox="1"/>
          <p:nvPr/>
        </p:nvSpPr>
        <p:spPr>
          <a:xfrm>
            <a:off x="871991" y="1524853"/>
            <a:ext cx="8941480" cy="3836948"/>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Sinagoga de Satanás</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cuarto lugar, las cartas a Esmirna y Filadelfia se refieren a los que se llaman a sí mismos judíos, pero son una sinagoga de Satanás. Se trata de un lenguaje sectario de identidades en competencia y de legitimidad en el espacio social compartido. Ser judío era una etiqueta de prestigio, y Juan la disputa con otros judíos asiáticos. </a:t>
            </a:r>
          </a:p>
          <a:p>
            <a:pPr algn="just">
              <a:spcBef>
                <a:spcPts val="675"/>
              </a:spcBef>
            </a:pPr>
            <a:r>
              <a:rPr lang="es-US" sz="2200" dirty="0">
                <a:effectLst/>
                <a:latin typeface="Calibri" panose="020F0502020204030204" pitchFamily="34" charset="0"/>
                <a:cs typeface="Calibri" panose="020F0502020204030204" pitchFamily="34" charset="0"/>
              </a:rPr>
              <a:t>Demuestra que las polémicas entre judíos y cristianos en Asia en el siglo I eran muy intensas y acaloradas, ya que ambos grupos la sinagoga y la iglesia se disputaban quién era realmente el pueblo de Dios.</a:t>
            </a:r>
          </a:p>
        </p:txBody>
      </p:sp>
    </p:spTree>
    <p:extLst>
      <p:ext uri="{BB962C8B-B14F-4D97-AF65-F5344CB8AC3E}">
        <p14:creationId xmlns:p14="http://schemas.microsoft.com/office/powerpoint/2010/main" val="4284606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ulticolored smoke gradient">
            <a:extLst>
              <a:ext uri="{FF2B5EF4-FFF2-40B4-BE49-F238E27FC236}">
                <a16:creationId xmlns:a16="http://schemas.microsoft.com/office/drawing/2014/main" id="{0C0DE1B6-715F-A852-193D-E8F709539F09}"/>
              </a:ext>
            </a:extLst>
          </p:cNvPr>
          <p:cNvPicPr>
            <a:picLocks noChangeAspect="1"/>
          </p:cNvPicPr>
          <p:nvPr/>
        </p:nvPicPr>
        <p:blipFill rotWithShape="1">
          <a:blip r:embed="rId3">
            <a:alphaModFix amt="80000"/>
          </a:blip>
          <a:srcRect l="18157" r="66283"/>
          <a:stretch/>
        </p:blipFill>
        <p:spPr>
          <a:xfrm>
            <a:off x="10592611" y="-3108"/>
            <a:ext cx="1599389"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CuadroTexto 2">
            <a:extLst>
              <a:ext uri="{FF2B5EF4-FFF2-40B4-BE49-F238E27FC236}">
                <a16:creationId xmlns:a16="http://schemas.microsoft.com/office/drawing/2014/main" id="{F1494257-BF91-054D-112D-E870A9902E1C}"/>
              </a:ext>
            </a:extLst>
          </p:cNvPr>
          <p:cNvSpPr txBox="1"/>
          <p:nvPr/>
        </p:nvSpPr>
        <p:spPr>
          <a:xfrm>
            <a:off x="10803976" y="6343673"/>
            <a:ext cx="1388024" cy="215444"/>
          </a:xfrm>
          <a:prstGeom prst="rect">
            <a:avLst/>
          </a:prstGeom>
          <a:noFill/>
        </p:spPr>
        <p:txBody>
          <a:bodyPr wrap="square">
            <a:spAutoFit/>
          </a:bodyPr>
          <a:lstStyle/>
          <a:p>
            <a:r>
              <a:rPr lang="es-US" sz="800" dirty="0"/>
              <a:t>Historia de las herejías </a:t>
            </a:r>
            <a:fld id="{A5EFF319-060E-F544-9BD3-8214FBF17433}" type="slidenum">
              <a:rPr lang="es-US" sz="800" smtClean="0"/>
              <a:pPr/>
              <a:t>74</a:t>
            </a:fld>
            <a:endParaRPr lang="es-US" sz="800" dirty="0"/>
          </a:p>
        </p:txBody>
      </p:sp>
      <p:sp>
        <p:nvSpPr>
          <p:cNvPr id="4" name="CuadroTexto 3">
            <a:extLst>
              <a:ext uri="{FF2B5EF4-FFF2-40B4-BE49-F238E27FC236}">
                <a16:creationId xmlns:a16="http://schemas.microsoft.com/office/drawing/2014/main" id="{A35F2AF8-9D87-CD7B-C21B-1AC81BEE649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92DE6AD-6F0F-17E8-79BB-517B3EEBBE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C9075EF-5804-375A-375A-8CFA7A5C592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568346B7-36BC-D6BA-9701-596D5233C7A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A84AED62-8BD1-CE2E-5F14-78E1E08F492F}"/>
              </a:ext>
            </a:extLst>
          </p:cNvPr>
          <p:cNvSpPr txBox="1"/>
          <p:nvPr/>
        </p:nvSpPr>
        <p:spPr>
          <a:xfrm>
            <a:off x="1138917" y="1520888"/>
            <a:ext cx="8903153" cy="341632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“Otros cristianismos”</a:t>
            </a:r>
          </a:p>
          <a:p>
            <a:pPr algn="just"/>
            <a:endParaRPr lang="es-US" sz="2200" b="1"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Hemos visto la herejía en la filosofía y la religión griega, así como en el judaísmo antiguo. Nos hemos acercado a los orígenes de la iglesia primitiva, y hemos observado que la intención de distinguir entre la verdadera creencia y la falsa creencia estaba presente desde el principio, aunque la diversidad de creencias también era evidente al principio. Como resultado, surgieron conflictos y se desarrollaron creencias y tomaron una dirección particular, especialmente en relación con la cristología.</a:t>
            </a:r>
          </a:p>
          <a:p>
            <a:r>
              <a:rPr lang="es-US" dirty="0">
                <a:effectLst/>
                <a:latin typeface="Times"/>
              </a:rPr>
              <a:t> </a:t>
            </a:r>
          </a:p>
        </p:txBody>
      </p:sp>
    </p:spTree>
    <p:extLst>
      <p:ext uri="{BB962C8B-B14F-4D97-AF65-F5344CB8AC3E}">
        <p14:creationId xmlns:p14="http://schemas.microsoft.com/office/powerpoint/2010/main" val="24363630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Technology Background">
            <a:extLst>
              <a:ext uri="{FF2B5EF4-FFF2-40B4-BE49-F238E27FC236}">
                <a16:creationId xmlns:a16="http://schemas.microsoft.com/office/drawing/2014/main" id="{5D639790-51D2-B8FB-5984-D3F30D86DF2B}"/>
              </a:ext>
            </a:extLst>
          </p:cNvPr>
          <p:cNvPicPr>
            <a:picLocks noChangeAspect="1"/>
          </p:cNvPicPr>
          <p:nvPr/>
        </p:nvPicPr>
        <p:blipFill rotWithShape="1">
          <a:blip r:embed="rId3">
            <a:alphaModFix amt="60000"/>
          </a:blip>
          <a:srcRect l="86484" b="3434"/>
          <a:stretch/>
        </p:blipFill>
        <p:spPr>
          <a:xfrm>
            <a:off x="10544174" y="10"/>
            <a:ext cx="1647825" cy="6857990"/>
          </a:xfrm>
          <a:prstGeom prst="rect">
            <a:avLst/>
          </a:prstGeom>
        </p:spPr>
      </p:pic>
      <p:sp>
        <p:nvSpPr>
          <p:cNvPr id="3" name="CuadroTexto 2">
            <a:extLst>
              <a:ext uri="{FF2B5EF4-FFF2-40B4-BE49-F238E27FC236}">
                <a16:creationId xmlns:a16="http://schemas.microsoft.com/office/drawing/2014/main" id="{854F4923-2F9C-210D-AB25-8807D60E9C28}"/>
              </a:ext>
            </a:extLst>
          </p:cNvPr>
          <p:cNvSpPr txBox="1"/>
          <p:nvPr/>
        </p:nvSpPr>
        <p:spPr>
          <a:xfrm>
            <a:off x="10674829" y="6343673"/>
            <a:ext cx="1342999"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75</a:t>
            </a:fld>
            <a:endParaRPr lang="es-US" sz="800" dirty="0">
              <a:solidFill>
                <a:schemeClr val="bg1"/>
              </a:solidFill>
            </a:endParaRPr>
          </a:p>
        </p:txBody>
      </p:sp>
      <p:sp>
        <p:nvSpPr>
          <p:cNvPr id="4" name="CuadroTexto 3">
            <a:extLst>
              <a:ext uri="{FF2B5EF4-FFF2-40B4-BE49-F238E27FC236}">
                <a16:creationId xmlns:a16="http://schemas.microsoft.com/office/drawing/2014/main" id="{A737D0C7-4B79-C5AE-9CDB-291BE5AA625C}"/>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1F0922-8B8E-E939-3368-9353E740BB3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E69C030-4CCD-6236-E552-63169C3DB06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AEB362A-7471-E125-323F-21D93BBA0F87}"/>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D9A6A2AD-837B-CABB-0A7F-0D42572A2867}"/>
              </a:ext>
            </a:extLst>
          </p:cNvPr>
          <p:cNvSpPr txBox="1"/>
          <p:nvPr/>
        </p:nvSpPr>
        <p:spPr>
          <a:xfrm>
            <a:off x="871991" y="1520888"/>
            <a:ext cx="9202738" cy="4085734"/>
          </a:xfrm>
          <a:prstGeom prst="rect">
            <a:avLst/>
          </a:prstGeom>
          <a:noFill/>
        </p:spPr>
        <p:txBody>
          <a:bodyPr wrap="square">
            <a:spAutoFit/>
          </a:bodyPr>
          <a:lstStyle/>
          <a:p>
            <a:pPr algn="just"/>
            <a:r>
              <a:rPr lang="es-US" sz="2200" b="1" dirty="0" err="1">
                <a:effectLst/>
                <a:latin typeface="Calibri" panose="020F0502020204030204" pitchFamily="34" charset="0"/>
                <a:cs typeface="Calibri" panose="020F0502020204030204" pitchFamily="34" charset="0"/>
              </a:rPr>
              <a:t>Docetistas</a:t>
            </a:r>
            <a:endParaRPr lang="es-US" sz="2200" b="1" dirty="0">
              <a:effectLst/>
              <a:latin typeface="Calibri" panose="020F0502020204030204" pitchFamily="34" charset="0"/>
              <a:cs typeface="Calibri" panose="020F0502020204030204" pitchFamily="34" charset="0"/>
            </a:endParaRPr>
          </a:p>
          <a:p>
            <a:pPr algn="just"/>
            <a:endParaRPr lang="es-US" sz="2200" dirty="0">
              <a:latin typeface="Calibri" panose="020F0502020204030204" pitchFamily="34" charset="0"/>
              <a:cs typeface="Calibri" panose="020F0502020204030204" pitchFamily="34" charset="0"/>
            </a:endParaRPr>
          </a:p>
          <a:p>
            <a:pPr algn="just">
              <a:spcBef>
                <a:spcPts val="1350"/>
              </a:spcBef>
            </a:pPr>
            <a:r>
              <a:rPr lang="es-US" sz="2200" b="1" dirty="0">
                <a:effectLst/>
                <a:latin typeface="Calibri" panose="020F0502020204030204" pitchFamily="34" charset="0"/>
                <a:cs typeface="Calibri" panose="020F0502020204030204" pitchFamily="34" charset="0"/>
              </a:rPr>
              <a:t>Negación del cuerpo de Jesús</a:t>
            </a: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Docetismo viene de la palabra griega </a:t>
            </a:r>
            <a:r>
              <a:rPr lang="es-US" sz="2200" i="1" dirty="0" err="1">
                <a:effectLst/>
                <a:latin typeface="Calibri" panose="020F0502020204030204" pitchFamily="34" charset="0"/>
                <a:cs typeface="Calibri" panose="020F0502020204030204" pitchFamily="34" charset="0"/>
              </a:rPr>
              <a:t>dokeō</a:t>
            </a:r>
            <a:r>
              <a:rPr lang="es-US" sz="2200" dirty="0">
                <a:effectLst/>
                <a:latin typeface="Calibri" panose="020F0502020204030204" pitchFamily="34" charset="0"/>
                <a:cs typeface="Calibri" panose="020F0502020204030204" pitchFamily="34" charset="0"/>
              </a:rPr>
              <a:t> (que significa “parecer” o “ser como”). Así que, en esta herejía, Jesús sólo parecía o aparentaba estar en la carne, no era realmente carnal o físico, como podríamos decir. Se le podría perdonar a usted por pensar que eso es simplemente extraño. ¿Quién adoraría a un Jesús que no era totalmente humano, que no era totalmente de carne, que no era totalmente parte de nuestra humanidad, que no tenía un cuerpo real? En realidad, hay una serie de razones por las que alguien podría encontrar eso atractivo.</a:t>
            </a:r>
          </a:p>
        </p:txBody>
      </p:sp>
    </p:spTree>
    <p:extLst>
      <p:ext uri="{BB962C8B-B14F-4D97-AF65-F5344CB8AC3E}">
        <p14:creationId xmlns:p14="http://schemas.microsoft.com/office/powerpoint/2010/main" val="7414007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blue abstract watercolor pattern on a white background">
            <a:extLst>
              <a:ext uri="{FF2B5EF4-FFF2-40B4-BE49-F238E27FC236}">
                <a16:creationId xmlns:a16="http://schemas.microsoft.com/office/drawing/2014/main" id="{306ADEC3-B5BE-7504-48A3-60126460AD9A}"/>
              </a:ext>
            </a:extLst>
          </p:cNvPr>
          <p:cNvPicPr>
            <a:picLocks noChangeAspect="1"/>
          </p:cNvPicPr>
          <p:nvPr/>
        </p:nvPicPr>
        <p:blipFill rotWithShape="1">
          <a:blip r:embed="rId3"/>
          <a:srcRect l="61633" t="-1" r="23950" b="-1"/>
          <a:stretch/>
        </p:blipFill>
        <p:spPr>
          <a:xfrm rot="10800000">
            <a:off x="10710862" y="10"/>
            <a:ext cx="1481138" cy="6857990"/>
          </a:xfrm>
          <a:prstGeom prst="rect">
            <a:avLst/>
          </a:prstGeom>
        </p:spPr>
      </p:pic>
      <p:sp>
        <p:nvSpPr>
          <p:cNvPr id="3" name="CuadroTexto 2">
            <a:extLst>
              <a:ext uri="{FF2B5EF4-FFF2-40B4-BE49-F238E27FC236}">
                <a16:creationId xmlns:a16="http://schemas.microsoft.com/office/drawing/2014/main" id="{D09CC684-0037-FA78-1CE0-0E726CD5EDA9}"/>
              </a:ext>
            </a:extLst>
          </p:cNvPr>
          <p:cNvSpPr txBox="1"/>
          <p:nvPr/>
        </p:nvSpPr>
        <p:spPr>
          <a:xfrm>
            <a:off x="10820018" y="6400799"/>
            <a:ext cx="1371981"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76</a:t>
            </a:fld>
            <a:endParaRPr lang="es-US" sz="800" dirty="0">
              <a:solidFill>
                <a:schemeClr val="bg1"/>
              </a:solidFill>
            </a:endParaRPr>
          </a:p>
        </p:txBody>
      </p:sp>
      <p:sp>
        <p:nvSpPr>
          <p:cNvPr id="4" name="CuadroTexto 3">
            <a:extLst>
              <a:ext uri="{FF2B5EF4-FFF2-40B4-BE49-F238E27FC236}">
                <a16:creationId xmlns:a16="http://schemas.microsoft.com/office/drawing/2014/main" id="{83237835-537A-3675-46D9-C5789F2C52F3}"/>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6D0B46B9-005F-3C50-AFEE-1DEB3F416E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B083883-6CC1-E4EC-7559-6C5C24AAD35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CFEC6F3-1034-6545-6367-7C03FE112EF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2F477FBB-6E30-DD87-85BD-FA5259E9BEED}"/>
              </a:ext>
            </a:extLst>
          </p:cNvPr>
          <p:cNvSpPr txBox="1"/>
          <p:nvPr/>
        </p:nvSpPr>
        <p:spPr>
          <a:xfrm>
            <a:off x="871991" y="1705554"/>
            <a:ext cx="9170080" cy="3070071"/>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Respuesta helenística a la encarnación</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El docetismo fue muy probablemente una respuesta helenística a la afirmación cristiana de la encarnación de Cristo: que “el Verbo se hizo carne”. De hecho, los </a:t>
            </a:r>
            <a:r>
              <a:rPr lang="es-US" sz="2200" dirty="0" err="1">
                <a:effectLst/>
                <a:latin typeface="Calibri" panose="020F0502020204030204" pitchFamily="34" charset="0"/>
                <a:cs typeface="Calibri" panose="020F0502020204030204" pitchFamily="34" charset="0"/>
              </a:rPr>
              <a:t>docetistas</a:t>
            </a:r>
            <a:r>
              <a:rPr lang="es-US" sz="2200" dirty="0">
                <a:effectLst/>
                <a:latin typeface="Calibri" panose="020F0502020204030204" pitchFamily="34" charset="0"/>
                <a:cs typeface="Calibri" panose="020F0502020204030204" pitchFamily="34" charset="0"/>
              </a:rPr>
              <a:t> podrían, incluso, afirmar que tenían una cristología más elevada que los que creían que Jesús era totalmente humano, porque su Jesús era exclusivamente divino y no era realmente humano en absoluto. Sólo parecía humano, sólo parecía humano.</a:t>
            </a:r>
          </a:p>
        </p:txBody>
      </p:sp>
    </p:spTree>
    <p:extLst>
      <p:ext uri="{BB962C8B-B14F-4D97-AF65-F5344CB8AC3E}">
        <p14:creationId xmlns:p14="http://schemas.microsoft.com/office/powerpoint/2010/main" val="9054533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mosaic of colorful geometric shapes">
            <a:extLst>
              <a:ext uri="{FF2B5EF4-FFF2-40B4-BE49-F238E27FC236}">
                <a16:creationId xmlns:a16="http://schemas.microsoft.com/office/drawing/2014/main" id="{05C82A5F-5D3E-1C47-281C-48AF6ED945EB}"/>
              </a:ext>
            </a:extLst>
          </p:cNvPr>
          <p:cNvPicPr>
            <a:picLocks noChangeAspect="1"/>
          </p:cNvPicPr>
          <p:nvPr/>
        </p:nvPicPr>
        <p:blipFill rotWithShape="1">
          <a:blip r:embed="rId3"/>
          <a:srcRect r="85701"/>
          <a:stretch/>
        </p:blipFill>
        <p:spPr>
          <a:xfrm>
            <a:off x="10820420" y="10"/>
            <a:ext cx="1371580" cy="6857990"/>
          </a:xfrm>
          <a:prstGeom prst="rect">
            <a:avLst/>
          </a:prstGeom>
        </p:spPr>
      </p:pic>
      <p:sp>
        <p:nvSpPr>
          <p:cNvPr id="3" name="CuadroTexto 2">
            <a:extLst>
              <a:ext uri="{FF2B5EF4-FFF2-40B4-BE49-F238E27FC236}">
                <a16:creationId xmlns:a16="http://schemas.microsoft.com/office/drawing/2014/main" id="{0332D8AB-107A-3CE4-082D-F3E923B634F0}"/>
              </a:ext>
            </a:extLst>
          </p:cNvPr>
          <p:cNvSpPr txBox="1"/>
          <p:nvPr/>
        </p:nvSpPr>
        <p:spPr>
          <a:xfrm>
            <a:off x="10820420" y="6384471"/>
            <a:ext cx="1371580"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77</a:t>
            </a:fld>
            <a:endParaRPr lang="es-US" sz="800" dirty="0">
              <a:solidFill>
                <a:schemeClr val="bg1"/>
              </a:solidFill>
            </a:endParaRPr>
          </a:p>
        </p:txBody>
      </p:sp>
      <p:sp>
        <p:nvSpPr>
          <p:cNvPr id="4" name="CuadroTexto 3">
            <a:extLst>
              <a:ext uri="{FF2B5EF4-FFF2-40B4-BE49-F238E27FC236}">
                <a16:creationId xmlns:a16="http://schemas.microsoft.com/office/drawing/2014/main" id="{7ACD5846-25E3-B1C0-225E-82E12DA7AC1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A63D87-909E-88C0-E15F-D43561749F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D0EF93B6-4BAA-59E4-C770-1A0E9898867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E0A33A2-1CE7-F76A-527A-C77FAB07C335}"/>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FB653A49-8C6A-9A9F-8D00-2E5C33A8AD1A}"/>
              </a:ext>
            </a:extLst>
          </p:cNvPr>
          <p:cNvSpPr txBox="1"/>
          <p:nvPr/>
        </p:nvSpPr>
        <p:spPr>
          <a:xfrm>
            <a:off x="871991" y="1705554"/>
            <a:ext cx="9219066" cy="3408625"/>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Docetismo fantasma</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primer lugar, está el Docetismo fantasma, es decir, cuando Jesús parecía ser de carne y hueso, pero en realidad era sólo un espíritu o un fantasma que parecía humano o parecía humano. Por ejemplo, en un documento gnóstico llamado la </a:t>
            </a:r>
            <a:r>
              <a:rPr lang="es-US" sz="2200" dirty="0" err="1">
                <a:effectLst/>
                <a:latin typeface="Calibri" panose="020F0502020204030204" pitchFamily="34" charset="0"/>
                <a:cs typeface="Calibri" panose="020F0502020204030204" pitchFamily="34" charset="0"/>
              </a:rPr>
              <a:t>Protennoia</a:t>
            </a:r>
            <a:r>
              <a:rPr lang="es-US" sz="2200" dirty="0">
                <a:effectLst/>
                <a:latin typeface="Calibri" panose="020F0502020204030204" pitchFamily="34" charset="0"/>
                <a:cs typeface="Calibri" panose="020F0502020204030204" pitchFamily="34" charset="0"/>
              </a:rPr>
              <a:t> </a:t>
            </a:r>
            <a:r>
              <a:rPr lang="es-US" sz="2200" dirty="0" err="1">
                <a:effectLst/>
                <a:latin typeface="Calibri" panose="020F0502020204030204" pitchFamily="34" charset="0"/>
                <a:cs typeface="Calibri" panose="020F0502020204030204" pitchFamily="34" charset="0"/>
              </a:rPr>
              <a:t>Trimórfica</a:t>
            </a:r>
            <a:r>
              <a:rPr lang="es-US" sz="2200" dirty="0">
                <a:effectLst/>
                <a:latin typeface="Calibri" panose="020F0502020204030204" pitchFamily="34" charset="0"/>
                <a:cs typeface="Calibri" panose="020F0502020204030204" pitchFamily="34" charset="0"/>
              </a:rPr>
              <a:t>, Jesús dice: “Me revelé a ellos en sus tiendas como Palabra, y me revelé en la semejanza de su forma.” Como ves, ese tipo de Jesús era un poco cambiador de forma, que se transformaba en un ser humano en apariencia, pero en realidad, era otra cosa.</a:t>
            </a:r>
          </a:p>
        </p:txBody>
      </p:sp>
    </p:spTree>
    <p:extLst>
      <p:ext uri="{BB962C8B-B14F-4D97-AF65-F5344CB8AC3E}">
        <p14:creationId xmlns:p14="http://schemas.microsoft.com/office/powerpoint/2010/main" val="40138254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ull frame shot of wall with worn-out sky blue paint">
            <a:extLst>
              <a:ext uri="{FF2B5EF4-FFF2-40B4-BE49-F238E27FC236}">
                <a16:creationId xmlns:a16="http://schemas.microsoft.com/office/drawing/2014/main" id="{F4F86AA1-F63A-9C55-36EC-5636FD020B59}"/>
              </a:ext>
            </a:extLst>
          </p:cNvPr>
          <p:cNvPicPr>
            <a:picLocks noChangeAspect="1"/>
          </p:cNvPicPr>
          <p:nvPr/>
        </p:nvPicPr>
        <p:blipFill rotWithShape="1">
          <a:blip r:embed="rId3"/>
          <a:srcRect l="80531" t="-1" r="4636" b="-1"/>
          <a:stretch/>
        </p:blipFill>
        <p:spPr>
          <a:xfrm>
            <a:off x="10667999" y="10"/>
            <a:ext cx="1524001" cy="6857990"/>
          </a:xfrm>
          <a:prstGeom prst="rect">
            <a:avLst/>
          </a:prstGeom>
        </p:spPr>
      </p:pic>
      <p:sp>
        <p:nvSpPr>
          <p:cNvPr id="3" name="CuadroTexto 2">
            <a:extLst>
              <a:ext uri="{FF2B5EF4-FFF2-40B4-BE49-F238E27FC236}">
                <a16:creationId xmlns:a16="http://schemas.microsoft.com/office/drawing/2014/main" id="{65ADDC9E-E10F-88FB-F728-E7761FDC02D8}"/>
              </a:ext>
            </a:extLst>
          </p:cNvPr>
          <p:cNvSpPr txBox="1"/>
          <p:nvPr/>
        </p:nvSpPr>
        <p:spPr>
          <a:xfrm>
            <a:off x="10858696" y="6302829"/>
            <a:ext cx="1333304"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78</a:t>
            </a:fld>
            <a:endParaRPr lang="es-US" sz="800" dirty="0">
              <a:solidFill>
                <a:schemeClr val="bg1"/>
              </a:solidFill>
            </a:endParaRPr>
          </a:p>
        </p:txBody>
      </p:sp>
      <p:sp>
        <p:nvSpPr>
          <p:cNvPr id="4" name="CuadroTexto 3">
            <a:extLst>
              <a:ext uri="{FF2B5EF4-FFF2-40B4-BE49-F238E27FC236}">
                <a16:creationId xmlns:a16="http://schemas.microsoft.com/office/drawing/2014/main" id="{7C55E7A2-6EEE-CF45-4F5D-B9F4892C2FEF}"/>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20BFB24-42F5-105B-C194-3D87A07BE83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19D1A91-2B40-2C8C-5C0C-588A70F919A3}"/>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AB8F93D4-A1DC-E523-6989-D66B9013422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D1C2F35-153D-6F09-57CC-E27CAB9EBACD}"/>
              </a:ext>
            </a:extLst>
          </p:cNvPr>
          <p:cNvSpPr txBox="1"/>
          <p:nvPr/>
        </p:nvSpPr>
        <p:spPr>
          <a:xfrm>
            <a:off x="1073604" y="1520888"/>
            <a:ext cx="9164410" cy="433452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Ebionitas</a:t>
            </a:r>
          </a:p>
          <a:p>
            <a:pPr algn="just"/>
            <a:endParaRPr lang="es-US" sz="2200" dirty="0">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El hecho es que prácticamente todo lo que sabemos sobre los grupos heréticos como los ebionitas proviene de los padres de la iglesia, que eran bastante parciales contra ellos, especulaban sobre el origen de sus creencias e incluso eran algo despectivos en las opiniones que les atribuían. Por lo tanto, tenemos que ser algo exigentes y críticos en la lectura de las fuentes sobre grupos como los ebionitas.</a:t>
            </a:r>
          </a:p>
          <a:p>
            <a:pPr algn="just">
              <a:spcBef>
                <a:spcPts val="675"/>
              </a:spcBef>
            </a:pPr>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Básicamente, los ebionitas eran un grupo judío cristiano que creía que Jesús fue elegido por Dios, pero que no era divino. Creen que un ángel o algo así entró en el hombre Jesús de Nazaret.</a:t>
            </a:r>
          </a:p>
        </p:txBody>
      </p:sp>
    </p:spTree>
    <p:extLst>
      <p:ext uri="{BB962C8B-B14F-4D97-AF65-F5344CB8AC3E}">
        <p14:creationId xmlns:p14="http://schemas.microsoft.com/office/powerpoint/2010/main" val="699994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splash of colors on a white surface">
            <a:extLst>
              <a:ext uri="{FF2B5EF4-FFF2-40B4-BE49-F238E27FC236}">
                <a16:creationId xmlns:a16="http://schemas.microsoft.com/office/drawing/2014/main" id="{96D751A4-E05B-0C43-6B39-B1434C1E2CA4}"/>
              </a:ext>
            </a:extLst>
          </p:cNvPr>
          <p:cNvPicPr>
            <a:picLocks noChangeAspect="1"/>
          </p:cNvPicPr>
          <p:nvPr/>
        </p:nvPicPr>
        <p:blipFill rotWithShape="1">
          <a:blip r:embed="rId3"/>
          <a:srcRect t="2397" r="87110" b="22603"/>
          <a:stretch/>
        </p:blipFill>
        <p:spPr>
          <a:xfrm>
            <a:off x="10620395" y="10"/>
            <a:ext cx="1571605" cy="6857990"/>
          </a:xfrm>
          <a:prstGeom prst="rect">
            <a:avLst/>
          </a:prstGeom>
        </p:spPr>
      </p:pic>
      <p:sp>
        <p:nvSpPr>
          <p:cNvPr id="3" name="CuadroTexto 2">
            <a:extLst>
              <a:ext uri="{FF2B5EF4-FFF2-40B4-BE49-F238E27FC236}">
                <a16:creationId xmlns:a16="http://schemas.microsoft.com/office/drawing/2014/main" id="{B676B632-BE8C-9D5A-2786-CFAF64259CB1}"/>
              </a:ext>
            </a:extLst>
          </p:cNvPr>
          <p:cNvSpPr txBox="1"/>
          <p:nvPr/>
        </p:nvSpPr>
        <p:spPr>
          <a:xfrm>
            <a:off x="10705171" y="6335486"/>
            <a:ext cx="1345315"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79</a:t>
            </a:fld>
            <a:endParaRPr lang="es-US" sz="800" dirty="0">
              <a:solidFill>
                <a:schemeClr val="bg1"/>
              </a:solidFill>
            </a:endParaRPr>
          </a:p>
        </p:txBody>
      </p:sp>
      <p:sp>
        <p:nvSpPr>
          <p:cNvPr id="4" name="CuadroTexto 3">
            <a:extLst>
              <a:ext uri="{FF2B5EF4-FFF2-40B4-BE49-F238E27FC236}">
                <a16:creationId xmlns:a16="http://schemas.microsoft.com/office/drawing/2014/main" id="{B356CECD-CFBD-6AD7-6D0F-42EE2C40CB15}"/>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988E4A2D-6437-5ED6-8E87-178A406285D9}"/>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853F679-A788-59D3-F098-543B5697FE9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0A77E67-48F5-3292-16D1-CAC68726CF0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145BD443-6858-4037-66C3-D77ACC44C7B6}"/>
              </a:ext>
            </a:extLst>
          </p:cNvPr>
          <p:cNvSpPr txBox="1"/>
          <p:nvPr/>
        </p:nvSpPr>
        <p:spPr>
          <a:xfrm>
            <a:off x="871991" y="1781326"/>
            <a:ext cx="8859838" cy="3747180"/>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Epifanio cita el “Evangelio” de los ebionitas</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Además, existen estos libros llamados Evangelios judeocristianos, y supuestamente hubo un Evangelio de los ebionitas, que es citado en gran parte por Epifanio, que es, muy probablemente, una armonía del Evangelio basada en gran parte en Mateo. Este Evangelio incluye un relato del bautismo de Jesús, añadiendo detalles sobre una gran luz que brillaba alrededor, y hay un relato más adornado de la respuesta de Juan el Bautista a Jesús. Incluso, después de su bautismo, cuando Jesús entra en </a:t>
            </a:r>
            <a:r>
              <a:rPr lang="es-US" sz="2200" dirty="0" err="1">
                <a:effectLst/>
                <a:latin typeface="Calibri" panose="020F0502020204030204" pitchFamily="34" charset="0"/>
                <a:cs typeface="Calibri" panose="020F0502020204030204" pitchFamily="34" charset="0"/>
              </a:rPr>
              <a:t>Capernaum</a:t>
            </a:r>
            <a:r>
              <a:rPr lang="es-US" sz="2200" dirty="0">
                <a:effectLst/>
                <a:latin typeface="Calibri" panose="020F0502020204030204" pitchFamily="34" charset="0"/>
                <a:cs typeface="Calibri" panose="020F0502020204030204" pitchFamily="34" charset="0"/>
              </a:rPr>
              <a:t>, se le describe en términos muy humanos. </a:t>
            </a:r>
          </a:p>
        </p:txBody>
      </p:sp>
    </p:spTree>
    <p:extLst>
      <p:ext uri="{BB962C8B-B14F-4D97-AF65-F5344CB8AC3E}">
        <p14:creationId xmlns:p14="http://schemas.microsoft.com/office/powerpoint/2010/main" val="1854052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945D44-9DC0-5D54-9A00-CF5E38BE736C}"/>
              </a:ext>
            </a:extLst>
          </p:cNvPr>
          <p:cNvPicPr>
            <a:picLocks noChangeAspect="1"/>
          </p:cNvPicPr>
          <p:nvPr/>
        </p:nvPicPr>
        <p:blipFill rotWithShape="1">
          <a:blip r:embed="rId3"/>
          <a:srcRect l="86602" t="36648" b="8849"/>
          <a:stretch/>
        </p:blipFill>
        <p:spPr>
          <a:xfrm>
            <a:off x="10558463" y="1"/>
            <a:ext cx="1633536" cy="6857998"/>
          </a:xfrm>
          <a:prstGeom prst="rect">
            <a:avLst/>
          </a:prstGeom>
          <a:effectLst>
            <a:outerShdw blurRad="596900" dist="330200" dir="8820000" sx="87000" sy="87000" algn="ctr" rotWithShape="0">
              <a:srgbClr val="000000">
                <a:alpha val="29000"/>
              </a:srgbClr>
            </a:outerShdw>
          </a:effectLst>
        </p:spPr>
      </p:pic>
      <p:sp>
        <p:nvSpPr>
          <p:cNvPr id="3" name="CuadroTexto 2">
            <a:extLst>
              <a:ext uri="{FF2B5EF4-FFF2-40B4-BE49-F238E27FC236}">
                <a16:creationId xmlns:a16="http://schemas.microsoft.com/office/drawing/2014/main" id="{E888B199-75EE-D726-8458-FCE5017F8329}"/>
              </a:ext>
            </a:extLst>
          </p:cNvPr>
          <p:cNvSpPr txBox="1"/>
          <p:nvPr/>
        </p:nvSpPr>
        <p:spPr>
          <a:xfrm>
            <a:off x="10811575" y="6354825"/>
            <a:ext cx="1380424" cy="215444"/>
          </a:xfrm>
          <a:prstGeom prst="rect">
            <a:avLst/>
          </a:prstGeom>
          <a:noFill/>
        </p:spPr>
        <p:txBody>
          <a:bodyPr wrap="square">
            <a:spAutoFit/>
          </a:bodyPr>
          <a:lstStyle/>
          <a:p>
            <a:r>
              <a:rPr lang="es-US" sz="800" dirty="0"/>
              <a:t>Historia de las herejías </a:t>
            </a:r>
            <a:fld id="{A5EFF319-060E-F544-9BD3-8214FBF17433}" type="slidenum">
              <a:rPr lang="es-US" sz="800" smtClean="0"/>
              <a:pPr/>
              <a:t>8</a:t>
            </a:fld>
            <a:endParaRPr lang="es-US" sz="800" dirty="0"/>
          </a:p>
        </p:txBody>
      </p:sp>
      <p:sp>
        <p:nvSpPr>
          <p:cNvPr id="4" name="CuadroTexto 3">
            <a:extLst>
              <a:ext uri="{FF2B5EF4-FFF2-40B4-BE49-F238E27FC236}">
                <a16:creationId xmlns:a16="http://schemas.microsoft.com/office/drawing/2014/main" id="{ADAABE04-DA6D-75B0-4774-C6D7F1B3EB4B}"/>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34392D16-DDC3-180A-E3E7-BCDEAD9BB684}"/>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A681603-CF80-AF07-7CAD-6F595EFE3B7C}"/>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F590262-AAC0-E930-C017-ADCFAF491B41}"/>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C553729D-CB4E-C9B2-0F2D-5630374A4FB8}"/>
              </a:ext>
            </a:extLst>
          </p:cNvPr>
          <p:cNvSpPr txBox="1"/>
          <p:nvPr/>
        </p:nvSpPr>
        <p:spPr>
          <a:xfrm>
            <a:off x="963385" y="1705554"/>
            <a:ext cx="8833757" cy="3139321"/>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Diferencia entre herejía y error.</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Pero antes de seguir adelante, debo decir que hay una diferencia entre herejía y error. No debemos apresurarnos a utilizar la palabra “herejía” para todo tipo de enseñanza cristiana que no goce de consenso. He dicho cosas con las que la gente no está de acuerdo y me han llamado hereje. Basta con buscar en Google “Michael </a:t>
            </a:r>
            <a:r>
              <a:rPr lang="es-US" sz="2200" dirty="0" err="1">
                <a:effectLst/>
                <a:latin typeface="Calibri" panose="020F0502020204030204" pitchFamily="34" charset="0"/>
                <a:cs typeface="Calibri" panose="020F0502020204030204" pitchFamily="34" charset="0"/>
              </a:rPr>
              <a:t>Bird</a:t>
            </a:r>
            <a:r>
              <a:rPr lang="es-US" sz="2200" dirty="0">
                <a:effectLst/>
                <a:latin typeface="Calibri" panose="020F0502020204030204" pitchFamily="34" charset="0"/>
                <a:cs typeface="Calibri" panose="020F0502020204030204" pitchFamily="34" charset="0"/>
              </a:rPr>
              <a:t> y la herejía” para ver de qué estoy hablando. Pero, si bien, todas las herejías son un error teológico, sostengo que no todos los errores teológicos son necesariamente herejías</a:t>
            </a:r>
            <a:r>
              <a:rPr lang="es-US" sz="2200" dirty="0">
                <a:latin typeface="Calibri" panose="020F0502020204030204" pitchFamily="34" charset="0"/>
                <a:cs typeface="Calibri" panose="020F0502020204030204" pitchFamily="34" charset="0"/>
              </a:rPr>
              <a:t>.</a:t>
            </a:r>
            <a:endParaRPr lang="es-US" sz="22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4282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bstract design of flower petals in pastel">
            <a:extLst>
              <a:ext uri="{FF2B5EF4-FFF2-40B4-BE49-F238E27FC236}">
                <a16:creationId xmlns:a16="http://schemas.microsoft.com/office/drawing/2014/main" id="{FD5C1595-B76E-FF50-D477-38CDC461651A}"/>
              </a:ext>
            </a:extLst>
          </p:cNvPr>
          <p:cNvPicPr>
            <a:picLocks noChangeAspect="1"/>
          </p:cNvPicPr>
          <p:nvPr/>
        </p:nvPicPr>
        <p:blipFill rotWithShape="1">
          <a:blip r:embed="rId3"/>
          <a:srcRect t="46088" r="88750"/>
          <a:stretch/>
        </p:blipFill>
        <p:spPr>
          <a:xfrm>
            <a:off x="10820420" y="1100139"/>
            <a:ext cx="1371580" cy="4305300"/>
          </a:xfrm>
          <a:prstGeom prst="rect">
            <a:avLst/>
          </a:prstGeom>
        </p:spPr>
      </p:pic>
      <p:sp>
        <p:nvSpPr>
          <p:cNvPr id="3" name="CuadroTexto 2">
            <a:extLst>
              <a:ext uri="{FF2B5EF4-FFF2-40B4-BE49-F238E27FC236}">
                <a16:creationId xmlns:a16="http://schemas.microsoft.com/office/drawing/2014/main" id="{67DEEE44-353B-9AF6-4C38-02DEB454BE6A}"/>
              </a:ext>
            </a:extLst>
          </p:cNvPr>
          <p:cNvSpPr txBox="1"/>
          <p:nvPr/>
        </p:nvSpPr>
        <p:spPr>
          <a:xfrm>
            <a:off x="10820420" y="6321370"/>
            <a:ext cx="137158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80</a:t>
            </a:fld>
            <a:endParaRPr lang="es-US" sz="800" dirty="0"/>
          </a:p>
        </p:txBody>
      </p:sp>
      <p:sp>
        <p:nvSpPr>
          <p:cNvPr id="4" name="CuadroTexto 3">
            <a:extLst>
              <a:ext uri="{FF2B5EF4-FFF2-40B4-BE49-F238E27FC236}">
                <a16:creationId xmlns:a16="http://schemas.microsoft.com/office/drawing/2014/main" id="{65392C12-8C0E-5387-E8DD-30A60BE2E5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02671798-97AD-63BB-33FE-8D334A4821F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59689897-B946-5321-8733-328011529E2B}"/>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Conector recto 7">
            <a:extLst>
              <a:ext uri="{FF2B5EF4-FFF2-40B4-BE49-F238E27FC236}">
                <a16:creationId xmlns:a16="http://schemas.microsoft.com/office/drawing/2014/main" id="{E60C643B-3245-15DD-8AC9-80AE65D0B00D}"/>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E03E4E61-375C-2C24-84D4-91641925697A}"/>
              </a:ext>
            </a:extLst>
          </p:cNvPr>
          <p:cNvSpPr txBox="1"/>
          <p:nvPr/>
        </p:nvSpPr>
        <p:spPr>
          <a:xfrm>
            <a:off x="871990" y="1705554"/>
            <a:ext cx="9023124" cy="3408625"/>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Grupo judío cristiano desviado.</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En su mayor parte, los ebionitas fueron recordados y renegados en la tradición patrística como un grupo cristiano judío desviado que seguía el modo de vida judío, renegaba de Pablo, se basaba casi exclusivamente en el Evangelio de Mateo, que rechazaba el nacimiento virginal, y subrayaba que Jesús era un hombre corriente que fue poseído por un ángel. Jerónimo no se anduvo con rodeos al decir que querían ser a la vez judíos y cristianos, pero fueron considerados por rabinos y obispos como “ni judíos ni cristianos”.</a:t>
            </a:r>
          </a:p>
        </p:txBody>
      </p:sp>
    </p:spTree>
    <p:extLst>
      <p:ext uri="{BB962C8B-B14F-4D97-AF65-F5344CB8AC3E}">
        <p14:creationId xmlns:p14="http://schemas.microsoft.com/office/powerpoint/2010/main" val="2657597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ful patterns on the sky">
            <a:extLst>
              <a:ext uri="{FF2B5EF4-FFF2-40B4-BE49-F238E27FC236}">
                <a16:creationId xmlns:a16="http://schemas.microsoft.com/office/drawing/2014/main" id="{3A277019-FD5E-CFE6-792C-EA52589DE064}"/>
              </a:ext>
            </a:extLst>
          </p:cNvPr>
          <p:cNvPicPr>
            <a:picLocks noChangeAspect="1"/>
          </p:cNvPicPr>
          <p:nvPr/>
        </p:nvPicPr>
        <p:blipFill rotWithShape="1">
          <a:blip r:embed="rId3"/>
          <a:srcRect l="88008" t="18338" b="22993"/>
          <a:stretch/>
        </p:blipFill>
        <p:spPr>
          <a:xfrm>
            <a:off x="10729912" y="0"/>
            <a:ext cx="1462087" cy="6857999"/>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3" name="CuadroTexto 2">
            <a:extLst>
              <a:ext uri="{FF2B5EF4-FFF2-40B4-BE49-F238E27FC236}">
                <a16:creationId xmlns:a16="http://schemas.microsoft.com/office/drawing/2014/main" id="{D1BB0BA9-E27E-73DD-F155-B0DA5EC129A9}"/>
              </a:ext>
            </a:extLst>
          </p:cNvPr>
          <p:cNvSpPr txBox="1"/>
          <p:nvPr/>
        </p:nvSpPr>
        <p:spPr>
          <a:xfrm>
            <a:off x="10729912" y="6417127"/>
            <a:ext cx="1462087" cy="215444"/>
          </a:xfrm>
          <a:prstGeom prst="rect">
            <a:avLst/>
          </a:prstGeom>
          <a:noFill/>
        </p:spPr>
        <p:txBody>
          <a:bodyPr wrap="square">
            <a:spAutoFit/>
          </a:bodyPr>
          <a:lstStyle/>
          <a:p>
            <a:r>
              <a:rPr lang="es-US" sz="800" dirty="0"/>
              <a:t>Historia de las herejías </a:t>
            </a:r>
            <a:fld id="{A5EFF319-060E-F544-9BD3-8214FBF17433}" type="slidenum">
              <a:rPr lang="es-US" sz="800" smtClean="0"/>
              <a:pPr/>
              <a:t>81</a:t>
            </a:fld>
            <a:endParaRPr lang="es-US" sz="800" dirty="0"/>
          </a:p>
        </p:txBody>
      </p:sp>
      <p:sp>
        <p:nvSpPr>
          <p:cNvPr id="4" name="CuadroTexto 3">
            <a:extLst>
              <a:ext uri="{FF2B5EF4-FFF2-40B4-BE49-F238E27FC236}">
                <a16:creationId xmlns:a16="http://schemas.microsoft.com/office/drawing/2014/main" id="{459E9D74-9719-FE2F-3782-B2E97556CEBE}"/>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35EC161-3E58-EC9D-075E-4A9AAE5A93F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451FF23-A66B-DA5A-8837-111FD109482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32B955E4-265D-AEC3-7F76-726ABA4412E6}"/>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22A0F177-C796-C50C-F09F-36F655E1D5B6}"/>
              </a:ext>
            </a:extLst>
          </p:cNvPr>
          <p:cNvSpPr txBox="1"/>
          <p:nvPr/>
        </p:nvSpPr>
        <p:spPr>
          <a:xfrm>
            <a:off x="1310210" y="1705554"/>
            <a:ext cx="7943517" cy="2462213"/>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Adopcionismo</a:t>
            </a:r>
          </a:p>
          <a:p>
            <a:pPr algn="just"/>
            <a:endParaRPr lang="es-US" sz="2200" b="1"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Para recapitular, hemos estado viendo varias herejías que se hicieron prominentes en el segundo siglo, incluyendo el docetismo y los ebionitas. Ahora vamos a ver otra herejía que es el adopcionismo, también llamado “monarquianismo dinámico”.</a:t>
            </a:r>
          </a:p>
          <a:p>
            <a:pPr algn="just"/>
            <a:r>
              <a:rPr lang="es-US" sz="2200" dirty="0">
                <a:effectLst/>
                <a:latin typeface="Calibri" panose="020F0502020204030204" pitchFamily="34" charset="0"/>
                <a:cs typeface="Calibri" panose="020F0502020204030204" pitchFamily="34" charset="0"/>
              </a:rPr>
              <a:t> </a:t>
            </a:r>
            <a:endParaRPr lang="es-US" sz="2200"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1994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AF9BD35-25FA-E85F-F513-98FEF7A2FCAD}"/>
              </a:ext>
            </a:extLst>
          </p:cNvPr>
          <p:cNvPicPr>
            <a:picLocks noChangeAspect="1"/>
          </p:cNvPicPr>
          <p:nvPr/>
        </p:nvPicPr>
        <p:blipFill rotWithShape="1">
          <a:blip r:embed="rId3"/>
          <a:srcRect l="2292" r="87083"/>
          <a:stretch/>
        </p:blipFill>
        <p:spPr>
          <a:xfrm>
            <a:off x="10734695" y="10"/>
            <a:ext cx="1457305" cy="6857990"/>
          </a:xfrm>
          <a:prstGeom prst="rect">
            <a:avLst/>
          </a:prstGeom>
        </p:spPr>
      </p:pic>
      <p:sp>
        <p:nvSpPr>
          <p:cNvPr id="3" name="CuadroTexto 2">
            <a:extLst>
              <a:ext uri="{FF2B5EF4-FFF2-40B4-BE49-F238E27FC236}">
                <a16:creationId xmlns:a16="http://schemas.microsoft.com/office/drawing/2014/main" id="{050FA184-860B-B2B2-CBDC-2F2AB10C6FAB}"/>
              </a:ext>
            </a:extLst>
          </p:cNvPr>
          <p:cNvSpPr txBox="1"/>
          <p:nvPr/>
        </p:nvSpPr>
        <p:spPr>
          <a:xfrm>
            <a:off x="10835874" y="6400800"/>
            <a:ext cx="1356126"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82</a:t>
            </a:fld>
            <a:endParaRPr lang="es-US" sz="800" dirty="0">
              <a:solidFill>
                <a:schemeClr val="bg1"/>
              </a:solidFill>
            </a:endParaRPr>
          </a:p>
        </p:txBody>
      </p:sp>
      <p:sp>
        <p:nvSpPr>
          <p:cNvPr id="4" name="CuadroTexto 3">
            <a:extLst>
              <a:ext uri="{FF2B5EF4-FFF2-40B4-BE49-F238E27FC236}">
                <a16:creationId xmlns:a16="http://schemas.microsoft.com/office/drawing/2014/main" id="{C9A92C36-E875-67A6-4304-26D0195976B2}"/>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2F4A24CB-2C2A-734C-EAE1-7ACDC232C5E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5B811DE-60C2-C273-00C9-365DC99C2EA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75B6E22B-1EC5-BC84-379F-FDF03023A42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A96A2A1A-882C-C439-C9AF-35ACC62C72DA}"/>
              </a:ext>
            </a:extLst>
          </p:cNvPr>
          <p:cNvSpPr txBox="1"/>
          <p:nvPr/>
        </p:nvSpPr>
        <p:spPr>
          <a:xfrm>
            <a:off x="871826" y="1635393"/>
            <a:ext cx="9223149" cy="4085734"/>
          </a:xfrm>
          <a:prstGeom prst="rect">
            <a:avLst/>
          </a:prstGeom>
          <a:noFill/>
        </p:spPr>
        <p:txBody>
          <a:bodyPr wrap="square">
            <a:spAutoFit/>
          </a:bodyPr>
          <a:lstStyle/>
          <a:p>
            <a:pPr>
              <a:spcBef>
                <a:spcPts val="1350"/>
              </a:spcBef>
            </a:pPr>
            <a:r>
              <a:rPr lang="es-US" sz="2200" b="1" dirty="0">
                <a:effectLst/>
                <a:latin typeface="Calibri" panose="020F0502020204030204" pitchFamily="34" charset="0"/>
                <a:cs typeface="Calibri" panose="020F0502020204030204" pitchFamily="34" charset="0"/>
              </a:rPr>
              <a:t>¿Adopción en el bautismo?</a:t>
            </a:r>
          </a:p>
          <a:p>
            <a:pPr>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Algunos piensan que la iglesia primitiva creía que Jesús se convirtió en el Hijo en su resurrección. Otros argumentan que Jesús fue adoptado como Hijo de Dios en su bautismo por Juan el Bautista en el río Jordán. Y ellos, especialmente, piensan que este es el caso en Marcos 1. Ahora escuchen las palabras de Marcos 1: “Aconteció en aquellos días, que Jesús vino de Nazaret de Galilea, y fue bautizado por Juan en el Jordán. Y luego, cuando subía del agua, vio abrirse los cielos, y al Espíritu como paloma que descendía sobre él. Y vino una voz de los cielos que decía: Tú eres mi Hijo amado; en ti tengo complacencia” (rvr60).</a:t>
            </a:r>
          </a:p>
        </p:txBody>
      </p:sp>
    </p:spTree>
    <p:extLst>
      <p:ext uri="{BB962C8B-B14F-4D97-AF65-F5344CB8AC3E}">
        <p14:creationId xmlns:p14="http://schemas.microsoft.com/office/powerpoint/2010/main" val="14461658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3945D44-9DC0-5D54-9A00-CF5E38BE736C}"/>
              </a:ext>
            </a:extLst>
          </p:cNvPr>
          <p:cNvPicPr>
            <a:picLocks noChangeAspect="1"/>
          </p:cNvPicPr>
          <p:nvPr/>
        </p:nvPicPr>
        <p:blipFill rotWithShape="1">
          <a:blip r:embed="rId3"/>
          <a:srcRect l="86602" t="36648" b="8849"/>
          <a:stretch/>
        </p:blipFill>
        <p:spPr>
          <a:xfrm>
            <a:off x="10558463" y="1"/>
            <a:ext cx="1633536" cy="6857998"/>
          </a:xfrm>
          <a:prstGeom prst="rect">
            <a:avLst/>
          </a:prstGeom>
          <a:effectLst>
            <a:outerShdw blurRad="596900" dist="330200" dir="8820000" sx="87000" sy="87000" algn="ctr" rotWithShape="0">
              <a:srgbClr val="000000">
                <a:alpha val="29000"/>
              </a:srgbClr>
            </a:outerShdw>
          </a:effectLst>
        </p:spPr>
      </p:pic>
      <p:sp>
        <p:nvSpPr>
          <p:cNvPr id="3" name="CuadroTexto 2">
            <a:extLst>
              <a:ext uri="{FF2B5EF4-FFF2-40B4-BE49-F238E27FC236}">
                <a16:creationId xmlns:a16="http://schemas.microsoft.com/office/drawing/2014/main" id="{E888B199-75EE-D726-8458-FCE5017F8329}"/>
              </a:ext>
            </a:extLst>
          </p:cNvPr>
          <p:cNvSpPr txBox="1"/>
          <p:nvPr/>
        </p:nvSpPr>
        <p:spPr>
          <a:xfrm>
            <a:off x="10865002" y="6368142"/>
            <a:ext cx="1326998" cy="215444"/>
          </a:xfrm>
          <a:prstGeom prst="rect">
            <a:avLst/>
          </a:prstGeom>
          <a:noFill/>
        </p:spPr>
        <p:txBody>
          <a:bodyPr wrap="square">
            <a:spAutoFit/>
          </a:bodyPr>
          <a:lstStyle/>
          <a:p>
            <a:r>
              <a:rPr lang="es-US" sz="800" dirty="0"/>
              <a:t>Historia de las herejías </a:t>
            </a:r>
            <a:fld id="{A5EFF319-060E-F544-9BD3-8214FBF17433}" type="slidenum">
              <a:rPr lang="es-US" sz="800" smtClean="0"/>
              <a:pPr/>
              <a:t>83</a:t>
            </a:fld>
            <a:endParaRPr lang="es-US" sz="800" dirty="0"/>
          </a:p>
        </p:txBody>
      </p:sp>
      <p:sp>
        <p:nvSpPr>
          <p:cNvPr id="4" name="CuadroTexto 3">
            <a:extLst>
              <a:ext uri="{FF2B5EF4-FFF2-40B4-BE49-F238E27FC236}">
                <a16:creationId xmlns:a16="http://schemas.microsoft.com/office/drawing/2014/main" id="{ADAABE04-DA6D-75B0-4774-C6D7F1B3EB4B}"/>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34392D16-DDC3-180A-E3E7-BCDEAD9BB684}"/>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A681603-CF80-AF07-7CAD-6F595EFE3B7C}"/>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F590262-AAC0-E930-C017-ADCFAF491B41}"/>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A6E9123C-EB8B-F2D6-DB31-5E08C397346E}"/>
              </a:ext>
            </a:extLst>
          </p:cNvPr>
          <p:cNvSpPr txBox="1"/>
          <p:nvPr/>
        </p:nvSpPr>
        <p:spPr>
          <a:xfrm>
            <a:off x="946404" y="1520888"/>
            <a:ext cx="9038844" cy="341632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Cristo como ángel</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En primer lugar, está la cristología angelomórfica, en la que Jesús, especialmente el Jesús resucitado, puede aparecer más bien como un ángel o con cualidades angélicas. El libro del Apocalipsis, en particular, parece retratar a Jesús exaltado con muchas cualidades que se parecen mucho a las de un ángel. Si se lee Apocalipsis 1:13–16, se obtiene un muy buen ejemplo de ello, con el resplandor y el esplendor de la apariencia de Jesús, que es muy angelical.</a:t>
            </a:r>
          </a:p>
          <a:p>
            <a:endParaRPr lang="es-US" dirty="0">
              <a:effectLst/>
              <a:latin typeface="Times"/>
            </a:endParaRPr>
          </a:p>
        </p:txBody>
      </p:sp>
    </p:spTree>
    <p:extLst>
      <p:ext uri="{BB962C8B-B14F-4D97-AF65-F5344CB8AC3E}">
        <p14:creationId xmlns:p14="http://schemas.microsoft.com/office/powerpoint/2010/main" val="10967367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B17F1C11-227C-565B-E5E2-598ED4BBD13B}"/>
              </a:ext>
            </a:extLst>
          </p:cNvPr>
          <p:cNvPicPr>
            <a:picLocks noChangeAspect="1"/>
          </p:cNvPicPr>
          <p:nvPr/>
        </p:nvPicPr>
        <p:blipFill rotWithShape="1">
          <a:blip r:embed="rId3"/>
          <a:srcRect l="43762" t="-1" r="40895" b="-1"/>
          <a:stretch/>
        </p:blipFill>
        <p:spPr>
          <a:xfrm>
            <a:off x="10615612" y="10"/>
            <a:ext cx="1576387" cy="6857990"/>
          </a:xfrm>
          <a:prstGeom prst="rect">
            <a:avLst/>
          </a:prstGeom>
        </p:spPr>
      </p:pic>
      <p:sp>
        <p:nvSpPr>
          <p:cNvPr id="3" name="CuadroTexto 2">
            <a:extLst>
              <a:ext uri="{FF2B5EF4-FFF2-40B4-BE49-F238E27FC236}">
                <a16:creationId xmlns:a16="http://schemas.microsoft.com/office/drawing/2014/main" id="{6D8BD168-248C-E42F-76D4-948A40F66905}"/>
              </a:ext>
            </a:extLst>
          </p:cNvPr>
          <p:cNvSpPr txBox="1"/>
          <p:nvPr/>
        </p:nvSpPr>
        <p:spPr>
          <a:xfrm>
            <a:off x="10837587" y="6384471"/>
            <a:ext cx="1354412" cy="215444"/>
          </a:xfrm>
          <a:prstGeom prst="rect">
            <a:avLst/>
          </a:prstGeom>
          <a:noFill/>
        </p:spPr>
        <p:txBody>
          <a:bodyPr wrap="square">
            <a:spAutoFit/>
          </a:bodyPr>
          <a:lstStyle/>
          <a:p>
            <a:r>
              <a:rPr lang="es-US" sz="800" dirty="0"/>
              <a:t>Historia de las herejías </a:t>
            </a:r>
            <a:fld id="{A5EFF319-060E-F544-9BD3-8214FBF17433}" type="slidenum">
              <a:rPr lang="es-US" sz="800" smtClean="0"/>
              <a:pPr/>
              <a:t>84</a:t>
            </a:fld>
            <a:endParaRPr lang="es-US" sz="800" dirty="0"/>
          </a:p>
        </p:txBody>
      </p:sp>
      <p:sp>
        <p:nvSpPr>
          <p:cNvPr id="4" name="CuadroTexto 3">
            <a:extLst>
              <a:ext uri="{FF2B5EF4-FFF2-40B4-BE49-F238E27FC236}">
                <a16:creationId xmlns:a16="http://schemas.microsoft.com/office/drawing/2014/main" id="{CB0AA36E-96BF-C352-8D83-9EE22476F6B9}"/>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587F116-E4D0-5E39-7B6F-329E3A6D4CE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4AF0DD2-18F3-B3AE-0F5E-21F1DAAA770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32B660F-85FB-2E63-11EA-AB2905668A6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4CB2CE8D-05EA-1F3C-99D6-7D962A2CB39D}"/>
              </a:ext>
            </a:extLst>
          </p:cNvPr>
          <p:cNvSpPr txBox="1"/>
          <p:nvPr/>
        </p:nvSpPr>
        <p:spPr>
          <a:xfrm>
            <a:off x="871826" y="1577447"/>
            <a:ext cx="8674509" cy="2739211"/>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Gnosticismo 101: Elementos básicos del gnosticismo</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Y en esta sección, vamos a ver una de las herejías más notoriamente complejas de todas: la del gnosticismo. Lo que voy a darle ahora es una breve guía sobre el gnosticismo para tontos o Gnosticismo, y luego en segmentos subsiguientes, vamos a hablar de varios maestros gnósticos de los siglos I y II.</a:t>
            </a:r>
          </a:p>
          <a:p>
            <a:endParaRPr lang="es-US" dirty="0">
              <a:effectLst/>
              <a:latin typeface="Times"/>
            </a:endParaRPr>
          </a:p>
        </p:txBody>
      </p:sp>
    </p:spTree>
    <p:extLst>
      <p:ext uri="{BB962C8B-B14F-4D97-AF65-F5344CB8AC3E}">
        <p14:creationId xmlns:p14="http://schemas.microsoft.com/office/powerpoint/2010/main" val="16315491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Jigsaw puzzles in plastic figures">
            <a:extLst>
              <a:ext uri="{FF2B5EF4-FFF2-40B4-BE49-F238E27FC236}">
                <a16:creationId xmlns:a16="http://schemas.microsoft.com/office/drawing/2014/main" id="{EF586E2E-6AE7-DA66-02F2-8F7D918060D9}"/>
              </a:ext>
            </a:extLst>
          </p:cNvPr>
          <p:cNvPicPr>
            <a:picLocks noChangeAspect="1"/>
          </p:cNvPicPr>
          <p:nvPr/>
        </p:nvPicPr>
        <p:blipFill rotWithShape="1">
          <a:blip r:embed="rId3"/>
          <a:srcRect l="5012" r="78385" b="-2"/>
          <a:stretch/>
        </p:blipFill>
        <p:spPr>
          <a:xfrm>
            <a:off x="10877570" y="0"/>
            <a:ext cx="1314430" cy="6858000"/>
          </a:xfrm>
          <a:prstGeom prst="rect">
            <a:avLst/>
          </a:prstGeom>
        </p:spPr>
      </p:pic>
      <p:sp>
        <p:nvSpPr>
          <p:cNvPr id="3" name="CuadroTexto 2">
            <a:extLst>
              <a:ext uri="{FF2B5EF4-FFF2-40B4-BE49-F238E27FC236}">
                <a16:creationId xmlns:a16="http://schemas.microsoft.com/office/drawing/2014/main" id="{6BDC6A84-1DA3-AB82-C50D-39424C779B1D}"/>
              </a:ext>
            </a:extLst>
          </p:cNvPr>
          <p:cNvSpPr txBox="1"/>
          <p:nvPr/>
        </p:nvSpPr>
        <p:spPr>
          <a:xfrm>
            <a:off x="10877570" y="6072374"/>
            <a:ext cx="1314430"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85</a:t>
            </a:fld>
            <a:endParaRPr lang="es-US" sz="800" dirty="0">
              <a:solidFill>
                <a:schemeClr val="bg1"/>
              </a:solidFill>
            </a:endParaRPr>
          </a:p>
        </p:txBody>
      </p:sp>
      <p:sp>
        <p:nvSpPr>
          <p:cNvPr id="4" name="CuadroTexto 3">
            <a:extLst>
              <a:ext uri="{FF2B5EF4-FFF2-40B4-BE49-F238E27FC236}">
                <a16:creationId xmlns:a16="http://schemas.microsoft.com/office/drawing/2014/main" id="{80EF919E-FB29-A4A6-09D9-7A4544772137}"/>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B4D1BA55-5692-6D4E-84E7-3A8CBBA84DEF}"/>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608D1150-C8ED-9533-DC29-A5A37E65245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92914DA-8E34-18D5-F7CE-9DD46C1BDA7C}"/>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78B14292-A124-A39D-ECEA-F5E6DE00E724}"/>
              </a:ext>
            </a:extLst>
          </p:cNvPr>
          <p:cNvSpPr txBox="1"/>
          <p:nvPr/>
        </p:nvSpPr>
        <p:spPr>
          <a:xfrm>
            <a:off x="672084" y="1705554"/>
            <a:ext cx="9532620" cy="3070071"/>
          </a:xfrm>
          <a:prstGeom prst="rect">
            <a:avLst/>
          </a:prstGeom>
          <a:noFill/>
        </p:spPr>
        <p:txBody>
          <a:bodyPr wrap="square">
            <a:spAutoFit/>
          </a:bodyPr>
          <a:lstStyle/>
          <a:p>
            <a:pPr algn="just">
              <a:spcBef>
                <a:spcPts val="1350"/>
              </a:spcBef>
            </a:pPr>
            <a:r>
              <a:rPr lang="es-US" sz="2200" b="1" dirty="0">
                <a:effectLst/>
                <a:latin typeface="Calibri" panose="020F0502020204030204" pitchFamily="34" charset="0"/>
                <a:cs typeface="Calibri" panose="020F0502020204030204" pitchFamily="34" charset="0"/>
              </a:rPr>
              <a:t>Tres principios principales del gnosticismo.</a:t>
            </a:r>
          </a:p>
          <a:p>
            <a:pPr algn="just">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El gnosticismo, entonces, se refiere a una familia de creencias que se caracterizan por un creacionismo demiúrgico. Sin embargo, esto obviamente impacta en los puntos de vista sobre Dios, la humanidad y la salvación; todos están moldeados por esta narrativa creacionista demiúrgica. El erudito británico </a:t>
            </a:r>
            <a:r>
              <a:rPr lang="es-US" sz="2200" dirty="0" err="1">
                <a:effectLst/>
                <a:latin typeface="Calibri" panose="020F0502020204030204" pitchFamily="34" charset="0"/>
                <a:cs typeface="Calibri" panose="020F0502020204030204" pitchFamily="34" charset="0"/>
              </a:rPr>
              <a:t>Simon</a:t>
            </a:r>
            <a:r>
              <a:rPr lang="es-US" sz="2200" dirty="0">
                <a:effectLst/>
                <a:latin typeface="Calibri" panose="020F0502020204030204" pitchFamily="34" charset="0"/>
                <a:cs typeface="Calibri" panose="020F0502020204030204" pitchFamily="34" charset="0"/>
              </a:rPr>
              <a:t> </a:t>
            </a:r>
            <a:r>
              <a:rPr lang="es-US" sz="2200" dirty="0" err="1">
                <a:effectLst/>
                <a:latin typeface="Calibri" panose="020F0502020204030204" pitchFamily="34" charset="0"/>
                <a:cs typeface="Calibri" panose="020F0502020204030204" pitchFamily="34" charset="0"/>
              </a:rPr>
              <a:t>Gathercole</a:t>
            </a:r>
            <a:r>
              <a:rPr lang="es-US" sz="2200" dirty="0">
                <a:effectLst/>
                <a:latin typeface="Calibri" panose="020F0502020204030204" pitchFamily="34" charset="0"/>
                <a:cs typeface="Calibri" panose="020F0502020204030204" pitchFamily="34" charset="0"/>
              </a:rPr>
              <a:t>, enumera tres principios principales del gnosticismo. Y creo que ha dado en el clavo.</a:t>
            </a:r>
          </a:p>
        </p:txBody>
      </p:sp>
    </p:spTree>
    <p:extLst>
      <p:ext uri="{BB962C8B-B14F-4D97-AF65-F5344CB8AC3E}">
        <p14:creationId xmlns:p14="http://schemas.microsoft.com/office/powerpoint/2010/main" val="33730036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Vector background of vibrant colors splashing">
            <a:extLst>
              <a:ext uri="{FF2B5EF4-FFF2-40B4-BE49-F238E27FC236}">
                <a16:creationId xmlns:a16="http://schemas.microsoft.com/office/drawing/2014/main" id="{188B418D-BC11-C33A-8BCB-FD07AB5B7B0E}"/>
              </a:ext>
            </a:extLst>
          </p:cNvPr>
          <p:cNvPicPr>
            <a:picLocks noChangeAspect="1"/>
          </p:cNvPicPr>
          <p:nvPr/>
        </p:nvPicPr>
        <p:blipFill rotWithShape="1">
          <a:blip r:embed="rId3"/>
          <a:srcRect l="21665" r="56304" b="-1"/>
          <a:stretch/>
        </p:blipFill>
        <p:spPr>
          <a:xfrm>
            <a:off x="10463232" y="0"/>
            <a:ext cx="1728768" cy="6858000"/>
          </a:xfrm>
          <a:prstGeom prst="rect">
            <a:avLst/>
          </a:prstGeom>
        </p:spPr>
      </p:pic>
      <p:sp>
        <p:nvSpPr>
          <p:cNvPr id="3" name="CuadroTexto 2">
            <a:extLst>
              <a:ext uri="{FF2B5EF4-FFF2-40B4-BE49-F238E27FC236}">
                <a16:creationId xmlns:a16="http://schemas.microsoft.com/office/drawing/2014/main" id="{C72E1FFC-9894-260D-D151-A6815286AC21}"/>
              </a:ext>
            </a:extLst>
          </p:cNvPr>
          <p:cNvSpPr txBox="1"/>
          <p:nvPr/>
        </p:nvSpPr>
        <p:spPr>
          <a:xfrm>
            <a:off x="10735422" y="6368143"/>
            <a:ext cx="1456577"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86</a:t>
            </a:fld>
            <a:endParaRPr lang="es-US" sz="800" dirty="0">
              <a:solidFill>
                <a:schemeClr val="bg1"/>
              </a:solidFill>
            </a:endParaRPr>
          </a:p>
        </p:txBody>
      </p:sp>
      <p:sp>
        <p:nvSpPr>
          <p:cNvPr id="4" name="CuadroTexto 3">
            <a:extLst>
              <a:ext uri="{FF2B5EF4-FFF2-40B4-BE49-F238E27FC236}">
                <a16:creationId xmlns:a16="http://schemas.microsoft.com/office/drawing/2014/main" id="{D26E584C-BE84-EE93-3088-68BB3B1BFC96}"/>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A242D3E1-E26C-69C1-BA4E-781F0663994D}"/>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4C85163F-7553-D9F3-2B5D-21326071AB3F}"/>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126B52CA-BB7E-9EE8-4964-FC421D5329BB}"/>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6E5C88F6-4673-2720-74BE-BD096E55BC3B}"/>
              </a:ext>
            </a:extLst>
          </p:cNvPr>
          <p:cNvSpPr txBox="1"/>
          <p:nvPr/>
        </p:nvSpPr>
        <p:spPr>
          <a:xfrm>
            <a:off x="871826" y="1705554"/>
            <a:ext cx="9021981" cy="3926716"/>
          </a:xfrm>
          <a:prstGeom prst="rect">
            <a:avLst/>
          </a:prstGeom>
          <a:noFill/>
        </p:spPr>
        <p:txBody>
          <a:bodyPr wrap="square">
            <a:spAutoFit/>
          </a:bodyPr>
          <a:lstStyle/>
          <a:p>
            <a:r>
              <a:rPr lang="es-US" sz="2200" b="1" dirty="0">
                <a:effectLst/>
                <a:latin typeface="Calibri" panose="020F0502020204030204" pitchFamily="34" charset="0"/>
                <a:cs typeface="Calibri" panose="020F0502020204030204" pitchFamily="34" charset="0"/>
              </a:rPr>
              <a:t>Gnosticismo: Orígenes del gnosticismo</a:t>
            </a:r>
          </a:p>
          <a:p>
            <a:endParaRPr lang="es-US" sz="2200" dirty="0">
              <a:latin typeface="Calibri" panose="020F0502020204030204" pitchFamily="34" charset="0"/>
              <a:cs typeface="Calibri" panose="020F0502020204030204" pitchFamily="34" charset="0"/>
            </a:endParaRPr>
          </a:p>
          <a:p>
            <a:pPr>
              <a:spcBef>
                <a:spcPts val="1350"/>
              </a:spcBef>
            </a:pPr>
            <a:r>
              <a:rPr lang="es-US" sz="2200" b="1" dirty="0">
                <a:effectLst/>
                <a:latin typeface="Calibri" panose="020F0502020204030204" pitchFamily="34" charset="0"/>
                <a:cs typeface="Calibri" panose="020F0502020204030204" pitchFamily="34" charset="0"/>
              </a:rPr>
              <a:t>Origen del gnosticismo.</a:t>
            </a:r>
          </a:p>
          <a:p>
            <a:pPr>
              <a:spcBef>
                <a:spcPts val="1350"/>
              </a:spcBef>
            </a:pPr>
            <a:endParaRPr lang="es-US" sz="2200" dirty="0">
              <a:effectLst/>
              <a:latin typeface="Calibri" panose="020F0502020204030204" pitchFamily="34" charset="0"/>
              <a:cs typeface="Calibri" panose="020F0502020204030204" pitchFamily="34" charset="0"/>
            </a:endParaRPr>
          </a:p>
          <a:p>
            <a:pPr algn="just">
              <a:spcBef>
                <a:spcPts val="675"/>
              </a:spcBef>
            </a:pPr>
            <a:r>
              <a:rPr lang="es-US" sz="2200" dirty="0">
                <a:effectLst/>
                <a:latin typeface="Calibri" panose="020F0502020204030204" pitchFamily="34" charset="0"/>
                <a:cs typeface="Calibri" panose="020F0502020204030204" pitchFamily="34" charset="0"/>
              </a:rPr>
              <a:t>Siguiendo con el tema del gnosticismo, es posible que se pregunte, ¿de dónde vino el gnosticismo? Pues bien, el hecho es que no lo sabemos realmente. Muchos en la iglesia primitiva decían que Simón el Mago—ya sabe el malo de Hechos 8, usted lo conoce algunos decían que fue el primer gnóstico. Lo dudo, pero lo analizaremos más a fondo en el próximo segmento. Algunos decían que provenía de la filosofía griega.</a:t>
            </a:r>
          </a:p>
        </p:txBody>
      </p:sp>
    </p:spTree>
    <p:extLst>
      <p:ext uri="{BB962C8B-B14F-4D97-AF65-F5344CB8AC3E}">
        <p14:creationId xmlns:p14="http://schemas.microsoft.com/office/powerpoint/2010/main" val="16656362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ulticolored smoke gradient">
            <a:extLst>
              <a:ext uri="{FF2B5EF4-FFF2-40B4-BE49-F238E27FC236}">
                <a16:creationId xmlns:a16="http://schemas.microsoft.com/office/drawing/2014/main" id="{0C0DE1B6-715F-A852-193D-E8F709539F09}"/>
              </a:ext>
            </a:extLst>
          </p:cNvPr>
          <p:cNvPicPr>
            <a:picLocks noChangeAspect="1"/>
          </p:cNvPicPr>
          <p:nvPr/>
        </p:nvPicPr>
        <p:blipFill rotWithShape="1">
          <a:blip r:embed="rId3">
            <a:alphaModFix amt="80000"/>
          </a:blip>
          <a:srcRect l="18157" r="66283"/>
          <a:stretch/>
        </p:blipFill>
        <p:spPr>
          <a:xfrm>
            <a:off x="10592611" y="-3108"/>
            <a:ext cx="1599389" cy="6861108"/>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3" name="CuadroTexto 2">
            <a:extLst>
              <a:ext uri="{FF2B5EF4-FFF2-40B4-BE49-F238E27FC236}">
                <a16:creationId xmlns:a16="http://schemas.microsoft.com/office/drawing/2014/main" id="{F1494257-BF91-054D-112D-E870A9902E1C}"/>
              </a:ext>
            </a:extLst>
          </p:cNvPr>
          <p:cNvSpPr txBox="1"/>
          <p:nvPr/>
        </p:nvSpPr>
        <p:spPr>
          <a:xfrm>
            <a:off x="10731135" y="6338592"/>
            <a:ext cx="1322340" cy="215444"/>
          </a:xfrm>
          <a:prstGeom prst="rect">
            <a:avLst/>
          </a:prstGeom>
          <a:noFill/>
        </p:spPr>
        <p:txBody>
          <a:bodyPr wrap="square">
            <a:spAutoFit/>
          </a:bodyPr>
          <a:lstStyle/>
          <a:p>
            <a:r>
              <a:rPr lang="es-US" sz="800" dirty="0"/>
              <a:t>Historia de las herejías </a:t>
            </a:r>
            <a:fld id="{A5EFF319-060E-F544-9BD3-8214FBF17433}" type="slidenum">
              <a:rPr lang="es-US" sz="800" smtClean="0"/>
              <a:pPr/>
              <a:t>87</a:t>
            </a:fld>
            <a:endParaRPr lang="es-US" sz="800" dirty="0"/>
          </a:p>
        </p:txBody>
      </p:sp>
      <p:sp>
        <p:nvSpPr>
          <p:cNvPr id="4" name="CuadroTexto 3">
            <a:extLst>
              <a:ext uri="{FF2B5EF4-FFF2-40B4-BE49-F238E27FC236}">
                <a16:creationId xmlns:a16="http://schemas.microsoft.com/office/drawing/2014/main" id="{A35F2AF8-9D87-CD7B-C21B-1AC81BEE649D}"/>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92DE6AD-6F0F-17E8-79BB-517B3EEBBE4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C9075EF-5804-375A-375A-8CFA7A5C592A}"/>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568346B7-36BC-D6BA-9701-596D5233C7A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69540571-8593-03B0-D35B-4A5358EFCFA0}"/>
              </a:ext>
            </a:extLst>
          </p:cNvPr>
          <p:cNvSpPr txBox="1"/>
          <p:nvPr/>
        </p:nvSpPr>
        <p:spPr>
          <a:xfrm>
            <a:off x="1310046" y="1705554"/>
            <a:ext cx="8400881" cy="3416320"/>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Escritos gnósticos</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Otra cosa de la que queremos hablar es de los gnósticos y la literatura. Los gnósticos eran ávidos lectores y escritores. Escribieron literatura para arrojar luz gnóstica sobre las enseñanzas del </a:t>
            </a:r>
            <a:r>
              <a:rPr lang="es-US" sz="2200" dirty="0" err="1">
                <a:effectLst/>
                <a:latin typeface="Calibri" panose="020F0502020204030204" pitchFamily="34" charset="0"/>
                <a:cs typeface="Calibri" panose="020F0502020204030204" pitchFamily="34" charset="0"/>
              </a:rPr>
              <a:t>nt</a:t>
            </a:r>
            <a:r>
              <a:rPr lang="es-US" sz="2200" dirty="0">
                <a:effectLst/>
                <a:latin typeface="Calibri" panose="020F0502020204030204" pitchFamily="34" charset="0"/>
                <a:cs typeface="Calibri" panose="020F0502020204030204" pitchFamily="34" charset="0"/>
              </a:rPr>
              <a:t>, y, en ocasiones, escribieron obras para competir con el </a:t>
            </a:r>
            <a:r>
              <a:rPr lang="es-US" sz="2200" dirty="0" err="1">
                <a:effectLst/>
                <a:latin typeface="Calibri" panose="020F0502020204030204" pitchFamily="34" charset="0"/>
                <a:cs typeface="Calibri" panose="020F0502020204030204" pitchFamily="34" charset="0"/>
              </a:rPr>
              <a:t>nt</a:t>
            </a:r>
            <a:r>
              <a:rPr lang="es-US" sz="2200" dirty="0">
                <a:effectLst/>
                <a:latin typeface="Calibri" panose="020F0502020204030204" pitchFamily="34" charset="0"/>
                <a:cs typeface="Calibri" panose="020F0502020204030204" pitchFamily="34" charset="0"/>
              </a:rPr>
              <a:t>, dando sus propias afirmaciones sobre nuevas revelaciones. Si recuerda correctamente, podrá recordar algunos de los escritos compuestos por los líderes gnósticos.</a:t>
            </a:r>
          </a:p>
          <a:p>
            <a:endParaRPr lang="es-US" dirty="0">
              <a:effectLst/>
              <a:latin typeface="Times"/>
            </a:endParaRPr>
          </a:p>
        </p:txBody>
      </p:sp>
    </p:spTree>
    <p:extLst>
      <p:ext uri="{BB962C8B-B14F-4D97-AF65-F5344CB8AC3E}">
        <p14:creationId xmlns:p14="http://schemas.microsoft.com/office/powerpoint/2010/main" val="31673079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Network Technology Background">
            <a:extLst>
              <a:ext uri="{FF2B5EF4-FFF2-40B4-BE49-F238E27FC236}">
                <a16:creationId xmlns:a16="http://schemas.microsoft.com/office/drawing/2014/main" id="{5D639790-51D2-B8FB-5984-D3F30D86DF2B}"/>
              </a:ext>
            </a:extLst>
          </p:cNvPr>
          <p:cNvPicPr>
            <a:picLocks noChangeAspect="1"/>
          </p:cNvPicPr>
          <p:nvPr/>
        </p:nvPicPr>
        <p:blipFill rotWithShape="1">
          <a:blip r:embed="rId3">
            <a:alphaModFix amt="60000"/>
          </a:blip>
          <a:srcRect l="86484" b="3434"/>
          <a:stretch/>
        </p:blipFill>
        <p:spPr>
          <a:xfrm>
            <a:off x="10544174" y="10"/>
            <a:ext cx="1647825" cy="6857990"/>
          </a:xfrm>
          <a:prstGeom prst="rect">
            <a:avLst/>
          </a:prstGeom>
        </p:spPr>
      </p:pic>
      <p:sp>
        <p:nvSpPr>
          <p:cNvPr id="3" name="CuadroTexto 2">
            <a:extLst>
              <a:ext uri="{FF2B5EF4-FFF2-40B4-BE49-F238E27FC236}">
                <a16:creationId xmlns:a16="http://schemas.microsoft.com/office/drawing/2014/main" id="{854F4923-2F9C-210D-AB25-8807D60E9C28}"/>
              </a:ext>
            </a:extLst>
          </p:cNvPr>
          <p:cNvSpPr txBox="1"/>
          <p:nvPr/>
        </p:nvSpPr>
        <p:spPr>
          <a:xfrm>
            <a:off x="10635071" y="6350165"/>
            <a:ext cx="1556929"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88</a:t>
            </a:fld>
            <a:endParaRPr lang="es-US" sz="800" dirty="0">
              <a:solidFill>
                <a:schemeClr val="bg1"/>
              </a:solidFill>
            </a:endParaRPr>
          </a:p>
        </p:txBody>
      </p:sp>
      <p:sp>
        <p:nvSpPr>
          <p:cNvPr id="4" name="CuadroTexto 3">
            <a:extLst>
              <a:ext uri="{FF2B5EF4-FFF2-40B4-BE49-F238E27FC236}">
                <a16:creationId xmlns:a16="http://schemas.microsoft.com/office/drawing/2014/main" id="{A737D0C7-4B79-C5AE-9CDB-291BE5AA625C}"/>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D91F0922-8B8E-E939-3368-9353E740BB30}"/>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1E69C030-4CCD-6236-E552-63169C3DB06E}"/>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DAEB362A-7471-E125-323F-21D93BBA0F87}"/>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6C1AB99-03CC-FD1A-4468-861E705250BD}"/>
              </a:ext>
            </a:extLst>
          </p:cNvPr>
          <p:cNvSpPr txBox="1"/>
          <p:nvPr/>
        </p:nvSpPr>
        <p:spPr>
          <a:xfrm>
            <a:off x="1092708" y="1520888"/>
            <a:ext cx="8801100" cy="3754874"/>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Montanistas</a:t>
            </a:r>
          </a:p>
          <a:p>
            <a:pPr algn="just"/>
            <a:endParaRPr lang="es-US" sz="2200" dirty="0">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Vamos a ver otros grupos y otras creencias que fueron consideradas heréticas. A medida que el cristianismo se extendió y creció, también se diversificó; y surgieron varios líderes, llevando la fe cristiana en nuevas direcciones, haciendo énfasis particular, y a veces tratando de establecer la coherencia de la fe en formas que no siempre resultaron exitosas. Ahora veremos algunos de ellos y examinaremos dos entidades heréticas en particular. Veremos un grupo llamado montanistas y la herejía del </a:t>
            </a:r>
            <a:r>
              <a:rPr lang="es-US" sz="2200" dirty="0" err="1">
                <a:effectLst/>
                <a:latin typeface="Calibri" panose="020F0502020204030204" pitchFamily="34" charset="0"/>
                <a:cs typeface="Calibri" panose="020F0502020204030204" pitchFamily="34" charset="0"/>
              </a:rPr>
              <a:t>modalismo</a:t>
            </a:r>
            <a:r>
              <a:rPr lang="es-US" sz="2200" dirty="0">
                <a:effectLst/>
                <a:latin typeface="Calibri" panose="020F0502020204030204" pitchFamily="34" charset="0"/>
                <a:cs typeface="Calibri" panose="020F0502020204030204" pitchFamily="34" charset="0"/>
              </a:rPr>
              <a:t>.</a:t>
            </a:r>
          </a:p>
          <a:p>
            <a:endParaRPr lang="es-US" dirty="0">
              <a:effectLst/>
              <a:latin typeface="Times"/>
            </a:endParaRPr>
          </a:p>
        </p:txBody>
      </p:sp>
    </p:spTree>
    <p:extLst>
      <p:ext uri="{BB962C8B-B14F-4D97-AF65-F5344CB8AC3E}">
        <p14:creationId xmlns:p14="http://schemas.microsoft.com/office/powerpoint/2010/main" val="7830324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blue abstract watercolor pattern on a white background">
            <a:extLst>
              <a:ext uri="{FF2B5EF4-FFF2-40B4-BE49-F238E27FC236}">
                <a16:creationId xmlns:a16="http://schemas.microsoft.com/office/drawing/2014/main" id="{306ADEC3-B5BE-7504-48A3-60126460AD9A}"/>
              </a:ext>
            </a:extLst>
          </p:cNvPr>
          <p:cNvPicPr>
            <a:picLocks noChangeAspect="1"/>
          </p:cNvPicPr>
          <p:nvPr/>
        </p:nvPicPr>
        <p:blipFill rotWithShape="1">
          <a:blip r:embed="rId3"/>
          <a:srcRect l="61633" t="-1" r="23950" b="-1"/>
          <a:stretch/>
        </p:blipFill>
        <p:spPr>
          <a:xfrm rot="10800000">
            <a:off x="10710862" y="10"/>
            <a:ext cx="1481138" cy="6857990"/>
          </a:xfrm>
          <a:prstGeom prst="rect">
            <a:avLst/>
          </a:prstGeom>
        </p:spPr>
      </p:pic>
      <p:sp>
        <p:nvSpPr>
          <p:cNvPr id="3" name="CuadroTexto 2">
            <a:extLst>
              <a:ext uri="{FF2B5EF4-FFF2-40B4-BE49-F238E27FC236}">
                <a16:creationId xmlns:a16="http://schemas.microsoft.com/office/drawing/2014/main" id="{D09CC684-0037-FA78-1CE0-0E726CD5EDA9}"/>
              </a:ext>
            </a:extLst>
          </p:cNvPr>
          <p:cNvSpPr txBox="1"/>
          <p:nvPr/>
        </p:nvSpPr>
        <p:spPr>
          <a:xfrm>
            <a:off x="10710862" y="6373315"/>
            <a:ext cx="1481138" cy="215444"/>
          </a:xfrm>
          <a:prstGeom prst="rect">
            <a:avLst/>
          </a:prstGeom>
          <a:noFill/>
        </p:spPr>
        <p:txBody>
          <a:bodyPr wrap="square">
            <a:spAutoFit/>
          </a:bodyPr>
          <a:lstStyle/>
          <a:p>
            <a:r>
              <a:rPr lang="es-US" sz="800" dirty="0">
                <a:solidFill>
                  <a:schemeClr val="bg1"/>
                </a:solidFill>
              </a:rPr>
              <a:t>Historia de las herejías </a:t>
            </a:r>
            <a:fld id="{A5EFF319-060E-F544-9BD3-8214FBF17433}" type="slidenum">
              <a:rPr lang="es-US" sz="800" smtClean="0">
                <a:solidFill>
                  <a:schemeClr val="bg1"/>
                </a:solidFill>
              </a:rPr>
              <a:pPr/>
              <a:t>89</a:t>
            </a:fld>
            <a:endParaRPr lang="es-US" sz="800" dirty="0">
              <a:solidFill>
                <a:schemeClr val="bg1"/>
              </a:solidFill>
            </a:endParaRPr>
          </a:p>
        </p:txBody>
      </p:sp>
      <p:sp>
        <p:nvSpPr>
          <p:cNvPr id="4" name="CuadroTexto 3">
            <a:extLst>
              <a:ext uri="{FF2B5EF4-FFF2-40B4-BE49-F238E27FC236}">
                <a16:creationId xmlns:a16="http://schemas.microsoft.com/office/drawing/2014/main" id="{83237835-537A-3675-46D9-C5789F2C52F3}"/>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6D0B46B9-005F-3C50-AFEE-1DEB3F416E9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7B083883-6CC1-E4EC-7559-6C5C24AAD351}"/>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CCFEC6F3-1034-6545-6367-7C03FE112EF9}"/>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9ECB3835-5DB5-FDE0-84D9-F89936493728}"/>
              </a:ext>
            </a:extLst>
          </p:cNvPr>
          <p:cNvSpPr txBox="1"/>
          <p:nvPr/>
        </p:nvSpPr>
        <p:spPr>
          <a:xfrm>
            <a:off x="871826" y="1705554"/>
            <a:ext cx="8619645" cy="3077766"/>
          </a:xfrm>
          <a:prstGeom prst="rect">
            <a:avLst/>
          </a:prstGeom>
          <a:noFill/>
        </p:spPr>
        <p:txBody>
          <a:bodyPr wrap="square">
            <a:spAutoFit/>
          </a:bodyPr>
          <a:lstStyle/>
          <a:p>
            <a:pPr algn="just"/>
            <a:r>
              <a:rPr lang="es-US" sz="2200" b="1" dirty="0" err="1">
                <a:effectLst/>
                <a:latin typeface="Calibri" panose="020F0502020204030204" pitchFamily="34" charset="0"/>
                <a:cs typeface="Calibri" panose="020F0502020204030204" pitchFamily="34" charset="0"/>
              </a:rPr>
              <a:t>Modalistas</a:t>
            </a:r>
            <a:endParaRPr lang="es-US" sz="2200" b="1" dirty="0">
              <a:effectLst/>
              <a:latin typeface="Calibri" panose="020F0502020204030204" pitchFamily="34" charset="0"/>
              <a:cs typeface="Calibri" panose="020F0502020204030204" pitchFamily="34" charset="0"/>
            </a:endParaRPr>
          </a:p>
          <a:p>
            <a:pPr algn="just"/>
            <a:endParaRPr lang="es-US" sz="2200" dirty="0">
              <a:latin typeface="Calibri" panose="020F0502020204030204" pitchFamily="34" charset="0"/>
              <a:cs typeface="Calibri" panose="020F0502020204030204" pitchFamily="34" charset="0"/>
            </a:endParaRPr>
          </a:p>
          <a:p>
            <a:pPr algn="just"/>
            <a:r>
              <a:rPr lang="es-US" sz="2200" dirty="0">
                <a:latin typeface="Calibri" panose="020F0502020204030204" pitchFamily="34" charset="0"/>
                <a:cs typeface="Calibri" panose="020F0502020204030204" pitchFamily="34" charset="0"/>
              </a:rPr>
              <a:t>A</a:t>
            </a:r>
            <a:r>
              <a:rPr lang="es-US" sz="2200" dirty="0">
                <a:effectLst/>
                <a:latin typeface="Calibri" panose="020F0502020204030204" pitchFamily="34" charset="0"/>
                <a:cs typeface="Calibri" panose="020F0502020204030204" pitchFamily="34" charset="0"/>
              </a:rPr>
              <a:t>l continuar nuestro estudio sobre la herejía en el mundo antiguo y la iglesia, otra herejía que debemos examinar es la del </a:t>
            </a:r>
            <a:r>
              <a:rPr lang="es-US" sz="2200" dirty="0" err="1">
                <a:effectLst/>
                <a:latin typeface="Calibri" panose="020F0502020204030204" pitchFamily="34" charset="0"/>
                <a:cs typeface="Calibri" panose="020F0502020204030204" pitchFamily="34" charset="0"/>
              </a:rPr>
              <a:t>modalismo</a:t>
            </a:r>
            <a:r>
              <a:rPr lang="es-US" sz="2200" dirty="0">
                <a:effectLst/>
                <a:latin typeface="Calibri" panose="020F0502020204030204" pitchFamily="34" charset="0"/>
                <a:cs typeface="Calibri" panose="020F0502020204030204" pitchFamily="34" charset="0"/>
              </a:rPr>
              <a:t>. Se basa en la idea de que las tres personas de la Divinidad—el Padre, el Hijo y el Espíritu no son realmente personas distintas y separadas, sino que son más bien tres modos o tres máscaras que el único Dios se revela a sí mismo.</a:t>
            </a:r>
          </a:p>
          <a:p>
            <a:endParaRPr lang="es-US" dirty="0">
              <a:effectLst/>
              <a:latin typeface="Times"/>
            </a:endParaRPr>
          </a:p>
        </p:txBody>
      </p:sp>
    </p:spTree>
    <p:extLst>
      <p:ext uri="{BB962C8B-B14F-4D97-AF65-F5344CB8AC3E}">
        <p14:creationId xmlns:p14="http://schemas.microsoft.com/office/powerpoint/2010/main" val="383415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olorized light photo effects">
            <a:extLst>
              <a:ext uri="{FF2B5EF4-FFF2-40B4-BE49-F238E27FC236}">
                <a16:creationId xmlns:a16="http://schemas.microsoft.com/office/drawing/2014/main" id="{B17F1C11-227C-565B-E5E2-598ED4BBD13B}"/>
              </a:ext>
            </a:extLst>
          </p:cNvPr>
          <p:cNvPicPr>
            <a:picLocks noChangeAspect="1"/>
          </p:cNvPicPr>
          <p:nvPr/>
        </p:nvPicPr>
        <p:blipFill rotWithShape="1">
          <a:blip r:embed="rId3"/>
          <a:srcRect l="43762" t="-1" r="40895" b="-1"/>
          <a:stretch/>
        </p:blipFill>
        <p:spPr>
          <a:xfrm>
            <a:off x="10615612" y="10"/>
            <a:ext cx="1576387" cy="6857990"/>
          </a:xfrm>
          <a:prstGeom prst="rect">
            <a:avLst/>
          </a:prstGeom>
        </p:spPr>
      </p:pic>
      <p:sp>
        <p:nvSpPr>
          <p:cNvPr id="3" name="CuadroTexto 2">
            <a:extLst>
              <a:ext uri="{FF2B5EF4-FFF2-40B4-BE49-F238E27FC236}">
                <a16:creationId xmlns:a16="http://schemas.microsoft.com/office/drawing/2014/main" id="{6D8BD168-248C-E42F-76D4-948A40F66905}"/>
              </a:ext>
            </a:extLst>
          </p:cNvPr>
          <p:cNvSpPr txBox="1"/>
          <p:nvPr/>
        </p:nvSpPr>
        <p:spPr>
          <a:xfrm>
            <a:off x="10757553" y="6321370"/>
            <a:ext cx="1292504" cy="215444"/>
          </a:xfrm>
          <a:prstGeom prst="rect">
            <a:avLst/>
          </a:prstGeom>
          <a:noFill/>
        </p:spPr>
        <p:txBody>
          <a:bodyPr wrap="square">
            <a:spAutoFit/>
          </a:bodyPr>
          <a:lstStyle/>
          <a:p>
            <a:r>
              <a:rPr lang="es-US" sz="800" dirty="0"/>
              <a:t>Historia de las herejías </a:t>
            </a:r>
            <a:fld id="{A5EFF319-060E-F544-9BD3-8214FBF17433}" type="slidenum">
              <a:rPr lang="es-US" sz="800" smtClean="0"/>
              <a:pPr/>
              <a:t>9</a:t>
            </a:fld>
            <a:endParaRPr lang="es-US" sz="800" dirty="0"/>
          </a:p>
        </p:txBody>
      </p:sp>
      <p:sp>
        <p:nvSpPr>
          <p:cNvPr id="4" name="CuadroTexto 3">
            <a:extLst>
              <a:ext uri="{FF2B5EF4-FFF2-40B4-BE49-F238E27FC236}">
                <a16:creationId xmlns:a16="http://schemas.microsoft.com/office/drawing/2014/main" id="{CB0AA36E-96BF-C352-8D83-9EE22476F6B9}"/>
              </a:ext>
            </a:extLst>
          </p:cNvPr>
          <p:cNvSpPr txBox="1"/>
          <p:nvPr/>
        </p:nvSpPr>
        <p:spPr>
          <a:xfrm>
            <a:off x="3921351" y="649821"/>
            <a:ext cx="2593919" cy="646331"/>
          </a:xfrm>
          <a:prstGeom prst="rect">
            <a:avLst/>
          </a:prstGeom>
          <a:noFill/>
        </p:spPr>
        <p:txBody>
          <a:bodyPr wrap="square">
            <a:spAutoFit/>
          </a:bodyPr>
          <a:lstStyle/>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Príncipe de Paz </a:t>
            </a:r>
          </a:p>
          <a:p>
            <a:pPr algn="ctr"/>
            <a:r>
              <a:rPr kumimoji="0" lang="es-E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Ministerios Bíblicos   </a:t>
            </a:r>
            <a:endParaRPr lang="es-EC" b="1" dirty="0">
              <a:latin typeface="Times New Roman" panose="020206030504050203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4587F116-E4D0-5E39-7B6F-329E3A6D4CEC}"/>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l="15230" t="29259" r="20441" b="29860"/>
          <a:stretch>
            <a:fillRect/>
          </a:stretch>
        </p:blipFill>
        <p:spPr bwMode="auto">
          <a:xfrm>
            <a:off x="4931323" y="240419"/>
            <a:ext cx="657397" cy="41728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4AF0DD2-18F3-B3AE-0F5E-21F1DAAA7700}"/>
              </a:ext>
            </a:extLst>
          </p:cNvPr>
          <p:cNvCxnSpPr>
            <a:cxnSpLocks/>
          </p:cNvCxnSpPr>
          <p:nvPr/>
        </p:nvCxnSpPr>
        <p:spPr>
          <a:xfrm>
            <a:off x="3921351" y="629295"/>
            <a:ext cx="8764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Conector recto 6">
            <a:extLst>
              <a:ext uri="{FF2B5EF4-FFF2-40B4-BE49-F238E27FC236}">
                <a16:creationId xmlns:a16="http://schemas.microsoft.com/office/drawing/2014/main" id="{232B660F-85FB-2E63-11EA-AB2905668A64}"/>
              </a:ext>
            </a:extLst>
          </p:cNvPr>
          <p:cNvCxnSpPr>
            <a:cxnSpLocks/>
          </p:cNvCxnSpPr>
          <p:nvPr/>
        </p:nvCxnSpPr>
        <p:spPr>
          <a:xfrm>
            <a:off x="5662052" y="629295"/>
            <a:ext cx="876441" cy="0"/>
          </a:xfrm>
          <a:prstGeom prst="line">
            <a:avLst/>
          </a:prstGeom>
        </p:spPr>
        <p:style>
          <a:lnRef idx="1">
            <a:schemeClr val="accent3"/>
          </a:lnRef>
          <a:fillRef idx="0">
            <a:schemeClr val="accent3"/>
          </a:fillRef>
          <a:effectRef idx="0">
            <a:schemeClr val="accent3"/>
          </a:effectRef>
          <a:fontRef idx="minor">
            <a:schemeClr val="tx1"/>
          </a:fontRef>
        </p:style>
      </p:cxnSp>
      <p:sp>
        <p:nvSpPr>
          <p:cNvPr id="9" name="CuadroTexto 8">
            <a:extLst>
              <a:ext uri="{FF2B5EF4-FFF2-40B4-BE49-F238E27FC236}">
                <a16:creationId xmlns:a16="http://schemas.microsoft.com/office/drawing/2014/main" id="{F16C78F5-49EA-8D1B-C99E-DD0271592AF3}"/>
              </a:ext>
            </a:extLst>
          </p:cNvPr>
          <p:cNvSpPr txBox="1"/>
          <p:nvPr/>
        </p:nvSpPr>
        <p:spPr>
          <a:xfrm>
            <a:off x="1024619" y="1520056"/>
            <a:ext cx="8952138" cy="3816429"/>
          </a:xfrm>
          <a:prstGeom prst="rect">
            <a:avLst/>
          </a:prstGeom>
          <a:noFill/>
        </p:spPr>
        <p:txBody>
          <a:bodyPr wrap="square">
            <a:spAutoFit/>
          </a:bodyPr>
          <a:lstStyle/>
          <a:p>
            <a:pPr algn="just"/>
            <a:r>
              <a:rPr lang="es-US" sz="2200" b="1" dirty="0">
                <a:effectLst/>
                <a:latin typeface="Calibri" panose="020F0502020204030204" pitchFamily="34" charset="0"/>
                <a:cs typeface="Calibri" panose="020F0502020204030204" pitchFamily="34" charset="0"/>
              </a:rPr>
              <a:t>Errores de primer grado.</a:t>
            </a:r>
          </a:p>
          <a:p>
            <a:pPr algn="just"/>
            <a:endParaRPr lang="es-US" sz="2200" dirty="0">
              <a:effectLst/>
              <a:latin typeface="Calibri" panose="020F0502020204030204" pitchFamily="34" charset="0"/>
              <a:cs typeface="Calibri" panose="020F0502020204030204" pitchFamily="34" charset="0"/>
            </a:endParaRPr>
          </a:p>
          <a:p>
            <a:pPr algn="just"/>
            <a:r>
              <a:rPr lang="es-US" sz="2200" dirty="0">
                <a:effectLst/>
                <a:latin typeface="Calibri" panose="020F0502020204030204" pitchFamily="34" charset="0"/>
                <a:cs typeface="Calibri" panose="020F0502020204030204" pitchFamily="34" charset="0"/>
              </a:rPr>
              <a:t>Los errores teológicos de primer grado constituyen un compromiso o un ataque a las creencias principales, pero a menudo de forma indirecta o implícita. Por ejemplo, yo diría que la creencia de que todas las religiones ofrecen un camino seguro e igual hacia Dios es un error grave, pero me abstendría, tal vez, del lenguaje de “herejía” en este caso. Esa creencia se desvía de las Escrituras y de la articulación tradicional de la Iglesia sobre la exclusividad de la salvación en Jesucristo. Los errores teológicos de primer grado pueden no hacer naufragar su alma, pero sí lo hacen navegar peligrosamente cerca de las rocas dentadas de la condenación.</a:t>
            </a:r>
          </a:p>
        </p:txBody>
      </p:sp>
    </p:spTree>
    <p:extLst>
      <p:ext uri="{BB962C8B-B14F-4D97-AF65-F5344CB8AC3E}">
        <p14:creationId xmlns:p14="http://schemas.microsoft.com/office/powerpoint/2010/main" val="25103882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416</TotalTime>
  <Words>55658</Words>
  <Application>Microsoft Macintosh PowerPoint</Application>
  <PresentationFormat>Panorámica</PresentationFormat>
  <Paragraphs>1520</Paragraphs>
  <Slides>89</Slides>
  <Notes>87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89</vt:i4>
      </vt:variant>
    </vt:vector>
  </HeadingPairs>
  <TitlesOfParts>
    <vt:vector size="97" baseType="lpstr">
      <vt:lpstr>Aptos</vt:lpstr>
      <vt:lpstr>Aptos Display</vt:lpstr>
      <vt:lpstr>Arial</vt:lpstr>
      <vt:lpstr>Calibri</vt:lpstr>
      <vt:lpstr>Helvetica</vt:lpstr>
      <vt:lpstr>Times</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Rubén Posligua Morales</dc:creator>
  <cp:lastModifiedBy>Rubén Posligua Morales</cp:lastModifiedBy>
  <cp:revision>56</cp:revision>
  <dcterms:created xsi:type="dcterms:W3CDTF">2024-06-25T18:10:22Z</dcterms:created>
  <dcterms:modified xsi:type="dcterms:W3CDTF">2024-11-18T19:51:58Z</dcterms:modified>
</cp:coreProperties>
</file>