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341" r:id="rId3"/>
    <p:sldId id="342" r:id="rId4"/>
    <p:sldId id="343" r:id="rId5"/>
    <p:sldId id="344" r:id="rId6"/>
    <p:sldId id="345" r:id="rId7"/>
    <p:sldId id="346" r:id="rId8"/>
    <p:sldId id="347" r:id="rId9"/>
    <p:sldId id="348" r:id="rId10"/>
    <p:sldId id="349" r:id="rId11"/>
    <p:sldId id="350" r:id="rId12"/>
  </p:sldIdLst>
  <p:sldSz cx="12192000" cy="6858000"/>
  <p:notesSz cx="6858000" cy="9144000"/>
  <p:defaultText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06"/>
    <p:restoredTop sz="94719"/>
  </p:normalViewPr>
  <p:slideViewPr>
    <p:cSldViewPr snapToGrid="0">
      <p:cViewPr varScale="1">
        <p:scale>
          <a:sx n="114" d="100"/>
          <a:sy n="114" d="100"/>
        </p:scale>
        <p:origin x="168"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61BF34-5E79-FF4C-B5BB-E6DB3BF3334B}" type="datetimeFigureOut">
              <a:rPr lang="es-US" smtClean="0"/>
              <a:t>7/2/24</a:t>
            </a:fld>
            <a:endParaRPr lang="es-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43B4E3-2AB0-FA45-9632-D0519F6EDDC9}" type="slidenum">
              <a:rPr lang="es-US" smtClean="0"/>
              <a:t>‹Nº›</a:t>
            </a:fld>
            <a:endParaRPr lang="es-US"/>
          </a:p>
        </p:txBody>
      </p:sp>
    </p:spTree>
    <p:extLst>
      <p:ext uri="{BB962C8B-B14F-4D97-AF65-F5344CB8AC3E}">
        <p14:creationId xmlns:p14="http://schemas.microsoft.com/office/powerpoint/2010/main" val="1377294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dirty="0">
                <a:effectLst/>
                <a:latin typeface="Helvetica" pitchFamily="2" charset="0"/>
              </a:rPr>
              <a:t>Algunas palabras de idiomas europeos y sus formas cognadas, como </a:t>
            </a:r>
            <a:r>
              <a:rPr lang="es-US" i="1" dirty="0" err="1">
                <a:effectLst/>
                <a:latin typeface="Helvetica" pitchFamily="2" charset="0"/>
              </a:rPr>
              <a:t>church</a:t>
            </a:r>
            <a:r>
              <a:rPr lang="es-US" i="1" dirty="0">
                <a:effectLst/>
                <a:latin typeface="Helvetica" pitchFamily="2" charset="0"/>
              </a:rPr>
              <a:t>, </a:t>
            </a:r>
            <a:r>
              <a:rPr lang="es-US" i="1" dirty="0" err="1">
                <a:effectLst/>
                <a:latin typeface="Helvetica" pitchFamily="2" charset="0"/>
              </a:rPr>
              <a:t>kirche</a:t>
            </a:r>
            <a:r>
              <a:rPr lang="es-US" i="1" dirty="0">
                <a:effectLst/>
                <a:latin typeface="Helvetica" pitchFamily="2" charset="0"/>
              </a:rPr>
              <a:t>, </a:t>
            </a:r>
            <a:r>
              <a:rPr lang="es-US" i="1" dirty="0" err="1">
                <a:effectLst/>
                <a:latin typeface="Helvetica" pitchFamily="2" charset="0"/>
              </a:rPr>
              <a:t>kerk</a:t>
            </a:r>
            <a:r>
              <a:rPr lang="es-US" i="1" dirty="0">
                <a:effectLst/>
                <a:latin typeface="Helvetica" pitchFamily="2" charset="0"/>
              </a:rPr>
              <a:t>, </a:t>
            </a:r>
            <a:r>
              <a:rPr lang="es-US" i="1" dirty="0" err="1">
                <a:effectLst/>
                <a:latin typeface="Helvetica" pitchFamily="2" charset="0"/>
              </a:rPr>
              <a:t>kirk</a:t>
            </a:r>
            <a:r>
              <a:rPr lang="es-US" dirty="0">
                <a:effectLst/>
                <a:latin typeface="Helvetica" pitchFamily="2" charset="0"/>
              </a:rPr>
              <a:t> provienen del adjetivo griego </a:t>
            </a:r>
            <a:r>
              <a:rPr lang="es-US" i="1" dirty="0" err="1">
                <a:effectLst/>
                <a:latin typeface="Helvetica" pitchFamily="2" charset="0"/>
              </a:rPr>
              <a:t>kuriakon</a:t>
            </a:r>
            <a:r>
              <a:rPr lang="es-US" dirty="0">
                <a:effectLst/>
                <a:latin typeface="Helvetica" pitchFamily="2" charset="0"/>
              </a:rPr>
              <a:t>, que se utilizó primero para referirse a la casa del Señor y después para su pueblo. La palabra neotestamentaria </a:t>
            </a:r>
            <a:r>
              <a:rPr lang="es-US" i="1" dirty="0" err="1">
                <a:effectLst/>
                <a:latin typeface="Helvetica" pitchFamily="2" charset="0"/>
              </a:rPr>
              <a:t>ekklesia</a:t>
            </a:r>
            <a:r>
              <a:rPr lang="es-US" dirty="0">
                <a:effectLst/>
                <a:latin typeface="Helvetica" pitchFamily="2" charset="0"/>
              </a:rPr>
              <a:t> significaba la asamblea pública que convocaba un heraldo (</a:t>
            </a:r>
            <a:r>
              <a:rPr lang="es-US" dirty="0" err="1">
                <a:effectLst/>
                <a:latin typeface="Helvetica" pitchFamily="2" charset="0"/>
              </a:rPr>
              <a:t>Hech</a:t>
            </a:r>
            <a:r>
              <a:rPr lang="es-US" dirty="0">
                <a:effectLst/>
                <a:latin typeface="Helvetica" pitchFamily="2" charset="0"/>
              </a:rPr>
              <a:t>. 19:32, 39, 40); sin embargo, la Septuaginta alude a la asamblea o congregación de los israelitas, especialmente cuando se reunían ante el Señor para fines religiosos. Por consiguiente, en el Nuevo Testamento el término alude a la congregación del Dios viviente que se reúne en torno a Jesús su Mesías. De esta manera, la iglesia es la familia espiritual de Dios, la comunión de los cristianos creada por el Espíritu Santo mediante el testimonio de los hechos poderosos de Dios en Jesucristo. Dondequiera que el Espíritu une a los que adoran a Cristo y a ellos entre sí, allí está el misterio de la iglesia.</a:t>
            </a: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6043B4E3-2AB0-FA45-9632-D0519F6EDDC9}" type="slidenum">
              <a:rPr lang="es-US" smtClean="0"/>
              <a:t>1</a:t>
            </a:fld>
            <a:endParaRPr lang="es-US"/>
          </a:p>
        </p:txBody>
      </p:sp>
    </p:spTree>
    <p:extLst>
      <p:ext uri="{BB962C8B-B14F-4D97-AF65-F5344CB8AC3E}">
        <p14:creationId xmlns:p14="http://schemas.microsoft.com/office/powerpoint/2010/main" val="798164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6043B4E3-2AB0-FA45-9632-D0519F6EDDC9}" type="slidenum">
              <a:rPr lang="es-US" smtClean="0"/>
              <a:t>10</a:t>
            </a:fld>
            <a:endParaRPr lang="es-US"/>
          </a:p>
        </p:txBody>
      </p:sp>
    </p:spTree>
    <p:extLst>
      <p:ext uri="{BB962C8B-B14F-4D97-AF65-F5344CB8AC3E}">
        <p14:creationId xmlns:p14="http://schemas.microsoft.com/office/powerpoint/2010/main" val="3170353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sz="1200" dirty="0">
                <a:effectLst/>
                <a:latin typeface="Calibri" panose="020F0502020204030204" pitchFamily="34" charset="0"/>
                <a:cs typeface="Calibri" panose="020F0502020204030204" pitchFamily="34" charset="0"/>
              </a:rPr>
              <a:t>Gracias a su intercesión tenemos acceso al trono de la gracia para alcanzar misericordia y ayuda en todo tiempo de necesidad. Todas las misericordias recibidas de Cristo, las consolaciones del Espíritu y la seguridad del amor del Padre son un testimonio para la alabanza de la gloriosa gracia de Dios. Y la iglesia es este testimonio, la evidencia concreta de la gracia del Señor Jesucristo, el amor de Dios y la comunión del Espíritu Santo.</a:t>
            </a: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6043B4E3-2AB0-FA45-9632-D0519F6EDDC9}" type="slidenum">
              <a:rPr lang="es-US" smtClean="0"/>
              <a:t>11</a:t>
            </a:fld>
            <a:endParaRPr lang="es-US"/>
          </a:p>
        </p:txBody>
      </p:sp>
    </p:spTree>
    <p:extLst>
      <p:ext uri="{BB962C8B-B14F-4D97-AF65-F5344CB8AC3E}">
        <p14:creationId xmlns:p14="http://schemas.microsoft.com/office/powerpoint/2010/main" val="70398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6043B4E3-2AB0-FA45-9632-D0519F6EDDC9}" type="slidenum">
              <a:rPr lang="es-US" smtClean="0"/>
              <a:t>2</a:t>
            </a:fld>
            <a:endParaRPr lang="es-US"/>
          </a:p>
        </p:txBody>
      </p:sp>
    </p:spTree>
    <p:extLst>
      <p:ext uri="{BB962C8B-B14F-4D97-AF65-F5344CB8AC3E}">
        <p14:creationId xmlns:p14="http://schemas.microsoft.com/office/powerpoint/2010/main" val="3419025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6043B4E3-2AB0-FA45-9632-D0519F6EDDC9}" type="slidenum">
              <a:rPr lang="es-US" smtClean="0"/>
              <a:t>3</a:t>
            </a:fld>
            <a:endParaRPr lang="es-US"/>
          </a:p>
        </p:txBody>
      </p:sp>
    </p:spTree>
    <p:extLst>
      <p:ext uri="{BB962C8B-B14F-4D97-AF65-F5344CB8AC3E}">
        <p14:creationId xmlns:p14="http://schemas.microsoft.com/office/powerpoint/2010/main" val="2552981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dirty="0">
                <a:effectLst/>
                <a:latin typeface="Helvetica" pitchFamily="2" charset="0"/>
              </a:rPr>
              <a:t>Para el pueblo de Dios, el período del Antiguo Testamento fue la dispensación de la promesa, el del Nuevo Testamento la del cumplimiento. Jesucristo no reveló un nuevo Dios, sino una nueva manera de adorar al mismo Dios. En el Antiguo Testamento “toda la congregación de Israel” (</a:t>
            </a:r>
            <a:r>
              <a:rPr lang="es-US" dirty="0" err="1">
                <a:effectLst/>
                <a:latin typeface="Helvetica" pitchFamily="2" charset="0"/>
              </a:rPr>
              <a:t>Deut</a:t>
            </a:r>
            <a:r>
              <a:rPr lang="es-US" dirty="0">
                <a:effectLst/>
                <a:latin typeface="Helvetica" pitchFamily="2" charset="0"/>
              </a:rPr>
              <a:t>. 31:30) oye la ley (4:10; 9:10; 18:15–19; </a:t>
            </a:r>
            <a:r>
              <a:rPr lang="es-US" dirty="0" err="1">
                <a:effectLst/>
                <a:latin typeface="Helvetica" pitchFamily="2" charset="0"/>
              </a:rPr>
              <a:t>Hech</a:t>
            </a:r>
            <a:r>
              <a:rPr lang="es-US" dirty="0">
                <a:effectLst/>
                <a:latin typeface="Helvetica" pitchFamily="2" charset="0"/>
              </a:rPr>
              <a:t>. 7:38); sacrifica el cordero pascual (</a:t>
            </a:r>
            <a:r>
              <a:rPr lang="es-US" dirty="0" err="1">
                <a:effectLst/>
                <a:latin typeface="Helvetica" pitchFamily="2" charset="0"/>
              </a:rPr>
              <a:t>Éxo</a:t>
            </a:r>
            <a:r>
              <a:rPr lang="es-US" dirty="0">
                <a:effectLst/>
                <a:latin typeface="Helvetica" pitchFamily="2" charset="0"/>
              </a:rPr>
              <a:t>. 12); Dios la redime de Egipto (15:13, 16; Sal. 74:2; 77:15; </a:t>
            </a:r>
            <a:r>
              <a:rPr lang="es-US" dirty="0" err="1">
                <a:effectLst/>
                <a:latin typeface="Helvetica" pitchFamily="2" charset="0"/>
              </a:rPr>
              <a:t>Hech</a:t>
            </a:r>
            <a:r>
              <a:rPr lang="es-US" dirty="0">
                <a:effectLst/>
                <a:latin typeface="Helvetica" pitchFamily="2" charset="0"/>
              </a:rPr>
              <a:t>. 20:28); Dios hace un pacto con ella en el monte Sinaí (</a:t>
            </a:r>
            <a:r>
              <a:rPr lang="es-US" dirty="0" err="1">
                <a:effectLst/>
                <a:latin typeface="Helvetica" pitchFamily="2" charset="0"/>
              </a:rPr>
              <a:t>Éxo</a:t>
            </a:r>
            <a:r>
              <a:rPr lang="es-US" dirty="0">
                <a:effectLst/>
                <a:latin typeface="Helvetica" pitchFamily="2" charset="0"/>
              </a:rPr>
              <a:t>. 33–35); le provee sacrificios expiatorios por sus pecados (Lev. 4; 16); y es una nación santa que alaba a Dios (</a:t>
            </a:r>
            <a:r>
              <a:rPr lang="es-US" dirty="0" err="1">
                <a:effectLst/>
                <a:latin typeface="Helvetica" pitchFamily="2" charset="0"/>
              </a:rPr>
              <a:t>Éxo</a:t>
            </a:r>
            <a:r>
              <a:rPr lang="es-US" dirty="0">
                <a:effectLst/>
                <a:latin typeface="Helvetica" pitchFamily="2" charset="0"/>
              </a:rPr>
              <a:t>. 18:10; Sal. 22:22; cf. </a:t>
            </a:r>
            <a:r>
              <a:rPr lang="es-US" dirty="0" err="1">
                <a:effectLst/>
                <a:latin typeface="Helvetica" pitchFamily="2" charset="0"/>
              </a:rPr>
              <a:t>Heb</a:t>
            </a:r>
            <a:r>
              <a:rPr lang="es-US" dirty="0">
                <a:effectLst/>
                <a:latin typeface="Helvetica" pitchFamily="2" charset="0"/>
              </a:rPr>
              <a:t>. 2:12; 1 </a:t>
            </a:r>
            <a:r>
              <a:rPr lang="es-US" dirty="0" err="1">
                <a:effectLst/>
                <a:latin typeface="Helvetica" pitchFamily="2" charset="0"/>
              </a:rPr>
              <a:t>Ped</a:t>
            </a:r>
            <a:r>
              <a:rPr lang="es-US" dirty="0">
                <a:effectLst/>
                <a:latin typeface="Helvetica" pitchFamily="2" charset="0"/>
              </a:rPr>
              <a:t>. 2:9, 10). Otros pasajes del Nuevo Testamento reconocen también una unidad con el pueblo de Dios del Antiguo Testamento (Mat. 8:11; Rom. 11:16–28; 1 </a:t>
            </a:r>
            <a:r>
              <a:rPr lang="es-US" dirty="0" err="1">
                <a:effectLst/>
                <a:latin typeface="Helvetica" pitchFamily="2" charset="0"/>
              </a:rPr>
              <a:t>Cor</a:t>
            </a:r>
            <a:r>
              <a:rPr lang="es-US" dirty="0">
                <a:effectLst/>
                <a:latin typeface="Helvetica" pitchFamily="2" charset="0"/>
              </a:rPr>
              <a:t>. 10:1–4). La expectativa mesiánica del Antiguo Testamento incluye la formación de un Israel nuevo y fiel. En Cristo el Dios del Antiguo Testamento habla de tal forma que la iglesia del Nuevo Testamento es el cumplimiento de la congregación del Antiguo.</a:t>
            </a:r>
          </a:p>
          <a:p>
            <a:pPr algn="just"/>
            <a:r>
              <a:rPr lang="es-US" dirty="0">
                <a:effectLst/>
                <a:latin typeface="Helvetica" pitchFamily="2" charset="0"/>
              </a:rPr>
              <a:t>Las diversas etapas en la formación del nuevo Israel de Dios incluyen el llamado de los discípulos a reunirse como ovejas alrededor de su pastor, la confesión de Pedro, la última cena, la cruz, la resurrección, Pentecostés y el envío de los apóstoles como testigos oculares de la resurrección. Jesús sujetó a los discípulos no a la Torá de los rabinos, ni a las ideas de Sócrates, sino a sí mismo. A esta comunidad reunida en torno a la autorrevelación salvadora de Dios en el Mesías, Jesús le dio el kerigma (proclamación del evangelio), el Padre Nuestro, los sacramentos con alabanza en común después de la última cena, y un código distinto con enseñanzas especiales en temas como el divorcio, los maestros autoritativos, y una bolsa y tesorero comunes.</a:t>
            </a:r>
          </a:p>
          <a:p>
            <a:pPr algn="just"/>
            <a:r>
              <a:rPr lang="es-US" dirty="0">
                <a:effectLst/>
                <a:latin typeface="Helvetica" pitchFamily="2" charset="0"/>
              </a:rPr>
              <a:t>La relación de Dios con la humanidad está marcada, en primer lugar, por un estrechamiento del canal que pudo haber profundizado la corriente de la revelación, para que después la bendición llegara a todo el mundo. Por consiguiente, trató primero con la raza humana, luego con la nación de Israel, posteriormente con el remanente de ella y, por último, con las pocas familias piadosas de las que surgieron Juan, Jesús y los primeros discípulos. Cuando el buen pastor fue arrestado, los discípulos lo abandonaron y huyeron, de manera que el Israel de Dios llegó a ser una persona, el Salvador que murió en el Calvario por los pecados del mundo. Pero Dios resucitó al Señor Jesucristo y envió al gran Pastor a reunir una vez más al rebaño. Más de 500 se reunieron con él en la montaña señalada, 3.000 se convirtieron en Pentecostés, y el Señor continuó añadiendo diariamente a los que habían de ser salvos.</a:t>
            </a:r>
          </a:p>
          <a:p>
            <a:pPr algn="just"/>
            <a:r>
              <a:rPr lang="es-US" dirty="0">
                <a:effectLst/>
                <a:latin typeface="Helvetica" pitchFamily="2" charset="0"/>
              </a:rPr>
              <a:t>Sobre la base del Antiguo Testamento y la preparación del evangelio, Cristo derramó el Espíritu Santo en Pentecostés para constituir a la comunidad reunida como iglesia de Dios. El Espíritu ungió, bautizó y selló a cada miembro de la asamblea. El Espíritu vino del Cristo exaltado para ser la vida de la iglesia y dirigirla hasta el regreso del Señor. Cuando Dios llevó el evangelio al mundo gentil, estableció un nuevo centro misionero: Antioquía; suscitó una nueva voz: el apóstol Pablo; y aprobó un nuevo nombre para su pueblo: cristiano.</a:t>
            </a:r>
          </a:p>
          <a:p>
            <a:pPr algn="just"/>
            <a:br>
              <a:rPr lang="es-US" dirty="0">
                <a:effectLst/>
                <a:latin typeface="Helvetica" pitchFamily="2" charset="0"/>
              </a:rPr>
            </a:br>
            <a:endParaRPr lang="es-US" dirty="0">
              <a:effectLst/>
              <a:latin typeface="Helvetica" pitchFamily="2" charset="0"/>
            </a:endParaRPr>
          </a:p>
          <a:p>
            <a:endParaRPr lang="es-US" dirty="0"/>
          </a:p>
        </p:txBody>
      </p:sp>
      <p:sp>
        <p:nvSpPr>
          <p:cNvPr id="4" name="Marcador de número de diapositiva 3"/>
          <p:cNvSpPr>
            <a:spLocks noGrp="1"/>
          </p:cNvSpPr>
          <p:nvPr>
            <p:ph type="sldNum" sz="quarter" idx="5"/>
          </p:nvPr>
        </p:nvSpPr>
        <p:spPr/>
        <p:txBody>
          <a:bodyPr/>
          <a:lstStyle/>
          <a:p>
            <a:fld id="{6043B4E3-2AB0-FA45-9632-D0519F6EDDC9}" type="slidenum">
              <a:rPr lang="es-US" smtClean="0"/>
              <a:t>4</a:t>
            </a:fld>
            <a:endParaRPr lang="es-US"/>
          </a:p>
        </p:txBody>
      </p:sp>
    </p:spTree>
    <p:extLst>
      <p:ext uri="{BB962C8B-B14F-4D97-AF65-F5344CB8AC3E}">
        <p14:creationId xmlns:p14="http://schemas.microsoft.com/office/powerpoint/2010/main" val="1953055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6043B4E3-2AB0-FA45-9632-D0519F6EDDC9}" type="slidenum">
              <a:rPr lang="es-US" smtClean="0"/>
              <a:t>5</a:t>
            </a:fld>
            <a:endParaRPr lang="es-US"/>
          </a:p>
        </p:txBody>
      </p:sp>
    </p:spTree>
    <p:extLst>
      <p:ext uri="{BB962C8B-B14F-4D97-AF65-F5344CB8AC3E}">
        <p14:creationId xmlns:p14="http://schemas.microsoft.com/office/powerpoint/2010/main" val="1652962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dirty="0">
                <a:effectLst/>
                <a:latin typeface="Helvetica" pitchFamily="2" charset="0"/>
              </a:rPr>
              <a:t>En el primer caso, la iglesia es una realidad establecida por Dios; es un hecho sobrenatural de él. De acuerdo con el testimonio concurrente de ambos Testamentos, esto no es un mito fraguado por el hombre, sino un hecho dado por Dios. El mismo Dios que pronunció la palabra de la promesa al antiguo Israel, declara la palabra de cumplimiento a la congregación cristiana. Como el Padre revela al Hijo, el Mesías edifica su iglesia (Mat. 11:25–30; 16:17, 18). En Pentecostés, los tres milagros manifiestan la acción directa de Dios estableciendo su iglesia.</a:t>
            </a:r>
          </a:p>
          <a:p>
            <a:pPr algn="just"/>
            <a:r>
              <a:rPr lang="es-US" dirty="0">
                <a:effectLst/>
                <a:latin typeface="Helvetica" pitchFamily="2" charset="0"/>
              </a:rPr>
              <a:t>El Nuevo Testamento describe a la iglesia como edificio de Dios, su siembra, su viña, su templo, su casa, su olivo, su ciudad y su pueblo. Describe a los ministros de la iglesia como ejerciendo los dones de Dios (1 </a:t>
            </a:r>
            <a:r>
              <a:rPr lang="es-US" dirty="0" err="1">
                <a:effectLst/>
                <a:latin typeface="Helvetica" pitchFamily="2" charset="0"/>
              </a:rPr>
              <a:t>Cor</a:t>
            </a:r>
            <a:r>
              <a:rPr lang="es-US" dirty="0">
                <a:effectLst/>
                <a:latin typeface="Helvetica" pitchFamily="2" charset="0"/>
              </a:rPr>
              <a:t>. 12:28), del Cristo ascendido (Efe. 4:11, 12) o del Espíritu Santo (</a:t>
            </a:r>
            <a:r>
              <a:rPr lang="es-US" dirty="0" err="1">
                <a:effectLst/>
                <a:latin typeface="Helvetica" pitchFamily="2" charset="0"/>
              </a:rPr>
              <a:t>Hech</a:t>
            </a:r>
            <a:r>
              <a:rPr lang="es-US" dirty="0">
                <a:effectLst/>
                <a:latin typeface="Helvetica" pitchFamily="2" charset="0"/>
              </a:rPr>
              <a:t>. 20:28). Pablo reconoció la prioridad de la iglesia de Jerusalén no por la importancia de los individuos que la formaban, sino porque esta comunidad de hombres y mujeres era la asamblea de Dios en Cristo. Es decir, reconoció la realidad de la acción de Dios y no la trató como un asunto de especulación humana.</a:t>
            </a:r>
          </a:p>
          <a:p>
            <a:pPr algn="just"/>
            <a:r>
              <a:rPr lang="es-US" dirty="0">
                <a:effectLst/>
                <a:latin typeface="Helvetica" pitchFamily="2" charset="0"/>
              </a:rPr>
              <a:t>Como la iglesia es una realidad establecida por Dios, ella es el lugar donde Dios obra para nuestra salvación. Aquí el Señor resucitado encuentra a hombres y mujeres, y los transforma de ser rebeldes hacia su Hacedor a ser hijos del Padre celestial, los traslada de la enemistad a la paz. Dios se agrada en salvar a los creyentes por la locura del kerigma (1 </a:t>
            </a:r>
            <a:r>
              <a:rPr lang="es-US" dirty="0" err="1">
                <a:effectLst/>
                <a:latin typeface="Helvetica" pitchFamily="2" charset="0"/>
              </a:rPr>
              <a:t>Cor</a:t>
            </a:r>
            <a:r>
              <a:rPr lang="es-US" dirty="0">
                <a:effectLst/>
                <a:latin typeface="Helvetica" pitchFamily="2" charset="0"/>
              </a:rPr>
              <a:t>. 1:21). El evangelio es el poder de Dios que nos salva y nos llama a la fe (Rom. 1:16; 15:15, 16 ss.; 2 Tim. 1:8). Observar el funcionamiento externo de la Palabra y los sacramentos con nuestros sentidos corporales no es menos importante que contemplar la actividad de Dios en la iglesia con el oído y el ojo de la fe. La predicación se vuelve más eficaz cuando llama a los hombres a que más a menudo contemplen a Dios trabajando a su favor, que cuando se los regaña por no trabajar mejor para él. Martín Lutero dijo: “Dios, el Creador del cielo y de la tierra, te habla mediante sus predicadores, te bautiza, catequiza y absuelve a través del ministerio de sus sacramentos”.</a:t>
            </a:r>
          </a:p>
          <a:p>
            <a:pPr marL="0" marR="0" lvl="0" indent="0" algn="just" defTabSz="914400" rtl="0" eaLnBrk="1" fontAlgn="auto" latinLnBrk="0" hangingPunct="1">
              <a:lnSpc>
                <a:spcPct val="100000"/>
              </a:lnSpc>
              <a:spcBef>
                <a:spcPts val="0"/>
              </a:spcBef>
              <a:spcAft>
                <a:spcPts val="0"/>
              </a:spcAft>
              <a:buClrTx/>
              <a:buSzTx/>
              <a:buFontTx/>
              <a:buNone/>
              <a:tabLst/>
              <a:defRPr/>
            </a:pPr>
            <a:br>
              <a:rPr lang="es-US" dirty="0">
                <a:effectLst/>
                <a:latin typeface="Helvetica" pitchFamily="2" charset="0"/>
              </a:rPr>
            </a:br>
            <a:r>
              <a:rPr lang="es-US" sz="1200" dirty="0">
                <a:effectLst/>
                <a:latin typeface="Calibri" panose="020F0502020204030204" pitchFamily="34" charset="0"/>
                <a:cs typeface="Calibri" panose="020F0502020204030204" pitchFamily="34" charset="0"/>
              </a:rPr>
              <a:t>El Rey Mesías y el pueblo de Dios se pertenecen mutuamente. Como el pastor trae consigo al rebaño, como la gallina reúne a sus polluelos bajo sus alas, como la vid tiene muchas ramas, como el cuerpo </a:t>
            </a:r>
            <a:r>
              <a:rPr lang="es-US" sz="1200" dirty="0" err="1">
                <a:effectLst/>
                <a:latin typeface="Calibri" panose="020F0502020204030204" pitchFamily="34" charset="0"/>
                <a:cs typeface="Calibri" panose="020F0502020204030204" pitchFamily="34" charset="0"/>
              </a:rPr>
              <a:t>tíene</a:t>
            </a:r>
            <a:r>
              <a:rPr lang="es-US" sz="1200" dirty="0">
                <a:effectLst/>
                <a:latin typeface="Calibri" panose="020F0502020204030204" pitchFamily="34" charset="0"/>
                <a:cs typeface="Calibri" panose="020F0502020204030204" pitchFamily="34" charset="0"/>
              </a:rPr>
              <a:t> diversos miembros, como el cimiento sostiene al edificio, como el Siervo justifica a muchos, como el Hijo del Hombre aboga por los santos del Altísimo, como el Rey conlleva el reino, así el Mesías tiene sus doce y el Señor a su iglesia.  </a:t>
            </a:r>
          </a:p>
          <a:p>
            <a:pPr algn="just"/>
            <a:r>
              <a:rPr lang="es-US" dirty="0">
                <a:effectLst/>
                <a:latin typeface="Helvetica" pitchFamily="2" charset="0"/>
              </a:rPr>
              <a:t>Jesús habló de “mi iglesia” y “mi rebaño”; ambos están unidos en Hechos 20:28. Diversas líneas de pensamientos paralelos respaldan el empleo poco frecuente que Jesús hacía de la palabra </a:t>
            </a:r>
            <a:r>
              <a:rPr lang="es-US" i="1" dirty="0">
                <a:effectLst/>
                <a:latin typeface="Helvetica" pitchFamily="2" charset="0"/>
              </a:rPr>
              <a:t>iglesia</a:t>
            </a:r>
            <a:r>
              <a:rPr lang="es-US" dirty="0">
                <a:effectLst/>
                <a:latin typeface="Helvetica" pitchFamily="2" charset="0"/>
              </a:rPr>
              <a:t> (Mat. 16:18; 18:17). Después de su exaltación, por un solo Espíritu somos todos bautizados en el cuerpo de Cristo y a cada uno se le da una función especial en él. Cristo es la iglesia misma dado que es su cuerpo y, no obstante, es distinto de ella ya que mientras esta es su cuerpo, él es su Cabeza, y a la vez, su Señor, Juez y Esposo, así como su vida, santidad y unidad están en él.</a:t>
            </a:r>
          </a:p>
          <a:p>
            <a:pPr algn="just"/>
            <a:r>
              <a:rPr lang="es-US" dirty="0">
                <a:effectLst/>
                <a:latin typeface="Helvetica" pitchFamily="2" charset="0"/>
              </a:rPr>
              <a:t>La iglesia celestial es la novia que espera a Cristo su novio (Mar. 2:19, 20; Rom. 7:1–6; 2 </a:t>
            </a:r>
            <a:r>
              <a:rPr lang="es-US" dirty="0" err="1">
                <a:effectLst/>
                <a:latin typeface="Helvetica" pitchFamily="2" charset="0"/>
              </a:rPr>
              <a:t>Cor</a:t>
            </a:r>
            <a:r>
              <a:rPr lang="es-US" dirty="0">
                <a:effectLst/>
                <a:latin typeface="Helvetica" pitchFamily="2" charset="0"/>
              </a:rPr>
              <a:t>. 11:2; especialmente Efe. y </a:t>
            </a:r>
            <a:r>
              <a:rPr lang="es-US" dirty="0" err="1">
                <a:effectLst/>
                <a:latin typeface="Helvetica" pitchFamily="2" charset="0"/>
              </a:rPr>
              <a:t>Apoc</a:t>
            </a:r>
            <a:r>
              <a:rPr lang="es-US" dirty="0">
                <a:effectLst/>
                <a:latin typeface="Helvetica" pitchFamily="2" charset="0"/>
              </a:rPr>
              <a:t>. 19–21). Cristo amó a la iglesia y se entregó a sí mismo por ella. Habiéndola limpiado mediante el lavamiento del agua por la Palabra, ahora la santifica para presentarla sin mancha en el banquete de bodas del Cordero. De esta manera, en el corazón de la novia de Cristo debe haber un gran anhelo por aquella hora cuando las sombras huyan ante la llama de sus pies cuando él venga.</a:t>
            </a: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6043B4E3-2AB0-FA45-9632-D0519F6EDDC9}" type="slidenum">
              <a:rPr lang="es-US" smtClean="0"/>
              <a:t>6</a:t>
            </a:fld>
            <a:endParaRPr lang="es-US"/>
          </a:p>
        </p:txBody>
      </p:sp>
    </p:spTree>
    <p:extLst>
      <p:ext uri="{BB962C8B-B14F-4D97-AF65-F5344CB8AC3E}">
        <p14:creationId xmlns:p14="http://schemas.microsoft.com/office/powerpoint/2010/main" val="1316274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br>
              <a:rPr lang="es-US" dirty="0">
                <a:effectLst/>
                <a:latin typeface="Helvetica" pitchFamily="2" charset="0"/>
              </a:rPr>
            </a:br>
            <a:endParaRPr lang="es-US" dirty="0">
              <a:effectLst/>
              <a:latin typeface="Helvetica" pitchFamily="2" charset="0"/>
            </a:endParaRPr>
          </a:p>
          <a:p>
            <a:pPr algn="just"/>
            <a:r>
              <a:rPr lang="es-US" b="1" dirty="0">
                <a:effectLst/>
                <a:latin typeface="Times"/>
              </a:rPr>
              <a:t>Comunión</a:t>
            </a:r>
            <a:r>
              <a:rPr lang="es-US" dirty="0">
                <a:effectLst/>
                <a:latin typeface="Times"/>
              </a:rPr>
              <a:t>. La comunión, también llamada Cena del Señor, mesa del Señor o eucaristía, es una recreación de la última cena de nuestro Señor con sus discípulos antes de que fuera crucificado. El pan y el vino (o jugo de uva) representan el cuerpo y la sangre de Cristo. Hay cuatro puntos de vista sobre la comunión, aunque en la práctica cada una tiene variaciones.</a:t>
            </a:r>
          </a:p>
          <a:p>
            <a:pPr algn="just"/>
            <a:r>
              <a:rPr lang="es-US" i="1" dirty="0">
                <a:effectLst/>
                <a:latin typeface="Times"/>
              </a:rPr>
              <a:t>Concepto católico romano</a:t>
            </a:r>
            <a:r>
              <a:rPr lang="es-US" dirty="0">
                <a:effectLst/>
                <a:latin typeface="Times"/>
              </a:rPr>
              <a:t>. La doctrina romana se conoce como transubstanciación. En ella se afirma que la “sustancia” del pan y el vino (cuando los elementos están debidamente consagrados) cambia real y físicamente en el cuerpo y la sangre de Cristo, aun cuando la apariencia física se mantenga sin cambio.</a:t>
            </a:r>
          </a:p>
          <a:p>
            <a:pPr algn="just"/>
            <a:r>
              <a:rPr lang="es-US" i="1" dirty="0">
                <a:effectLst/>
                <a:latin typeface="Times"/>
              </a:rPr>
              <a:t>Concepto luterano</a:t>
            </a:r>
            <a:r>
              <a:rPr lang="es-US" dirty="0">
                <a:effectLst/>
                <a:latin typeface="Times"/>
              </a:rPr>
              <a:t>. Llamado consubstanciación, sostiene que el cuerpo y la sangre de Cristo están sustancialmente presentes con el pan y el vino consagrados, aun cuando estos elementos no cambian físicamente.</a:t>
            </a:r>
          </a:p>
          <a:p>
            <a:pPr algn="just"/>
            <a:r>
              <a:rPr lang="es-US" i="1" dirty="0">
                <a:effectLst/>
                <a:latin typeface="Times"/>
              </a:rPr>
              <a:t>Concepto conmemorativo</a:t>
            </a:r>
            <a:r>
              <a:rPr lang="es-US" dirty="0">
                <a:effectLst/>
                <a:latin typeface="Times"/>
              </a:rPr>
              <a:t>. Participar del pan y el vino es una conmemoración: “en memoria” del sacrificio expiatorio de Cristo. Se entiende que los elementos son símbolos que representan el cuerpo y la sangre de Cristo, si bien su presencia no está presente en ellos física o sustancialmente.</a:t>
            </a:r>
          </a:p>
          <a:p>
            <a:pPr algn="just"/>
            <a:r>
              <a:rPr lang="es-US" i="1" dirty="0">
                <a:effectLst/>
                <a:latin typeface="Times"/>
              </a:rPr>
              <a:t>Concepto calvinista/reformado</a:t>
            </a:r>
            <a:r>
              <a:rPr lang="es-US" dirty="0">
                <a:effectLst/>
                <a:latin typeface="Times"/>
              </a:rPr>
              <a:t>. Acentúa la comunión mística y espiritual entre el creyente y Cristo mediante el Espíritu Santo. El cuerpo y la sangre de Cristo están verdaderamente presentes en los elementos, pero solo espiritualmente.</a:t>
            </a:r>
          </a:p>
          <a:p>
            <a:pPr algn="just"/>
            <a:r>
              <a:rPr lang="es-US" b="1" dirty="0">
                <a:effectLst/>
                <a:latin typeface="Times"/>
              </a:rPr>
              <a:t>Bautismo</a:t>
            </a:r>
            <a:r>
              <a:rPr lang="es-US" dirty="0">
                <a:effectLst/>
                <a:latin typeface="Times"/>
              </a:rPr>
              <a:t>. El bautismo es el rito cristiano de iniciación que simboliza identificación y compromiso con Cristo, renacimiento espiritual (o regeneración) y purificación.</a:t>
            </a:r>
          </a:p>
          <a:p>
            <a:pPr algn="just"/>
            <a:r>
              <a:rPr lang="es-US" dirty="0">
                <a:effectLst/>
                <a:latin typeface="Times"/>
              </a:rPr>
              <a:t>En algunas iglesias (p. ej., la católica romana y la ortodoxa), se cree que el bautismo posee beneficios salvíficos, por lo que se administra a los niños así como a los conversos de cualquier edad. Otros (p. ej., los reformados/presbiterianos) creen que el bautismo significa la relación de pacto que existe Dios y su pueblo (como en el rito de la circuncisión del Antiguo Testamento), por lo que se ofrece a los niños de padres creyentes, así como a los conversos adultos. Afirman que el bautismo carece de efectos salvíficos.</a:t>
            </a:r>
          </a:p>
          <a:p>
            <a:pPr algn="just"/>
            <a:r>
              <a:rPr lang="es-US" dirty="0">
                <a:effectLst/>
                <a:latin typeface="Times"/>
              </a:rPr>
              <a:t>Por último, los bautistas y otros, reservan el bautismo (a veces llamado bautismo de creyentes) para los que profesan fe en Cristo.</a:t>
            </a:r>
          </a:p>
          <a:p>
            <a:pPr algn="just"/>
            <a:r>
              <a:rPr lang="es-US" dirty="0">
                <a:effectLst/>
                <a:latin typeface="Times"/>
              </a:rPr>
              <a:t>Los modos del bautismo, que difieren entre las iglesias, incluyen inmersión, efusión (derramamiento) y aspersión.</a:t>
            </a:r>
          </a:p>
          <a:p>
            <a:pPr algn="just"/>
            <a:br>
              <a:rPr lang="es-US" dirty="0">
                <a:effectLst/>
                <a:latin typeface="Helvetica" pitchFamily="2" charset="0"/>
              </a:rPr>
            </a:br>
            <a:endParaRPr lang="es-US" dirty="0">
              <a:effectLst/>
              <a:latin typeface="Helvetica" pitchFamily="2" charset="0"/>
            </a:endParaRP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6043B4E3-2AB0-FA45-9632-D0519F6EDDC9}" type="slidenum">
              <a:rPr lang="es-US" smtClean="0"/>
              <a:t>7</a:t>
            </a:fld>
            <a:endParaRPr lang="es-US"/>
          </a:p>
        </p:txBody>
      </p:sp>
    </p:spTree>
    <p:extLst>
      <p:ext uri="{BB962C8B-B14F-4D97-AF65-F5344CB8AC3E}">
        <p14:creationId xmlns:p14="http://schemas.microsoft.com/office/powerpoint/2010/main" val="2009889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dirty="0"/>
              <a:t>Dones y habilidades. </a:t>
            </a:r>
            <a:br>
              <a:rPr lang="es-US" dirty="0">
                <a:effectLst/>
                <a:latin typeface="Helvetica" pitchFamily="2" charset="0"/>
              </a:rPr>
            </a:br>
            <a:endParaRPr lang="es-US" dirty="0">
              <a:effectLst/>
              <a:latin typeface="Helvetica" pitchFamily="2" charset="0"/>
            </a:endParaRPr>
          </a:p>
          <a:p>
            <a:pPr algn="just"/>
            <a:r>
              <a:rPr lang="es-US" dirty="0">
                <a:effectLst/>
                <a:latin typeface="Times"/>
              </a:rPr>
              <a:t>Un don espiritual es un atributo especial dado por el Espíritu Santo a cada miembro del cuerpo de Cristo, según la gracia de Dios para su uso en el contexto del cuerpo.</a:t>
            </a:r>
          </a:p>
          <a:p>
            <a:pPr algn="just"/>
            <a:r>
              <a:rPr lang="es-US" dirty="0">
                <a:effectLst/>
                <a:latin typeface="Times"/>
              </a:rPr>
              <a:t>Hay 27 dones espirituales en las listas de la Biblia: profecía, servicio, enseñanza, exhortación, generosidad, liderazgo, misericordia, sabiduría, conocimiento, fe, sanidades, milagros, discernimiento de espíritus, lenguas, interpretación de lenguas, apóstol, ayuda, administración, evangelista, pastor, celibato, pobreza voluntaria, martirio, hospitalidad, intercesión, misionero y exorcismo.</a:t>
            </a:r>
          </a:p>
          <a:p>
            <a:pPr algn="just"/>
            <a:r>
              <a:rPr lang="es-US" dirty="0">
                <a:effectLst/>
                <a:latin typeface="Times"/>
              </a:rPr>
              <a:t>La gran mayoría de los dones espirituales se mencionan en tres capítulos fundamentales: Romanos 12; 1 Corintios 12 y Efesios 4. Uno de los ejercicios espirituales primordiales para cualquier cristiano es descubrir, desarrollar y usar su don espiritual o combinación de dones.</a:t>
            </a:r>
          </a:p>
          <a:p>
            <a:pPr algn="just"/>
            <a:r>
              <a:rPr lang="es-US" b="1" dirty="0">
                <a:effectLst/>
                <a:latin typeface="Times"/>
              </a:rPr>
              <a:t>Cuáles no son dones</a:t>
            </a:r>
            <a:endParaRPr lang="es-US" dirty="0">
              <a:effectLst/>
              <a:latin typeface="Times"/>
            </a:endParaRPr>
          </a:p>
          <a:p>
            <a:pPr algn="just"/>
            <a:r>
              <a:rPr lang="es-US" i="1" dirty="0">
                <a:effectLst/>
                <a:latin typeface="Times"/>
              </a:rPr>
              <a:t>Talentos naturales</a:t>
            </a:r>
            <a:r>
              <a:rPr lang="es-US" dirty="0">
                <a:effectLst/>
                <a:latin typeface="Times"/>
              </a:rPr>
              <a:t>. Cada persona tiene ciertos talentos naturales, pero los dones espirituales están reservados exclusivamente para los cristianos. En algunos casos, Dios toma el talento natural de un incrédulo y lo transforma en don espiritual cuando esa persona entra al cuerpo de Cristo. Pero incluso en esos casos el don espiritual es algo más que un talento natural sobredimensionado; es dado por Dios.</a:t>
            </a:r>
          </a:p>
          <a:p>
            <a:pPr algn="just"/>
            <a:r>
              <a:rPr lang="es-US" i="1" dirty="0">
                <a:effectLst/>
                <a:latin typeface="Times"/>
              </a:rPr>
              <a:t>Fruto</a:t>
            </a:r>
            <a:r>
              <a:rPr lang="es-US" dirty="0">
                <a:effectLst/>
                <a:latin typeface="Times"/>
              </a:rPr>
              <a:t>. El fruto del Espíritu se describe en Gálatas 5:22, 23: amor, gozo, paz, paciencia, benignidad, bondad, fe, mansedumbre y dominio propio (templanza). El fruto no se descubre como los dones. Se desarrolla a medida que el creyente camina con Dios. Mientras que los dones espirituales ayudan a definir lo que un cristiano hace, el fruto del Espíritu determina lo que un creyente es.</a:t>
            </a:r>
          </a:p>
          <a:p>
            <a:pPr algn="just"/>
            <a:r>
              <a:rPr lang="es-US" i="1" dirty="0">
                <a:effectLst/>
                <a:latin typeface="Times"/>
              </a:rPr>
              <a:t>Roles</a:t>
            </a:r>
            <a:r>
              <a:rPr lang="es-US" dirty="0">
                <a:effectLst/>
                <a:latin typeface="Times"/>
              </a:rPr>
              <a:t>. Los roles son las prácticas cristianas tales como tener fe o ser testigo del evangelio. Difieren ligeramente del fruto del Espíritu en que suponen más hacer que ser. Y son diferentes a los dones espirituales y similares al fruto en que se esperan de todo cristiano.</a:t>
            </a:r>
          </a:p>
          <a:p>
            <a:pPr algn="just"/>
            <a:r>
              <a:rPr lang="es-US" dirty="0">
                <a:effectLst/>
                <a:latin typeface="Times"/>
              </a:rPr>
              <a:t>La fe no solo es don espiritual y fruto del Espíritu, también es un rol. Se requiere la fe para llegar a ser cristiano, pero más allá de esto, la fe como don especial es dada por Dios a unos pocos miembros del cuerpo. El don de la fe es mucho más que el fruto de la fe y el rol de la fe que vemos en un cristiano común y corriente.</a:t>
            </a:r>
          </a:p>
          <a:p>
            <a:pPr algn="just"/>
            <a:r>
              <a:rPr lang="es-US" dirty="0">
                <a:effectLst/>
                <a:latin typeface="Times"/>
              </a:rPr>
              <a:t>Otro ejemplo es el celibato. Algunos pueden llevarlo, pero todos los cristianos deben estar dispuestos a practicarlo si se es soltero o viudo, o incluso cuando se vive aparte del cónyuge.</a:t>
            </a:r>
          </a:p>
          <a:p>
            <a:pPr algn="just"/>
            <a:r>
              <a:rPr lang="es-US" b="1" dirty="0">
                <a:effectLst/>
                <a:latin typeface="Times"/>
              </a:rPr>
              <a:t>Los beneficios de los dones</a:t>
            </a:r>
            <a:endParaRPr lang="es-US" dirty="0">
              <a:effectLst/>
              <a:latin typeface="Times"/>
            </a:endParaRPr>
          </a:p>
          <a:p>
            <a:pPr algn="just"/>
            <a:r>
              <a:rPr lang="es-US" dirty="0">
                <a:effectLst/>
                <a:latin typeface="Times"/>
              </a:rPr>
              <a:t>¿Qué sucede cuando la gente descubre, desarrolla y utiliza uno o más dones espirituales? Llega a ser mejor y puede hacer más para Dios. Los que conocen sus dones espirituales tienen una mejor noción de su “descripción de trabajo espiritual”. Encuentran con más facilidad su lugar en la iglesia. Tienden a desarrollar una autoestima saludable. Esto no significa que tienen un concepto más alto del que deben tener. Más bien, saben que son importantes para Dios y para el cuerpo, no importa cuáles son sus dones. Cuando los creyentes piensan con sensatez de sí mismos, los complejos de superioridad que paralizan quedan a la orilla del camino (Rom. 12:3). </a:t>
            </a:r>
            <a:r>
              <a:rPr lang="es-US" i="1" dirty="0">
                <a:effectLst/>
                <a:latin typeface="Times"/>
              </a:rPr>
              <a:t>La iglesia es más saludable</a:t>
            </a:r>
            <a:r>
              <a:rPr lang="es-US" dirty="0">
                <a:effectLst/>
                <a:latin typeface="Times"/>
              </a:rPr>
              <a:t>. En Efesios 4 se afirma que cuando los dones espirituales están activos, todo el cuerpo madura, y cuando “cada parte funciona bien, todo [el cuerpo] va creciendo” (v. 16 DHH). Hay una relación bíblica evidente entre los dones espirituales y el crecimiento de la iglesia.</a:t>
            </a:r>
          </a:p>
          <a:p>
            <a:pPr algn="just"/>
            <a:r>
              <a:rPr lang="es-US" i="1" dirty="0">
                <a:effectLst/>
                <a:latin typeface="Times"/>
              </a:rPr>
              <a:t>Dios es glorificado</a:t>
            </a:r>
            <a:r>
              <a:rPr lang="es-US" dirty="0">
                <a:effectLst/>
                <a:latin typeface="Times"/>
              </a:rPr>
              <a:t>. El apóstol Pedro aconseja a los cristianos que usen sus dones espirituales, y luego agrega la razón para ello: “para que en todas las cosas Dios sea glorificado por medio de Jesucristo” (1 </a:t>
            </a:r>
            <a:r>
              <a:rPr lang="es-US" dirty="0" err="1">
                <a:effectLst/>
                <a:latin typeface="Times"/>
              </a:rPr>
              <a:t>Ped</a:t>
            </a:r>
            <a:r>
              <a:rPr lang="es-US" dirty="0">
                <a:effectLst/>
                <a:latin typeface="Times"/>
              </a:rPr>
              <a:t>. 4:10, 11). ¿Qué otro objetivo puede ser más digno que glorificar a Dios?</a:t>
            </a:r>
          </a:p>
          <a:p>
            <a:pPr algn="just"/>
            <a:br>
              <a:rPr lang="es-US" dirty="0">
                <a:effectLst/>
                <a:latin typeface="Helvetica" pitchFamily="2" charset="0"/>
              </a:rPr>
            </a:br>
            <a:endParaRPr lang="es-US" dirty="0">
              <a:effectLst/>
              <a:latin typeface="Helvetica" pitchFamily="2" charset="0"/>
            </a:endParaRP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endParaRPr lang="es-US" dirty="0"/>
          </a:p>
        </p:txBody>
      </p:sp>
      <p:sp>
        <p:nvSpPr>
          <p:cNvPr id="4" name="Marcador de número de diapositiva 3"/>
          <p:cNvSpPr>
            <a:spLocks noGrp="1"/>
          </p:cNvSpPr>
          <p:nvPr>
            <p:ph type="sldNum" sz="quarter" idx="5"/>
          </p:nvPr>
        </p:nvSpPr>
        <p:spPr/>
        <p:txBody>
          <a:bodyPr/>
          <a:lstStyle/>
          <a:p>
            <a:fld id="{6043B4E3-2AB0-FA45-9632-D0519F6EDDC9}" type="slidenum">
              <a:rPr lang="es-US" smtClean="0"/>
              <a:t>8</a:t>
            </a:fld>
            <a:endParaRPr lang="es-US"/>
          </a:p>
        </p:txBody>
      </p:sp>
    </p:spTree>
    <p:extLst>
      <p:ext uri="{BB962C8B-B14F-4D97-AF65-F5344CB8AC3E}">
        <p14:creationId xmlns:p14="http://schemas.microsoft.com/office/powerpoint/2010/main" val="2003092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US" sz="1200" dirty="0">
                <a:effectLst/>
                <a:latin typeface="Calibri" panose="020F0502020204030204" pitchFamily="34" charset="0"/>
                <a:cs typeface="Calibri" panose="020F0502020204030204" pitchFamily="34" charset="0"/>
              </a:rPr>
              <a:t>Después de los apóstoles estaban los profetas, que hablaban de parte de Dios para resolver los problemas prácticos de la vida y eran responsables a la iglesia. Luego, había evangelistas capacitados que presentaban el evangelio para atraer a los pecadores a Cristo, y maestros que los instruían en la vida cristiana. En las congregaciones locales había una pluralidad de oficiales: ancianos, que supervisaban el trabajo y la conducta de la iglesia; y diáconos, que distribuían los bienes según las necesidades de los santos. En este último servicio, las mujeres ministraban con habilidad.</a:t>
            </a:r>
          </a:p>
          <a:p>
            <a:pPr algn="just"/>
            <a:br>
              <a:rPr lang="es-US" sz="1200" dirty="0">
                <a:effectLst/>
                <a:latin typeface="Calibri" panose="020F0502020204030204" pitchFamily="34" charset="0"/>
                <a:cs typeface="Calibri" panose="020F0502020204030204" pitchFamily="34" charset="0"/>
              </a:rPr>
            </a:br>
            <a:endParaRPr lang="es-US" sz="1200" dirty="0">
              <a:effectLst/>
              <a:latin typeface="Calibri" panose="020F0502020204030204" pitchFamily="34" charset="0"/>
              <a:cs typeface="Calibri" panose="020F0502020204030204" pitchFamily="34" charset="0"/>
            </a:endParaRPr>
          </a:p>
          <a:p>
            <a:endParaRPr lang="es-US" dirty="0"/>
          </a:p>
        </p:txBody>
      </p:sp>
      <p:sp>
        <p:nvSpPr>
          <p:cNvPr id="4" name="Marcador de número de diapositiva 3"/>
          <p:cNvSpPr>
            <a:spLocks noGrp="1"/>
          </p:cNvSpPr>
          <p:nvPr>
            <p:ph type="sldNum" sz="quarter" idx="5"/>
          </p:nvPr>
        </p:nvSpPr>
        <p:spPr/>
        <p:txBody>
          <a:bodyPr/>
          <a:lstStyle/>
          <a:p>
            <a:fld id="{6043B4E3-2AB0-FA45-9632-D0519F6EDDC9}" type="slidenum">
              <a:rPr lang="es-US" smtClean="0"/>
              <a:t>9</a:t>
            </a:fld>
            <a:endParaRPr lang="es-US"/>
          </a:p>
        </p:txBody>
      </p:sp>
    </p:spTree>
    <p:extLst>
      <p:ext uri="{BB962C8B-B14F-4D97-AF65-F5344CB8AC3E}">
        <p14:creationId xmlns:p14="http://schemas.microsoft.com/office/powerpoint/2010/main" val="3587222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6C54E5-3223-F0D4-D5C5-1CFD2A49202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US"/>
          </a:p>
        </p:txBody>
      </p:sp>
      <p:sp>
        <p:nvSpPr>
          <p:cNvPr id="3" name="Subtítulo 2">
            <a:extLst>
              <a:ext uri="{FF2B5EF4-FFF2-40B4-BE49-F238E27FC236}">
                <a16:creationId xmlns:a16="http://schemas.microsoft.com/office/drawing/2014/main" id="{ED0BAF3D-3116-AF34-BFC3-B6E883D94F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US"/>
          </a:p>
        </p:txBody>
      </p:sp>
      <p:sp>
        <p:nvSpPr>
          <p:cNvPr id="4" name="Marcador de fecha 3">
            <a:extLst>
              <a:ext uri="{FF2B5EF4-FFF2-40B4-BE49-F238E27FC236}">
                <a16:creationId xmlns:a16="http://schemas.microsoft.com/office/drawing/2014/main" id="{49CE36D5-3D2E-0FF8-E0C5-AAB0CD245248}"/>
              </a:ext>
            </a:extLst>
          </p:cNvPr>
          <p:cNvSpPr>
            <a:spLocks noGrp="1"/>
          </p:cNvSpPr>
          <p:nvPr>
            <p:ph type="dt" sz="half" idx="10"/>
          </p:nvPr>
        </p:nvSpPr>
        <p:spPr/>
        <p:txBody>
          <a:bodyPr/>
          <a:lstStyle/>
          <a:p>
            <a:fld id="{172BC544-84C5-4B47-B411-ACA3ED6A677B}" type="datetimeFigureOut">
              <a:rPr lang="es-US" smtClean="0"/>
              <a:t>7/2/24</a:t>
            </a:fld>
            <a:endParaRPr lang="es-US"/>
          </a:p>
        </p:txBody>
      </p:sp>
      <p:sp>
        <p:nvSpPr>
          <p:cNvPr id="5" name="Marcador de pie de página 4">
            <a:extLst>
              <a:ext uri="{FF2B5EF4-FFF2-40B4-BE49-F238E27FC236}">
                <a16:creationId xmlns:a16="http://schemas.microsoft.com/office/drawing/2014/main" id="{47BFE1A0-90E4-4AF4-A47C-5BB85469151E}"/>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8E64D077-BBEC-5A67-A06D-B4995BA09BA5}"/>
              </a:ext>
            </a:extLst>
          </p:cNvPr>
          <p:cNvSpPr>
            <a:spLocks noGrp="1"/>
          </p:cNvSpPr>
          <p:nvPr>
            <p:ph type="sldNum" sz="quarter" idx="12"/>
          </p:nvPr>
        </p:nvSpPr>
        <p:spPr/>
        <p:txBody>
          <a:bodyPr/>
          <a:lstStyle/>
          <a:p>
            <a:fld id="{56FB9C4E-C69A-7949-BE30-F3A2DEF9B6EA}" type="slidenum">
              <a:rPr lang="es-US" smtClean="0"/>
              <a:t>‹Nº›</a:t>
            </a:fld>
            <a:endParaRPr lang="es-US"/>
          </a:p>
        </p:txBody>
      </p:sp>
    </p:spTree>
    <p:extLst>
      <p:ext uri="{BB962C8B-B14F-4D97-AF65-F5344CB8AC3E}">
        <p14:creationId xmlns:p14="http://schemas.microsoft.com/office/powerpoint/2010/main" val="365711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980871-DE0E-FA6C-E15B-E6FF2667BB6D}"/>
              </a:ext>
            </a:extLst>
          </p:cNvPr>
          <p:cNvSpPr>
            <a:spLocks noGrp="1"/>
          </p:cNvSpPr>
          <p:nvPr>
            <p:ph type="title"/>
          </p:nvPr>
        </p:nvSpPr>
        <p:spPr/>
        <p:txBody>
          <a:bodyPr/>
          <a:lstStyle/>
          <a:p>
            <a:r>
              <a:rPr lang="es-MX"/>
              <a:t>Haz clic para modificar el estilo de título del patrón</a:t>
            </a:r>
            <a:endParaRPr lang="es-US"/>
          </a:p>
        </p:txBody>
      </p:sp>
      <p:sp>
        <p:nvSpPr>
          <p:cNvPr id="3" name="Marcador de texto vertical 2">
            <a:extLst>
              <a:ext uri="{FF2B5EF4-FFF2-40B4-BE49-F238E27FC236}">
                <a16:creationId xmlns:a16="http://schemas.microsoft.com/office/drawing/2014/main" id="{9C50C772-938F-789C-6955-6D12C0A9A377}"/>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fecha 3">
            <a:extLst>
              <a:ext uri="{FF2B5EF4-FFF2-40B4-BE49-F238E27FC236}">
                <a16:creationId xmlns:a16="http://schemas.microsoft.com/office/drawing/2014/main" id="{893EF3BD-81F5-6B6E-45E6-3E7D4CE5DC30}"/>
              </a:ext>
            </a:extLst>
          </p:cNvPr>
          <p:cNvSpPr>
            <a:spLocks noGrp="1"/>
          </p:cNvSpPr>
          <p:nvPr>
            <p:ph type="dt" sz="half" idx="10"/>
          </p:nvPr>
        </p:nvSpPr>
        <p:spPr/>
        <p:txBody>
          <a:bodyPr/>
          <a:lstStyle/>
          <a:p>
            <a:fld id="{172BC544-84C5-4B47-B411-ACA3ED6A677B}" type="datetimeFigureOut">
              <a:rPr lang="es-US" smtClean="0"/>
              <a:t>7/2/24</a:t>
            </a:fld>
            <a:endParaRPr lang="es-US"/>
          </a:p>
        </p:txBody>
      </p:sp>
      <p:sp>
        <p:nvSpPr>
          <p:cNvPr id="5" name="Marcador de pie de página 4">
            <a:extLst>
              <a:ext uri="{FF2B5EF4-FFF2-40B4-BE49-F238E27FC236}">
                <a16:creationId xmlns:a16="http://schemas.microsoft.com/office/drawing/2014/main" id="{3AF08772-246D-AE21-2AD8-637D065AE773}"/>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72B13D16-471A-A40B-256C-BE34406AEF8E}"/>
              </a:ext>
            </a:extLst>
          </p:cNvPr>
          <p:cNvSpPr>
            <a:spLocks noGrp="1"/>
          </p:cNvSpPr>
          <p:nvPr>
            <p:ph type="sldNum" sz="quarter" idx="12"/>
          </p:nvPr>
        </p:nvSpPr>
        <p:spPr/>
        <p:txBody>
          <a:bodyPr/>
          <a:lstStyle/>
          <a:p>
            <a:fld id="{56FB9C4E-C69A-7949-BE30-F3A2DEF9B6EA}" type="slidenum">
              <a:rPr lang="es-US" smtClean="0"/>
              <a:t>‹Nº›</a:t>
            </a:fld>
            <a:endParaRPr lang="es-US"/>
          </a:p>
        </p:txBody>
      </p:sp>
    </p:spTree>
    <p:extLst>
      <p:ext uri="{BB962C8B-B14F-4D97-AF65-F5344CB8AC3E}">
        <p14:creationId xmlns:p14="http://schemas.microsoft.com/office/powerpoint/2010/main" val="909288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1F432C5-89F0-3CE8-EBE9-3C5AF012BEEA}"/>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US"/>
          </a:p>
        </p:txBody>
      </p:sp>
      <p:sp>
        <p:nvSpPr>
          <p:cNvPr id="3" name="Marcador de texto vertical 2">
            <a:extLst>
              <a:ext uri="{FF2B5EF4-FFF2-40B4-BE49-F238E27FC236}">
                <a16:creationId xmlns:a16="http://schemas.microsoft.com/office/drawing/2014/main" id="{72AC3DC3-5FE3-DA23-8825-358E87F59354}"/>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fecha 3">
            <a:extLst>
              <a:ext uri="{FF2B5EF4-FFF2-40B4-BE49-F238E27FC236}">
                <a16:creationId xmlns:a16="http://schemas.microsoft.com/office/drawing/2014/main" id="{9066EC61-ECF7-8DBA-2A7D-CE3D1378A31A}"/>
              </a:ext>
            </a:extLst>
          </p:cNvPr>
          <p:cNvSpPr>
            <a:spLocks noGrp="1"/>
          </p:cNvSpPr>
          <p:nvPr>
            <p:ph type="dt" sz="half" idx="10"/>
          </p:nvPr>
        </p:nvSpPr>
        <p:spPr/>
        <p:txBody>
          <a:bodyPr/>
          <a:lstStyle/>
          <a:p>
            <a:fld id="{172BC544-84C5-4B47-B411-ACA3ED6A677B}" type="datetimeFigureOut">
              <a:rPr lang="es-US" smtClean="0"/>
              <a:t>7/2/24</a:t>
            </a:fld>
            <a:endParaRPr lang="es-US"/>
          </a:p>
        </p:txBody>
      </p:sp>
      <p:sp>
        <p:nvSpPr>
          <p:cNvPr id="5" name="Marcador de pie de página 4">
            <a:extLst>
              <a:ext uri="{FF2B5EF4-FFF2-40B4-BE49-F238E27FC236}">
                <a16:creationId xmlns:a16="http://schemas.microsoft.com/office/drawing/2014/main" id="{CBF494EC-2EED-6D3E-CB00-4002173D4B77}"/>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F2181432-368F-01C9-2D03-8EE4F03366F7}"/>
              </a:ext>
            </a:extLst>
          </p:cNvPr>
          <p:cNvSpPr>
            <a:spLocks noGrp="1"/>
          </p:cNvSpPr>
          <p:nvPr>
            <p:ph type="sldNum" sz="quarter" idx="12"/>
          </p:nvPr>
        </p:nvSpPr>
        <p:spPr/>
        <p:txBody>
          <a:bodyPr/>
          <a:lstStyle/>
          <a:p>
            <a:fld id="{56FB9C4E-C69A-7949-BE30-F3A2DEF9B6EA}" type="slidenum">
              <a:rPr lang="es-US" smtClean="0"/>
              <a:t>‹Nº›</a:t>
            </a:fld>
            <a:endParaRPr lang="es-US"/>
          </a:p>
        </p:txBody>
      </p:sp>
    </p:spTree>
    <p:extLst>
      <p:ext uri="{BB962C8B-B14F-4D97-AF65-F5344CB8AC3E}">
        <p14:creationId xmlns:p14="http://schemas.microsoft.com/office/powerpoint/2010/main" val="311591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F32F88-2E94-79B5-D265-359DA4825DDE}"/>
              </a:ext>
            </a:extLst>
          </p:cNvPr>
          <p:cNvSpPr>
            <a:spLocks noGrp="1"/>
          </p:cNvSpPr>
          <p:nvPr>
            <p:ph type="title"/>
          </p:nvPr>
        </p:nvSpPr>
        <p:spPr/>
        <p:txBody>
          <a:bodyPr/>
          <a:lstStyle/>
          <a:p>
            <a:r>
              <a:rPr lang="es-MX"/>
              <a:t>Haz clic para modificar el estilo de título del patrón</a:t>
            </a:r>
            <a:endParaRPr lang="es-US"/>
          </a:p>
        </p:txBody>
      </p:sp>
      <p:sp>
        <p:nvSpPr>
          <p:cNvPr id="3" name="Marcador de contenido 2">
            <a:extLst>
              <a:ext uri="{FF2B5EF4-FFF2-40B4-BE49-F238E27FC236}">
                <a16:creationId xmlns:a16="http://schemas.microsoft.com/office/drawing/2014/main" id="{292524CA-F77A-9517-E581-A4E7955F058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fecha 3">
            <a:extLst>
              <a:ext uri="{FF2B5EF4-FFF2-40B4-BE49-F238E27FC236}">
                <a16:creationId xmlns:a16="http://schemas.microsoft.com/office/drawing/2014/main" id="{5A6FA503-2257-EBC1-E92F-C53DAD9E3452}"/>
              </a:ext>
            </a:extLst>
          </p:cNvPr>
          <p:cNvSpPr>
            <a:spLocks noGrp="1"/>
          </p:cNvSpPr>
          <p:nvPr>
            <p:ph type="dt" sz="half" idx="10"/>
          </p:nvPr>
        </p:nvSpPr>
        <p:spPr/>
        <p:txBody>
          <a:bodyPr/>
          <a:lstStyle/>
          <a:p>
            <a:fld id="{172BC544-84C5-4B47-B411-ACA3ED6A677B}" type="datetimeFigureOut">
              <a:rPr lang="es-US" smtClean="0"/>
              <a:t>7/2/24</a:t>
            </a:fld>
            <a:endParaRPr lang="es-US"/>
          </a:p>
        </p:txBody>
      </p:sp>
      <p:sp>
        <p:nvSpPr>
          <p:cNvPr id="5" name="Marcador de pie de página 4">
            <a:extLst>
              <a:ext uri="{FF2B5EF4-FFF2-40B4-BE49-F238E27FC236}">
                <a16:creationId xmlns:a16="http://schemas.microsoft.com/office/drawing/2014/main" id="{60C3CBDC-62F5-75CD-4C51-6444A908C338}"/>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2E266C5C-9709-6955-7FD7-468EF73AAD3D}"/>
              </a:ext>
            </a:extLst>
          </p:cNvPr>
          <p:cNvSpPr>
            <a:spLocks noGrp="1"/>
          </p:cNvSpPr>
          <p:nvPr>
            <p:ph type="sldNum" sz="quarter" idx="12"/>
          </p:nvPr>
        </p:nvSpPr>
        <p:spPr/>
        <p:txBody>
          <a:bodyPr/>
          <a:lstStyle/>
          <a:p>
            <a:fld id="{56FB9C4E-C69A-7949-BE30-F3A2DEF9B6EA}" type="slidenum">
              <a:rPr lang="es-US" smtClean="0"/>
              <a:t>‹Nº›</a:t>
            </a:fld>
            <a:endParaRPr lang="es-US"/>
          </a:p>
        </p:txBody>
      </p:sp>
    </p:spTree>
    <p:extLst>
      <p:ext uri="{BB962C8B-B14F-4D97-AF65-F5344CB8AC3E}">
        <p14:creationId xmlns:p14="http://schemas.microsoft.com/office/powerpoint/2010/main" val="3463085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5B53D4-947D-68D5-41A1-F04AF021F4F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US"/>
          </a:p>
        </p:txBody>
      </p:sp>
      <p:sp>
        <p:nvSpPr>
          <p:cNvPr id="3" name="Marcador de texto 2">
            <a:extLst>
              <a:ext uri="{FF2B5EF4-FFF2-40B4-BE49-F238E27FC236}">
                <a16:creationId xmlns:a16="http://schemas.microsoft.com/office/drawing/2014/main" id="{468861D6-7A27-B451-FC01-38569B7E636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A1780905-EE9C-C4C1-76F4-EE0EE1FE9E8B}"/>
              </a:ext>
            </a:extLst>
          </p:cNvPr>
          <p:cNvSpPr>
            <a:spLocks noGrp="1"/>
          </p:cNvSpPr>
          <p:nvPr>
            <p:ph type="dt" sz="half" idx="10"/>
          </p:nvPr>
        </p:nvSpPr>
        <p:spPr/>
        <p:txBody>
          <a:bodyPr/>
          <a:lstStyle/>
          <a:p>
            <a:fld id="{172BC544-84C5-4B47-B411-ACA3ED6A677B}" type="datetimeFigureOut">
              <a:rPr lang="es-US" smtClean="0"/>
              <a:t>7/2/24</a:t>
            </a:fld>
            <a:endParaRPr lang="es-US"/>
          </a:p>
        </p:txBody>
      </p:sp>
      <p:sp>
        <p:nvSpPr>
          <p:cNvPr id="5" name="Marcador de pie de página 4">
            <a:extLst>
              <a:ext uri="{FF2B5EF4-FFF2-40B4-BE49-F238E27FC236}">
                <a16:creationId xmlns:a16="http://schemas.microsoft.com/office/drawing/2014/main" id="{B6EA9E9B-D009-17FB-554B-BD73093B359E}"/>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99F60749-893D-A123-169F-0FB74B519B1B}"/>
              </a:ext>
            </a:extLst>
          </p:cNvPr>
          <p:cNvSpPr>
            <a:spLocks noGrp="1"/>
          </p:cNvSpPr>
          <p:nvPr>
            <p:ph type="sldNum" sz="quarter" idx="12"/>
          </p:nvPr>
        </p:nvSpPr>
        <p:spPr/>
        <p:txBody>
          <a:bodyPr/>
          <a:lstStyle/>
          <a:p>
            <a:fld id="{56FB9C4E-C69A-7949-BE30-F3A2DEF9B6EA}" type="slidenum">
              <a:rPr lang="es-US" smtClean="0"/>
              <a:t>‹Nº›</a:t>
            </a:fld>
            <a:endParaRPr lang="es-US"/>
          </a:p>
        </p:txBody>
      </p:sp>
    </p:spTree>
    <p:extLst>
      <p:ext uri="{BB962C8B-B14F-4D97-AF65-F5344CB8AC3E}">
        <p14:creationId xmlns:p14="http://schemas.microsoft.com/office/powerpoint/2010/main" val="2705764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DFE185-F9FB-A0D7-7AA2-2B346DBAEFF2}"/>
              </a:ext>
            </a:extLst>
          </p:cNvPr>
          <p:cNvSpPr>
            <a:spLocks noGrp="1"/>
          </p:cNvSpPr>
          <p:nvPr>
            <p:ph type="title"/>
          </p:nvPr>
        </p:nvSpPr>
        <p:spPr/>
        <p:txBody>
          <a:bodyPr/>
          <a:lstStyle/>
          <a:p>
            <a:r>
              <a:rPr lang="es-MX"/>
              <a:t>Haz clic para modificar el estilo de título del patrón</a:t>
            </a:r>
            <a:endParaRPr lang="es-US"/>
          </a:p>
        </p:txBody>
      </p:sp>
      <p:sp>
        <p:nvSpPr>
          <p:cNvPr id="3" name="Marcador de contenido 2">
            <a:extLst>
              <a:ext uri="{FF2B5EF4-FFF2-40B4-BE49-F238E27FC236}">
                <a16:creationId xmlns:a16="http://schemas.microsoft.com/office/drawing/2014/main" id="{76B7F7DB-00FE-8F17-669F-8D1C21EEE05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contenido 3">
            <a:extLst>
              <a:ext uri="{FF2B5EF4-FFF2-40B4-BE49-F238E27FC236}">
                <a16:creationId xmlns:a16="http://schemas.microsoft.com/office/drawing/2014/main" id="{0C021DA1-8CA8-3907-912D-FA3A9FD16A45}"/>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5" name="Marcador de fecha 4">
            <a:extLst>
              <a:ext uri="{FF2B5EF4-FFF2-40B4-BE49-F238E27FC236}">
                <a16:creationId xmlns:a16="http://schemas.microsoft.com/office/drawing/2014/main" id="{38EF7652-2F72-8575-239D-A755D84F48AA}"/>
              </a:ext>
            </a:extLst>
          </p:cNvPr>
          <p:cNvSpPr>
            <a:spLocks noGrp="1"/>
          </p:cNvSpPr>
          <p:nvPr>
            <p:ph type="dt" sz="half" idx="10"/>
          </p:nvPr>
        </p:nvSpPr>
        <p:spPr/>
        <p:txBody>
          <a:bodyPr/>
          <a:lstStyle/>
          <a:p>
            <a:fld id="{172BC544-84C5-4B47-B411-ACA3ED6A677B}" type="datetimeFigureOut">
              <a:rPr lang="es-US" smtClean="0"/>
              <a:t>7/2/24</a:t>
            </a:fld>
            <a:endParaRPr lang="es-US"/>
          </a:p>
        </p:txBody>
      </p:sp>
      <p:sp>
        <p:nvSpPr>
          <p:cNvPr id="6" name="Marcador de pie de página 5">
            <a:extLst>
              <a:ext uri="{FF2B5EF4-FFF2-40B4-BE49-F238E27FC236}">
                <a16:creationId xmlns:a16="http://schemas.microsoft.com/office/drawing/2014/main" id="{DB17548D-BDFA-7C9C-9C38-505F8AA25345}"/>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09F431BB-481D-7961-ABC0-C70B98CE1BFB}"/>
              </a:ext>
            </a:extLst>
          </p:cNvPr>
          <p:cNvSpPr>
            <a:spLocks noGrp="1"/>
          </p:cNvSpPr>
          <p:nvPr>
            <p:ph type="sldNum" sz="quarter" idx="12"/>
          </p:nvPr>
        </p:nvSpPr>
        <p:spPr/>
        <p:txBody>
          <a:bodyPr/>
          <a:lstStyle/>
          <a:p>
            <a:fld id="{56FB9C4E-C69A-7949-BE30-F3A2DEF9B6EA}" type="slidenum">
              <a:rPr lang="es-US" smtClean="0"/>
              <a:t>‹Nº›</a:t>
            </a:fld>
            <a:endParaRPr lang="es-US"/>
          </a:p>
        </p:txBody>
      </p:sp>
    </p:spTree>
    <p:extLst>
      <p:ext uri="{BB962C8B-B14F-4D97-AF65-F5344CB8AC3E}">
        <p14:creationId xmlns:p14="http://schemas.microsoft.com/office/powerpoint/2010/main" val="3612761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EFAADA-A5DF-EF4C-A6B8-D1E6832E2204}"/>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US"/>
          </a:p>
        </p:txBody>
      </p:sp>
      <p:sp>
        <p:nvSpPr>
          <p:cNvPr id="3" name="Marcador de texto 2">
            <a:extLst>
              <a:ext uri="{FF2B5EF4-FFF2-40B4-BE49-F238E27FC236}">
                <a16:creationId xmlns:a16="http://schemas.microsoft.com/office/drawing/2014/main" id="{867DE615-6A4B-11A2-F746-72143E026F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068C4F7D-BB1F-C5EB-AF94-3FB85EF9B390}"/>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5" name="Marcador de texto 4">
            <a:extLst>
              <a:ext uri="{FF2B5EF4-FFF2-40B4-BE49-F238E27FC236}">
                <a16:creationId xmlns:a16="http://schemas.microsoft.com/office/drawing/2014/main" id="{1E068404-6238-8455-B31D-543BEA45A1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48F13FC9-A388-BB76-428F-D6C1D43C6CC8}"/>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7" name="Marcador de fecha 6">
            <a:extLst>
              <a:ext uri="{FF2B5EF4-FFF2-40B4-BE49-F238E27FC236}">
                <a16:creationId xmlns:a16="http://schemas.microsoft.com/office/drawing/2014/main" id="{2FF54A22-21DB-A265-D5A4-822DD445A1B4}"/>
              </a:ext>
            </a:extLst>
          </p:cNvPr>
          <p:cNvSpPr>
            <a:spLocks noGrp="1"/>
          </p:cNvSpPr>
          <p:nvPr>
            <p:ph type="dt" sz="half" idx="10"/>
          </p:nvPr>
        </p:nvSpPr>
        <p:spPr/>
        <p:txBody>
          <a:bodyPr/>
          <a:lstStyle/>
          <a:p>
            <a:fld id="{172BC544-84C5-4B47-B411-ACA3ED6A677B}" type="datetimeFigureOut">
              <a:rPr lang="es-US" smtClean="0"/>
              <a:t>7/2/24</a:t>
            </a:fld>
            <a:endParaRPr lang="es-US"/>
          </a:p>
        </p:txBody>
      </p:sp>
      <p:sp>
        <p:nvSpPr>
          <p:cNvPr id="8" name="Marcador de pie de página 7">
            <a:extLst>
              <a:ext uri="{FF2B5EF4-FFF2-40B4-BE49-F238E27FC236}">
                <a16:creationId xmlns:a16="http://schemas.microsoft.com/office/drawing/2014/main" id="{EE806197-BD36-84CC-D96F-AB5426B59105}"/>
              </a:ext>
            </a:extLst>
          </p:cNvPr>
          <p:cNvSpPr>
            <a:spLocks noGrp="1"/>
          </p:cNvSpPr>
          <p:nvPr>
            <p:ph type="ftr" sz="quarter" idx="11"/>
          </p:nvPr>
        </p:nvSpPr>
        <p:spPr/>
        <p:txBody>
          <a:bodyPr/>
          <a:lstStyle/>
          <a:p>
            <a:endParaRPr lang="es-US"/>
          </a:p>
        </p:txBody>
      </p:sp>
      <p:sp>
        <p:nvSpPr>
          <p:cNvPr id="9" name="Marcador de número de diapositiva 8">
            <a:extLst>
              <a:ext uri="{FF2B5EF4-FFF2-40B4-BE49-F238E27FC236}">
                <a16:creationId xmlns:a16="http://schemas.microsoft.com/office/drawing/2014/main" id="{C4A3A8BF-5215-DB7F-81C0-C3E8686D67CE}"/>
              </a:ext>
            </a:extLst>
          </p:cNvPr>
          <p:cNvSpPr>
            <a:spLocks noGrp="1"/>
          </p:cNvSpPr>
          <p:nvPr>
            <p:ph type="sldNum" sz="quarter" idx="12"/>
          </p:nvPr>
        </p:nvSpPr>
        <p:spPr/>
        <p:txBody>
          <a:bodyPr/>
          <a:lstStyle/>
          <a:p>
            <a:fld id="{56FB9C4E-C69A-7949-BE30-F3A2DEF9B6EA}" type="slidenum">
              <a:rPr lang="es-US" smtClean="0"/>
              <a:t>‹Nº›</a:t>
            </a:fld>
            <a:endParaRPr lang="es-US"/>
          </a:p>
        </p:txBody>
      </p:sp>
    </p:spTree>
    <p:extLst>
      <p:ext uri="{BB962C8B-B14F-4D97-AF65-F5344CB8AC3E}">
        <p14:creationId xmlns:p14="http://schemas.microsoft.com/office/powerpoint/2010/main" val="90915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6BF414-94EB-F917-D5F8-33ED318DCBD5}"/>
              </a:ext>
            </a:extLst>
          </p:cNvPr>
          <p:cNvSpPr>
            <a:spLocks noGrp="1"/>
          </p:cNvSpPr>
          <p:nvPr>
            <p:ph type="title"/>
          </p:nvPr>
        </p:nvSpPr>
        <p:spPr/>
        <p:txBody>
          <a:bodyPr/>
          <a:lstStyle/>
          <a:p>
            <a:r>
              <a:rPr lang="es-MX"/>
              <a:t>Haz clic para modificar el estilo de título del patrón</a:t>
            </a:r>
            <a:endParaRPr lang="es-US"/>
          </a:p>
        </p:txBody>
      </p:sp>
      <p:sp>
        <p:nvSpPr>
          <p:cNvPr id="3" name="Marcador de fecha 2">
            <a:extLst>
              <a:ext uri="{FF2B5EF4-FFF2-40B4-BE49-F238E27FC236}">
                <a16:creationId xmlns:a16="http://schemas.microsoft.com/office/drawing/2014/main" id="{0B5B38C3-A274-B83D-5BF8-5DBA43E36B04}"/>
              </a:ext>
            </a:extLst>
          </p:cNvPr>
          <p:cNvSpPr>
            <a:spLocks noGrp="1"/>
          </p:cNvSpPr>
          <p:nvPr>
            <p:ph type="dt" sz="half" idx="10"/>
          </p:nvPr>
        </p:nvSpPr>
        <p:spPr/>
        <p:txBody>
          <a:bodyPr/>
          <a:lstStyle/>
          <a:p>
            <a:fld id="{172BC544-84C5-4B47-B411-ACA3ED6A677B}" type="datetimeFigureOut">
              <a:rPr lang="es-US" smtClean="0"/>
              <a:t>7/2/24</a:t>
            </a:fld>
            <a:endParaRPr lang="es-US"/>
          </a:p>
        </p:txBody>
      </p:sp>
      <p:sp>
        <p:nvSpPr>
          <p:cNvPr id="4" name="Marcador de pie de página 3">
            <a:extLst>
              <a:ext uri="{FF2B5EF4-FFF2-40B4-BE49-F238E27FC236}">
                <a16:creationId xmlns:a16="http://schemas.microsoft.com/office/drawing/2014/main" id="{5F45E255-3BDD-CA13-0E68-D0097D6600B2}"/>
              </a:ext>
            </a:extLst>
          </p:cNvPr>
          <p:cNvSpPr>
            <a:spLocks noGrp="1"/>
          </p:cNvSpPr>
          <p:nvPr>
            <p:ph type="ftr" sz="quarter" idx="11"/>
          </p:nvPr>
        </p:nvSpPr>
        <p:spPr/>
        <p:txBody>
          <a:bodyPr/>
          <a:lstStyle/>
          <a:p>
            <a:endParaRPr lang="es-US"/>
          </a:p>
        </p:txBody>
      </p:sp>
      <p:sp>
        <p:nvSpPr>
          <p:cNvPr id="5" name="Marcador de número de diapositiva 4">
            <a:extLst>
              <a:ext uri="{FF2B5EF4-FFF2-40B4-BE49-F238E27FC236}">
                <a16:creationId xmlns:a16="http://schemas.microsoft.com/office/drawing/2014/main" id="{E1CB7AC8-3E8E-A433-DAEF-3B419493659D}"/>
              </a:ext>
            </a:extLst>
          </p:cNvPr>
          <p:cNvSpPr>
            <a:spLocks noGrp="1"/>
          </p:cNvSpPr>
          <p:nvPr>
            <p:ph type="sldNum" sz="quarter" idx="12"/>
          </p:nvPr>
        </p:nvSpPr>
        <p:spPr/>
        <p:txBody>
          <a:bodyPr/>
          <a:lstStyle/>
          <a:p>
            <a:fld id="{56FB9C4E-C69A-7949-BE30-F3A2DEF9B6EA}" type="slidenum">
              <a:rPr lang="es-US" smtClean="0"/>
              <a:t>‹Nº›</a:t>
            </a:fld>
            <a:endParaRPr lang="es-US"/>
          </a:p>
        </p:txBody>
      </p:sp>
    </p:spTree>
    <p:extLst>
      <p:ext uri="{BB962C8B-B14F-4D97-AF65-F5344CB8AC3E}">
        <p14:creationId xmlns:p14="http://schemas.microsoft.com/office/powerpoint/2010/main" val="1802896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1485DC-2371-8C6A-A3B1-7F0EAC927D48}"/>
              </a:ext>
            </a:extLst>
          </p:cNvPr>
          <p:cNvSpPr>
            <a:spLocks noGrp="1"/>
          </p:cNvSpPr>
          <p:nvPr>
            <p:ph type="dt" sz="half" idx="10"/>
          </p:nvPr>
        </p:nvSpPr>
        <p:spPr/>
        <p:txBody>
          <a:bodyPr/>
          <a:lstStyle/>
          <a:p>
            <a:fld id="{172BC544-84C5-4B47-B411-ACA3ED6A677B}" type="datetimeFigureOut">
              <a:rPr lang="es-US" smtClean="0"/>
              <a:t>7/2/24</a:t>
            </a:fld>
            <a:endParaRPr lang="es-US"/>
          </a:p>
        </p:txBody>
      </p:sp>
      <p:sp>
        <p:nvSpPr>
          <p:cNvPr id="3" name="Marcador de pie de página 2">
            <a:extLst>
              <a:ext uri="{FF2B5EF4-FFF2-40B4-BE49-F238E27FC236}">
                <a16:creationId xmlns:a16="http://schemas.microsoft.com/office/drawing/2014/main" id="{83DCC744-D740-45AD-2267-244288A36032}"/>
              </a:ext>
            </a:extLst>
          </p:cNvPr>
          <p:cNvSpPr>
            <a:spLocks noGrp="1"/>
          </p:cNvSpPr>
          <p:nvPr>
            <p:ph type="ftr" sz="quarter" idx="11"/>
          </p:nvPr>
        </p:nvSpPr>
        <p:spPr/>
        <p:txBody>
          <a:bodyPr/>
          <a:lstStyle/>
          <a:p>
            <a:endParaRPr lang="es-US"/>
          </a:p>
        </p:txBody>
      </p:sp>
      <p:sp>
        <p:nvSpPr>
          <p:cNvPr id="4" name="Marcador de número de diapositiva 3">
            <a:extLst>
              <a:ext uri="{FF2B5EF4-FFF2-40B4-BE49-F238E27FC236}">
                <a16:creationId xmlns:a16="http://schemas.microsoft.com/office/drawing/2014/main" id="{DD32C5BC-A0C5-9336-D3E7-CCE0DD5806E1}"/>
              </a:ext>
            </a:extLst>
          </p:cNvPr>
          <p:cNvSpPr>
            <a:spLocks noGrp="1"/>
          </p:cNvSpPr>
          <p:nvPr>
            <p:ph type="sldNum" sz="quarter" idx="12"/>
          </p:nvPr>
        </p:nvSpPr>
        <p:spPr/>
        <p:txBody>
          <a:bodyPr/>
          <a:lstStyle/>
          <a:p>
            <a:fld id="{56FB9C4E-C69A-7949-BE30-F3A2DEF9B6EA}" type="slidenum">
              <a:rPr lang="es-US" smtClean="0"/>
              <a:t>‹Nº›</a:t>
            </a:fld>
            <a:endParaRPr lang="es-US"/>
          </a:p>
        </p:txBody>
      </p:sp>
    </p:spTree>
    <p:extLst>
      <p:ext uri="{BB962C8B-B14F-4D97-AF65-F5344CB8AC3E}">
        <p14:creationId xmlns:p14="http://schemas.microsoft.com/office/powerpoint/2010/main" val="2265073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CF8BCB-7CF1-4AE3-0332-CF9F8D88000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US"/>
          </a:p>
        </p:txBody>
      </p:sp>
      <p:sp>
        <p:nvSpPr>
          <p:cNvPr id="3" name="Marcador de contenido 2">
            <a:extLst>
              <a:ext uri="{FF2B5EF4-FFF2-40B4-BE49-F238E27FC236}">
                <a16:creationId xmlns:a16="http://schemas.microsoft.com/office/drawing/2014/main" id="{F48D1AC9-4C98-B19D-5FEA-B80BAA1CFC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texto 3">
            <a:extLst>
              <a:ext uri="{FF2B5EF4-FFF2-40B4-BE49-F238E27FC236}">
                <a16:creationId xmlns:a16="http://schemas.microsoft.com/office/drawing/2014/main" id="{A70E3B9B-0E4D-82C8-254E-95B65D6F31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C62BDED-B741-0EBE-6258-86B00A88EA79}"/>
              </a:ext>
            </a:extLst>
          </p:cNvPr>
          <p:cNvSpPr>
            <a:spLocks noGrp="1"/>
          </p:cNvSpPr>
          <p:nvPr>
            <p:ph type="dt" sz="half" idx="10"/>
          </p:nvPr>
        </p:nvSpPr>
        <p:spPr/>
        <p:txBody>
          <a:bodyPr/>
          <a:lstStyle/>
          <a:p>
            <a:fld id="{172BC544-84C5-4B47-B411-ACA3ED6A677B}" type="datetimeFigureOut">
              <a:rPr lang="es-US" smtClean="0"/>
              <a:t>7/2/24</a:t>
            </a:fld>
            <a:endParaRPr lang="es-US"/>
          </a:p>
        </p:txBody>
      </p:sp>
      <p:sp>
        <p:nvSpPr>
          <p:cNvPr id="6" name="Marcador de pie de página 5">
            <a:extLst>
              <a:ext uri="{FF2B5EF4-FFF2-40B4-BE49-F238E27FC236}">
                <a16:creationId xmlns:a16="http://schemas.microsoft.com/office/drawing/2014/main" id="{5BB53460-517A-45B9-5BB7-A73B6F844DD3}"/>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2FC9D8E3-0298-C812-C991-150470271CC1}"/>
              </a:ext>
            </a:extLst>
          </p:cNvPr>
          <p:cNvSpPr>
            <a:spLocks noGrp="1"/>
          </p:cNvSpPr>
          <p:nvPr>
            <p:ph type="sldNum" sz="quarter" idx="12"/>
          </p:nvPr>
        </p:nvSpPr>
        <p:spPr/>
        <p:txBody>
          <a:bodyPr/>
          <a:lstStyle/>
          <a:p>
            <a:fld id="{56FB9C4E-C69A-7949-BE30-F3A2DEF9B6EA}" type="slidenum">
              <a:rPr lang="es-US" smtClean="0"/>
              <a:t>‹Nº›</a:t>
            </a:fld>
            <a:endParaRPr lang="es-US"/>
          </a:p>
        </p:txBody>
      </p:sp>
    </p:spTree>
    <p:extLst>
      <p:ext uri="{BB962C8B-B14F-4D97-AF65-F5344CB8AC3E}">
        <p14:creationId xmlns:p14="http://schemas.microsoft.com/office/powerpoint/2010/main" val="4236469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A7F018-CA41-DC84-FDED-F651617432D0}"/>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US"/>
          </a:p>
        </p:txBody>
      </p:sp>
      <p:sp>
        <p:nvSpPr>
          <p:cNvPr id="3" name="Marcador de posición de imagen 2">
            <a:extLst>
              <a:ext uri="{FF2B5EF4-FFF2-40B4-BE49-F238E27FC236}">
                <a16:creationId xmlns:a16="http://schemas.microsoft.com/office/drawing/2014/main" id="{73EA407A-44EF-0CD8-9430-0423004BDD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S"/>
          </a:p>
        </p:txBody>
      </p:sp>
      <p:sp>
        <p:nvSpPr>
          <p:cNvPr id="4" name="Marcador de texto 3">
            <a:extLst>
              <a:ext uri="{FF2B5EF4-FFF2-40B4-BE49-F238E27FC236}">
                <a16:creationId xmlns:a16="http://schemas.microsoft.com/office/drawing/2014/main" id="{F150509F-D9D3-1142-E6BD-F44AA9AC8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0BCC31B-EC6A-04A0-B2F7-8F7C039933D1}"/>
              </a:ext>
            </a:extLst>
          </p:cNvPr>
          <p:cNvSpPr>
            <a:spLocks noGrp="1"/>
          </p:cNvSpPr>
          <p:nvPr>
            <p:ph type="dt" sz="half" idx="10"/>
          </p:nvPr>
        </p:nvSpPr>
        <p:spPr/>
        <p:txBody>
          <a:bodyPr/>
          <a:lstStyle/>
          <a:p>
            <a:fld id="{172BC544-84C5-4B47-B411-ACA3ED6A677B}" type="datetimeFigureOut">
              <a:rPr lang="es-US" smtClean="0"/>
              <a:t>7/2/24</a:t>
            </a:fld>
            <a:endParaRPr lang="es-US"/>
          </a:p>
        </p:txBody>
      </p:sp>
      <p:sp>
        <p:nvSpPr>
          <p:cNvPr id="6" name="Marcador de pie de página 5">
            <a:extLst>
              <a:ext uri="{FF2B5EF4-FFF2-40B4-BE49-F238E27FC236}">
                <a16:creationId xmlns:a16="http://schemas.microsoft.com/office/drawing/2014/main" id="{9C212E9B-F539-5885-119C-00DB285AF867}"/>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A9B66296-F462-CAF5-5633-67E89C9B4944}"/>
              </a:ext>
            </a:extLst>
          </p:cNvPr>
          <p:cNvSpPr>
            <a:spLocks noGrp="1"/>
          </p:cNvSpPr>
          <p:nvPr>
            <p:ph type="sldNum" sz="quarter" idx="12"/>
          </p:nvPr>
        </p:nvSpPr>
        <p:spPr/>
        <p:txBody>
          <a:bodyPr/>
          <a:lstStyle/>
          <a:p>
            <a:fld id="{56FB9C4E-C69A-7949-BE30-F3A2DEF9B6EA}" type="slidenum">
              <a:rPr lang="es-US" smtClean="0"/>
              <a:t>‹Nº›</a:t>
            </a:fld>
            <a:endParaRPr lang="es-US"/>
          </a:p>
        </p:txBody>
      </p:sp>
    </p:spTree>
    <p:extLst>
      <p:ext uri="{BB962C8B-B14F-4D97-AF65-F5344CB8AC3E}">
        <p14:creationId xmlns:p14="http://schemas.microsoft.com/office/powerpoint/2010/main" val="4147481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5F042B4-E740-3D6C-F4C3-0F8F0F9B23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US"/>
          </a:p>
        </p:txBody>
      </p:sp>
      <p:sp>
        <p:nvSpPr>
          <p:cNvPr id="3" name="Marcador de texto 2">
            <a:extLst>
              <a:ext uri="{FF2B5EF4-FFF2-40B4-BE49-F238E27FC236}">
                <a16:creationId xmlns:a16="http://schemas.microsoft.com/office/drawing/2014/main" id="{64EE6157-42E9-6225-9B15-EA080601D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4" name="Marcador de fecha 3">
            <a:extLst>
              <a:ext uri="{FF2B5EF4-FFF2-40B4-BE49-F238E27FC236}">
                <a16:creationId xmlns:a16="http://schemas.microsoft.com/office/drawing/2014/main" id="{A6B3E1FD-21D5-111B-A6CE-0A7A2ADBA9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2BC544-84C5-4B47-B411-ACA3ED6A677B}" type="datetimeFigureOut">
              <a:rPr lang="es-US" smtClean="0"/>
              <a:t>7/2/24</a:t>
            </a:fld>
            <a:endParaRPr lang="es-US"/>
          </a:p>
        </p:txBody>
      </p:sp>
      <p:sp>
        <p:nvSpPr>
          <p:cNvPr id="5" name="Marcador de pie de página 4">
            <a:extLst>
              <a:ext uri="{FF2B5EF4-FFF2-40B4-BE49-F238E27FC236}">
                <a16:creationId xmlns:a16="http://schemas.microsoft.com/office/drawing/2014/main" id="{146CC5AD-C792-3700-3B99-C3CBD9740B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US"/>
          </a:p>
        </p:txBody>
      </p:sp>
      <p:sp>
        <p:nvSpPr>
          <p:cNvPr id="6" name="Marcador de número de diapositiva 5">
            <a:extLst>
              <a:ext uri="{FF2B5EF4-FFF2-40B4-BE49-F238E27FC236}">
                <a16:creationId xmlns:a16="http://schemas.microsoft.com/office/drawing/2014/main" id="{8E599872-D987-2A68-B330-3530513D2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FB9C4E-C69A-7949-BE30-F3A2DEF9B6EA}" type="slidenum">
              <a:rPr lang="es-US" smtClean="0"/>
              <a:t>‹Nº›</a:t>
            </a:fld>
            <a:endParaRPr lang="es-US"/>
          </a:p>
        </p:txBody>
      </p:sp>
    </p:spTree>
    <p:extLst>
      <p:ext uri="{BB962C8B-B14F-4D97-AF65-F5344CB8AC3E}">
        <p14:creationId xmlns:p14="http://schemas.microsoft.com/office/powerpoint/2010/main" val="1300936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42EA0A5C-0612-03AB-ECC2-F1123D5A7171}"/>
              </a:ext>
            </a:extLst>
          </p:cNvPr>
          <p:cNvPicPr>
            <a:picLocks noChangeAspect="1"/>
          </p:cNvPicPr>
          <p:nvPr/>
        </p:nvPicPr>
        <p:blipFill rotWithShape="1">
          <a:blip r:embed="rId5"/>
          <a:srcRect b="9274"/>
          <a:stretch/>
        </p:blipFill>
        <p:spPr>
          <a:xfrm>
            <a:off x="-3047" y="10"/>
            <a:ext cx="12192017" cy="685800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B592260-4A62-4748-C925-AC8E988FFC9E}"/>
              </a:ext>
            </a:extLst>
          </p:cNvPr>
          <p:cNvSpPr>
            <a:spLocks noGrp="1"/>
          </p:cNvSpPr>
          <p:nvPr>
            <p:ph type="ctrTitle"/>
          </p:nvPr>
        </p:nvSpPr>
        <p:spPr>
          <a:xfrm>
            <a:off x="1100051" y="1823285"/>
            <a:ext cx="10058400" cy="1316537"/>
          </a:xfrm>
          <a:effectLst>
            <a:outerShdw blurRad="50800" dist="38100" dir="2700000" algn="tl" rotWithShape="0">
              <a:prstClr val="black">
                <a:alpha val="40000"/>
              </a:prstClr>
            </a:outerShdw>
          </a:effectLst>
        </p:spPr>
        <p:txBody>
          <a:bodyPr>
            <a:normAutofit/>
          </a:bodyPr>
          <a:lstStyle/>
          <a:p>
            <a:r>
              <a:rPr lang="es-US" sz="4000" dirty="0">
                <a:solidFill>
                  <a:schemeClr val="bg1"/>
                </a:solidFill>
                <a:effectLst/>
                <a:latin typeface="Calibri" panose="020F0502020204030204" pitchFamily="34" charset="0"/>
                <a:cs typeface="Calibri" panose="020F0502020204030204" pitchFamily="34" charset="0"/>
              </a:rPr>
              <a:t>Doctrina de la Iglesia</a:t>
            </a:r>
            <a:br>
              <a:rPr lang="es-US" sz="4000" dirty="0">
                <a:solidFill>
                  <a:schemeClr val="bg1"/>
                </a:solidFill>
                <a:effectLst/>
                <a:latin typeface="Helvetica" pitchFamily="2" charset="0"/>
              </a:rPr>
            </a:br>
            <a:endParaRPr lang="es-US" sz="4000" dirty="0">
              <a:solidFill>
                <a:schemeClr val="bg1"/>
              </a:solidFill>
            </a:endParaRPr>
          </a:p>
        </p:txBody>
      </p:sp>
      <p:sp>
        <p:nvSpPr>
          <p:cNvPr id="3" name="Subtítulo 2">
            <a:extLst>
              <a:ext uri="{FF2B5EF4-FFF2-40B4-BE49-F238E27FC236}">
                <a16:creationId xmlns:a16="http://schemas.microsoft.com/office/drawing/2014/main" id="{794B6B24-1796-6E1F-8603-505E161718D4}"/>
              </a:ext>
            </a:extLst>
          </p:cNvPr>
          <p:cNvSpPr>
            <a:spLocks noGrp="1"/>
          </p:cNvSpPr>
          <p:nvPr>
            <p:ph type="subTitle" idx="1"/>
          </p:nvPr>
        </p:nvSpPr>
        <p:spPr>
          <a:xfrm>
            <a:off x="1412872" y="3147321"/>
            <a:ext cx="10058400" cy="1282707"/>
          </a:xfrm>
          <a:effectLst>
            <a:outerShdw blurRad="50800" dist="38100" dir="2700000" algn="tl" rotWithShape="0">
              <a:prstClr val="black">
                <a:alpha val="40000"/>
              </a:prstClr>
            </a:outerShdw>
          </a:effectLst>
        </p:spPr>
        <p:txBody>
          <a:bodyPr>
            <a:normAutofit fontScale="32500" lnSpcReduction="20000"/>
          </a:bodyPr>
          <a:lstStyle/>
          <a:p>
            <a:pPr algn="just"/>
            <a:r>
              <a:rPr lang="es-US" sz="8000" i="1" dirty="0">
                <a:solidFill>
                  <a:schemeClr val="bg1"/>
                </a:solidFill>
                <a:effectLst/>
                <a:latin typeface="Calibri" panose="020F0502020204030204" pitchFamily="34" charset="0"/>
                <a:cs typeface="Calibri" panose="020F0502020204030204" pitchFamily="34" charset="0"/>
              </a:rPr>
              <a:t>La iglesia tiene muchos críticos, pero no rivales.</a:t>
            </a:r>
            <a:endParaRPr lang="es-US" sz="8000" dirty="0">
              <a:solidFill>
                <a:schemeClr val="bg1"/>
              </a:solidFill>
              <a:effectLst/>
              <a:latin typeface="Calibri" panose="020F0502020204030204" pitchFamily="34" charset="0"/>
              <a:cs typeface="Calibri" panose="020F0502020204030204" pitchFamily="34" charset="0"/>
            </a:endParaRPr>
          </a:p>
          <a:p>
            <a:pPr algn="r"/>
            <a:r>
              <a:rPr lang="es-US" sz="8000" dirty="0">
                <a:solidFill>
                  <a:schemeClr val="bg1"/>
                </a:solidFill>
                <a:effectLst/>
                <a:latin typeface="Calibri" panose="020F0502020204030204" pitchFamily="34" charset="0"/>
                <a:cs typeface="Calibri" panose="020F0502020204030204" pitchFamily="34" charset="0"/>
              </a:rPr>
              <a:t>Anónimo</a:t>
            </a:r>
          </a:p>
          <a:p>
            <a:pPr algn="r"/>
            <a:br>
              <a:rPr lang="es-US" sz="8000" dirty="0">
                <a:solidFill>
                  <a:schemeClr val="bg1"/>
                </a:solidFill>
                <a:effectLst/>
                <a:latin typeface="Calibri" panose="020F0502020204030204" pitchFamily="34" charset="0"/>
                <a:cs typeface="Calibri" panose="020F0502020204030204" pitchFamily="34" charset="0"/>
              </a:rPr>
            </a:br>
            <a:endParaRPr lang="es-US" dirty="0">
              <a:solidFill>
                <a:srgbClr val="FFFFFF"/>
              </a:solidFill>
            </a:endParaRPr>
          </a:p>
        </p:txBody>
      </p:sp>
      <p:sp>
        <p:nvSpPr>
          <p:cNvPr id="13" name="CuadroTexto 12">
            <a:extLst>
              <a:ext uri="{FF2B5EF4-FFF2-40B4-BE49-F238E27FC236}">
                <a16:creationId xmlns:a16="http://schemas.microsoft.com/office/drawing/2014/main" id="{664B297E-855C-82B5-3046-E88641CF845F}"/>
              </a:ext>
            </a:extLst>
          </p:cNvPr>
          <p:cNvSpPr txBox="1"/>
          <p:nvPr/>
        </p:nvSpPr>
        <p:spPr>
          <a:xfrm>
            <a:off x="2888564" y="5771750"/>
            <a:ext cx="7076209" cy="369332"/>
          </a:xfrm>
          <a:prstGeom prst="rect">
            <a:avLst/>
          </a:prstGeom>
          <a:noFill/>
        </p:spPr>
        <p:txBody>
          <a:bodyPr wrap="square">
            <a:spAutoFit/>
          </a:bodyPr>
          <a:lstStyle/>
          <a:p>
            <a:pPr algn="ctr"/>
            <a:r>
              <a:rPr lang="es-US" dirty="0">
                <a:solidFill>
                  <a:schemeClr val="bg1"/>
                </a:solidFill>
                <a:effectLst/>
                <a:latin typeface="Calibri" panose="020F0502020204030204" pitchFamily="34" charset="0"/>
                <a:cs typeface="Calibri" panose="020F0502020204030204" pitchFamily="34" charset="0"/>
              </a:rPr>
              <a:t>Material recopilado para enseñanza por: Rubén Posligua Morales PhD</a:t>
            </a:r>
          </a:p>
        </p:txBody>
      </p:sp>
      <p:sp>
        <p:nvSpPr>
          <p:cNvPr id="14" name="CuadroTexto 13">
            <a:extLst>
              <a:ext uri="{FF2B5EF4-FFF2-40B4-BE49-F238E27FC236}">
                <a16:creationId xmlns:a16="http://schemas.microsoft.com/office/drawing/2014/main" id="{28A552B7-884E-B1A8-4046-F2AB787DFD66}"/>
              </a:ext>
            </a:extLst>
          </p:cNvPr>
          <p:cNvSpPr txBox="1"/>
          <p:nvPr/>
        </p:nvSpPr>
        <p:spPr>
          <a:xfrm>
            <a:off x="9746166" y="6325747"/>
            <a:ext cx="1891993" cy="369332"/>
          </a:xfrm>
          <a:prstGeom prst="rect">
            <a:avLst/>
          </a:prstGeom>
          <a:noFill/>
        </p:spPr>
        <p:txBody>
          <a:bodyPr wrap="square">
            <a:spAutoFit/>
          </a:bodyPr>
          <a:lstStyle/>
          <a:p>
            <a:r>
              <a:rPr lang="es-US" sz="1800" dirty="0">
                <a:solidFill>
                  <a:schemeClr val="bg1"/>
                </a:solidFill>
                <a:effectLst/>
                <a:latin typeface="Calibri" panose="020F0502020204030204" pitchFamily="34" charset="0"/>
                <a:cs typeface="Calibri" panose="020F0502020204030204" pitchFamily="34" charset="0"/>
              </a:rPr>
              <a:t>Agosto del 2024 </a:t>
            </a:r>
            <a:endParaRPr lang="es-US" dirty="0">
              <a:solidFill>
                <a:schemeClr val="bg1"/>
              </a:solidFill>
            </a:endParaRPr>
          </a:p>
        </p:txBody>
      </p:sp>
      <p:sp>
        <p:nvSpPr>
          <p:cNvPr id="15" name="CuadroTexto 14">
            <a:extLst>
              <a:ext uri="{FF2B5EF4-FFF2-40B4-BE49-F238E27FC236}">
                <a16:creationId xmlns:a16="http://schemas.microsoft.com/office/drawing/2014/main" id="{24F65219-5BD3-9A17-BA23-FEAB108B1B65}"/>
              </a:ext>
            </a:extLst>
          </p:cNvPr>
          <p:cNvSpPr txBox="1"/>
          <p:nvPr/>
        </p:nvSpPr>
        <p:spPr>
          <a:xfrm>
            <a:off x="4571056" y="645338"/>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Ministerios Bíblicos   </a:t>
            </a:r>
            <a:endParaRPr lang="es-EC" b="1" dirty="0">
              <a:solidFill>
                <a:schemeClr val="bg1"/>
              </a:solidFill>
              <a:latin typeface="Times New Roman" panose="02020603050405020304" pitchFamily="18" charset="0"/>
              <a:cs typeface="Times New Roman" panose="02020603050405020304" pitchFamily="18" charset="0"/>
            </a:endParaRPr>
          </a:p>
        </p:txBody>
      </p:sp>
      <p:pic>
        <p:nvPicPr>
          <p:cNvPr id="16" name="Picture 3">
            <a:extLst>
              <a:ext uri="{FF2B5EF4-FFF2-40B4-BE49-F238E27FC236}">
                <a16:creationId xmlns:a16="http://schemas.microsoft.com/office/drawing/2014/main" id="{777852F2-F809-9180-BE9B-747AB42A0FA5}"/>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5581028" y="235936"/>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ector recto 16">
            <a:extLst>
              <a:ext uri="{FF2B5EF4-FFF2-40B4-BE49-F238E27FC236}">
                <a16:creationId xmlns:a16="http://schemas.microsoft.com/office/drawing/2014/main" id="{7E95BED5-F873-E1D4-EA28-157A43C98DAC}"/>
              </a:ext>
            </a:extLst>
          </p:cNvPr>
          <p:cNvCxnSpPr>
            <a:cxnSpLocks/>
          </p:cNvCxnSpPr>
          <p:nvPr/>
        </p:nvCxnSpPr>
        <p:spPr>
          <a:xfrm>
            <a:off x="4571056" y="624812"/>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8" name="Conector recto 17">
            <a:extLst>
              <a:ext uri="{FF2B5EF4-FFF2-40B4-BE49-F238E27FC236}">
                <a16:creationId xmlns:a16="http://schemas.microsoft.com/office/drawing/2014/main" id="{7C7B6AE8-CE88-8B47-8FCB-BA7A1A3C8308}"/>
              </a:ext>
            </a:extLst>
          </p:cNvPr>
          <p:cNvCxnSpPr>
            <a:cxnSpLocks/>
          </p:cNvCxnSpPr>
          <p:nvPr/>
        </p:nvCxnSpPr>
        <p:spPr>
          <a:xfrm>
            <a:off x="6311757" y="624812"/>
            <a:ext cx="876441" cy="0"/>
          </a:xfrm>
          <a:prstGeom prst="line">
            <a:avLst/>
          </a:prstGeom>
        </p:spPr>
        <p:style>
          <a:lnRef idx="1">
            <a:schemeClr val="accent3"/>
          </a:lnRef>
          <a:fillRef idx="0">
            <a:schemeClr val="accent3"/>
          </a:fillRef>
          <a:effectRef idx="0">
            <a:schemeClr val="accent3"/>
          </a:effectRef>
          <a:fontRef idx="minor">
            <a:schemeClr val="tx1"/>
          </a:fontRef>
        </p:style>
      </p:cxnSp>
      <p:pic>
        <p:nvPicPr>
          <p:cNvPr id="7" name="Audio 6">
            <a:extLst>
              <a:ext uri="{FF2B5EF4-FFF2-40B4-BE49-F238E27FC236}">
                <a16:creationId xmlns:a16="http://schemas.microsoft.com/office/drawing/2014/main" id="{56E46A22-1DC1-8533-7888-CAD048FB22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40542069"/>
      </p:ext>
    </p:extLst>
  </p:cSld>
  <p:clrMapOvr>
    <a:masterClrMapping/>
  </p:clrMapOvr>
  <mc:AlternateContent xmlns:mc="http://schemas.openxmlformats.org/markup-compatibility/2006">
    <mc:Choice xmlns:p14="http://schemas.microsoft.com/office/powerpoint/2010/main" Requires="p14">
      <p:transition spd="slow" p14:dur="2000" advTm="22494"/>
    </mc:Choice>
    <mc:Fallback>
      <p:transition spd="slow" advTm="22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radient pastel colors on a top view">
            <a:extLst>
              <a:ext uri="{FF2B5EF4-FFF2-40B4-BE49-F238E27FC236}">
                <a16:creationId xmlns:a16="http://schemas.microsoft.com/office/drawing/2014/main" id="{0991E8FF-FE19-D5EA-48D7-C2281FC71C34}"/>
              </a:ext>
            </a:extLst>
          </p:cNvPr>
          <p:cNvPicPr>
            <a:picLocks noChangeAspect="1"/>
          </p:cNvPicPr>
          <p:nvPr/>
        </p:nvPicPr>
        <p:blipFill rotWithShape="1">
          <a:blip r:embed="rId5"/>
          <a:srcRect l="76238" r="8871" b="2"/>
          <a:stretch/>
        </p:blipFill>
        <p:spPr>
          <a:xfrm>
            <a:off x="10658474" y="-6350"/>
            <a:ext cx="1533525" cy="6874330"/>
          </a:xfrm>
          <a:custGeom>
            <a:avLst/>
            <a:gdLst/>
            <a:ahLst/>
            <a:cxnLst/>
            <a:rect l="l" t="t" r="r" b="b"/>
            <a:pathLst>
              <a:path w="6312196" h="6874330">
                <a:moveTo>
                  <a:pt x="2047193" y="0"/>
                </a:moveTo>
                <a:lnTo>
                  <a:pt x="6312196" y="0"/>
                </a:lnTo>
                <a:lnTo>
                  <a:pt x="6312196" y="6874330"/>
                </a:lnTo>
                <a:lnTo>
                  <a:pt x="0" y="6874330"/>
                </a:lnTo>
                <a:close/>
              </a:path>
            </a:pathLst>
          </a:custGeom>
        </p:spPr>
      </p:pic>
      <p:sp>
        <p:nvSpPr>
          <p:cNvPr id="3" name="CuadroTexto 2">
            <a:extLst>
              <a:ext uri="{FF2B5EF4-FFF2-40B4-BE49-F238E27FC236}">
                <a16:creationId xmlns:a16="http://schemas.microsoft.com/office/drawing/2014/main" id="{9EAFEB0F-2190-8E70-8C26-E8A1EDD3AB77}"/>
              </a:ext>
            </a:extLst>
          </p:cNvPr>
          <p:cNvSpPr txBox="1"/>
          <p:nvPr/>
        </p:nvSpPr>
        <p:spPr>
          <a:xfrm>
            <a:off x="10796488" y="6477487"/>
            <a:ext cx="1257495" cy="215444"/>
          </a:xfrm>
          <a:prstGeom prst="rect">
            <a:avLst/>
          </a:prstGeom>
          <a:noFill/>
        </p:spPr>
        <p:txBody>
          <a:bodyPr wrap="square">
            <a:spAutoFit/>
          </a:bodyPr>
          <a:lstStyle/>
          <a:p>
            <a:r>
              <a:rPr lang="es-US" sz="800" dirty="0"/>
              <a:t>Doctrina de la Iglesia </a:t>
            </a:r>
            <a:fld id="{A5EFF319-060E-F544-9BD3-8214FBF17433}" type="slidenum">
              <a:rPr lang="es-US" sz="800" smtClean="0"/>
              <a:pPr/>
              <a:t>10</a:t>
            </a:fld>
            <a:endParaRPr lang="es-US" sz="800" dirty="0"/>
          </a:p>
        </p:txBody>
      </p:sp>
      <p:sp>
        <p:nvSpPr>
          <p:cNvPr id="4" name="CuadroTexto 3">
            <a:extLst>
              <a:ext uri="{FF2B5EF4-FFF2-40B4-BE49-F238E27FC236}">
                <a16:creationId xmlns:a16="http://schemas.microsoft.com/office/drawing/2014/main" id="{3F3DF9E3-AFE6-8B96-3C8A-32BEDFB8E6A4}"/>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C07BB907-61EA-5B20-C273-5FE9FE6C9927}"/>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329710AD-E361-0D2C-5CA6-60BF24CE2B5D}"/>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7B54B492-39AA-5963-C97E-FB31E84EF5E2}"/>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C84F0568-C78C-6142-B9B5-A6AAC7319D8C}"/>
              </a:ext>
            </a:extLst>
          </p:cNvPr>
          <p:cNvSpPr txBox="1"/>
          <p:nvPr/>
        </p:nvSpPr>
        <p:spPr>
          <a:xfrm>
            <a:off x="947066" y="1705554"/>
            <a:ext cx="9283307" cy="4001095"/>
          </a:xfrm>
          <a:prstGeom prst="rect">
            <a:avLst/>
          </a:prstGeom>
          <a:noFill/>
        </p:spPr>
        <p:txBody>
          <a:bodyPr wrap="square">
            <a:spAutoFit/>
          </a:bodyPr>
          <a:lstStyle/>
          <a:p>
            <a:r>
              <a:rPr lang="es-US" sz="2000" b="1" dirty="0">
                <a:effectLst/>
                <a:latin typeface="Calibri" panose="020F0502020204030204" pitchFamily="34" charset="0"/>
                <a:cs typeface="Calibri" panose="020F0502020204030204" pitchFamily="34" charset="0"/>
              </a:rPr>
              <a:t>Misión de la iglesia</a:t>
            </a:r>
          </a:p>
          <a:p>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Nuestro Señor Jesucristo es el sol en torno al cual gira toda la misión de la iglesia. El culto público es el encuentro del Redentor resucitado con su pueblo; el evangelismo consiste en llamar a los hombres al Salvador; publicar la ley de Dios es proclamar su señorío; el desarrollo cristiano se funda en alimentar a los corderos y disciplinar al rebaño; ministrar a las necesidades de la gente es continuar la obra del Gran Médico.</a:t>
            </a:r>
          </a:p>
          <a:p>
            <a:pPr algn="just"/>
            <a:endParaRPr lang="es-US" sz="2000" dirty="0">
              <a:effectLst/>
              <a:latin typeface="Calibri" panose="020F0502020204030204" pitchFamily="34" charset="0"/>
              <a:cs typeface="Calibri" panose="020F0502020204030204" pitchFamily="34" charset="0"/>
            </a:endParaRPr>
          </a:p>
          <a:p>
            <a:pPr algn="just"/>
            <a:r>
              <a:rPr lang="es-US" sz="2000" b="1" dirty="0">
                <a:effectLst/>
                <a:latin typeface="Calibri" panose="020F0502020204030204" pitchFamily="34" charset="0"/>
                <a:cs typeface="Calibri" panose="020F0502020204030204" pitchFamily="34" charset="0"/>
              </a:rPr>
              <a:t>Lo que cautiva mi corazón todos los días es saber que el mensaje radical del amor transformador [de Jesucristo] ha sido dado a la iglesia</a:t>
            </a:r>
            <a:r>
              <a:rPr lang="es-US" sz="2000" dirty="0">
                <a:effectLst/>
                <a:latin typeface="Calibri" panose="020F0502020204030204" pitchFamily="34" charset="0"/>
                <a:cs typeface="Calibri" panose="020F0502020204030204" pitchFamily="34" charset="0"/>
              </a:rPr>
              <a:t>.</a:t>
            </a:r>
          </a:p>
          <a:p>
            <a:pPr algn="just"/>
            <a:br>
              <a:rPr lang="es-US" dirty="0">
                <a:effectLst/>
                <a:latin typeface="Helvetica" pitchFamily="2" charset="0"/>
              </a:rPr>
            </a:br>
            <a:endParaRPr lang="es-US" dirty="0">
              <a:effectLst/>
              <a:latin typeface="Helvetica" pitchFamily="2" charset="0"/>
            </a:endParaRPr>
          </a:p>
          <a:p>
            <a:endParaRPr lang="es-US" dirty="0">
              <a:effectLst/>
              <a:latin typeface="Times"/>
            </a:endParaRPr>
          </a:p>
        </p:txBody>
      </p:sp>
      <p:pic>
        <p:nvPicPr>
          <p:cNvPr id="10" name="Audio 9">
            <a:extLst>
              <a:ext uri="{FF2B5EF4-FFF2-40B4-BE49-F238E27FC236}">
                <a16:creationId xmlns:a16="http://schemas.microsoft.com/office/drawing/2014/main" id="{5B322C12-165E-D89B-3D50-D309239A9B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41877217"/>
      </p:ext>
    </p:extLst>
  </p:cSld>
  <p:clrMapOvr>
    <a:masterClrMapping/>
  </p:clrMapOvr>
  <mc:AlternateContent xmlns:mc="http://schemas.openxmlformats.org/markup-compatibility/2006">
    <mc:Choice xmlns:p14="http://schemas.microsoft.com/office/powerpoint/2010/main" Requires="p14">
      <p:transition spd="slow" p14:dur="2000" advTm="47561"/>
    </mc:Choice>
    <mc:Fallback>
      <p:transition spd="slow" advTm="47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CA72BD1-B1C7-7535-8C04-464E88E4177E}"/>
              </a:ext>
            </a:extLst>
          </p:cNvPr>
          <p:cNvPicPr>
            <a:picLocks noChangeAspect="1"/>
          </p:cNvPicPr>
          <p:nvPr/>
        </p:nvPicPr>
        <p:blipFill rotWithShape="1">
          <a:blip r:embed="rId5"/>
          <a:srcRect l="79375" r="8820"/>
          <a:stretch/>
        </p:blipFill>
        <p:spPr>
          <a:xfrm>
            <a:off x="10572750" y="10"/>
            <a:ext cx="1619250" cy="6857989"/>
          </a:xfrm>
          <a:prstGeom prst="rect">
            <a:avLst/>
          </a:prstGeom>
        </p:spPr>
      </p:pic>
      <p:sp>
        <p:nvSpPr>
          <p:cNvPr id="3" name="CuadroTexto 2">
            <a:extLst>
              <a:ext uri="{FF2B5EF4-FFF2-40B4-BE49-F238E27FC236}">
                <a16:creationId xmlns:a16="http://schemas.microsoft.com/office/drawing/2014/main" id="{C5260C50-76CF-F706-0EDE-16B4D7E96191}"/>
              </a:ext>
            </a:extLst>
          </p:cNvPr>
          <p:cNvSpPr txBox="1"/>
          <p:nvPr/>
        </p:nvSpPr>
        <p:spPr>
          <a:xfrm>
            <a:off x="10728991" y="6488639"/>
            <a:ext cx="1306768" cy="215444"/>
          </a:xfrm>
          <a:prstGeom prst="rect">
            <a:avLst/>
          </a:prstGeom>
          <a:noFill/>
        </p:spPr>
        <p:txBody>
          <a:bodyPr wrap="square">
            <a:spAutoFit/>
          </a:bodyPr>
          <a:lstStyle/>
          <a:p>
            <a:r>
              <a:rPr lang="es-US" sz="800" dirty="0">
                <a:solidFill>
                  <a:schemeClr val="bg1"/>
                </a:solidFill>
              </a:rPr>
              <a:t>Doctrina de la Iglesia </a:t>
            </a:r>
            <a:fld id="{A5EFF319-060E-F544-9BD3-8214FBF17433}" type="slidenum">
              <a:rPr lang="es-US" sz="800" smtClean="0">
                <a:solidFill>
                  <a:schemeClr val="bg1"/>
                </a:solidFill>
              </a:rPr>
              <a:pPr/>
              <a:t>11</a:t>
            </a:fld>
            <a:endParaRPr lang="es-US" sz="800" dirty="0">
              <a:solidFill>
                <a:schemeClr val="bg1"/>
              </a:solidFill>
            </a:endParaRPr>
          </a:p>
        </p:txBody>
      </p:sp>
      <p:sp>
        <p:nvSpPr>
          <p:cNvPr id="4" name="CuadroTexto 3">
            <a:extLst>
              <a:ext uri="{FF2B5EF4-FFF2-40B4-BE49-F238E27FC236}">
                <a16:creationId xmlns:a16="http://schemas.microsoft.com/office/drawing/2014/main" id="{F23B9840-59DB-C361-B138-6E8911A73CB2}"/>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C304173B-1C2B-6241-5489-8CAF47FFE8EB}"/>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E9A6C839-3A87-26A1-D1AD-5A3194876871}"/>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D860DAC3-2A6C-15D5-A79A-7FF5970BC1A2}"/>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CuadroTexto 9">
            <a:extLst>
              <a:ext uri="{FF2B5EF4-FFF2-40B4-BE49-F238E27FC236}">
                <a16:creationId xmlns:a16="http://schemas.microsoft.com/office/drawing/2014/main" id="{F685FD2A-A51F-7BA1-CA6D-52449C36BC9C}"/>
              </a:ext>
            </a:extLst>
          </p:cNvPr>
          <p:cNvSpPr txBox="1"/>
          <p:nvPr/>
        </p:nvSpPr>
        <p:spPr>
          <a:xfrm>
            <a:off x="769773" y="2321004"/>
            <a:ext cx="8980495" cy="2215991"/>
          </a:xfrm>
          <a:prstGeom prst="rect">
            <a:avLst/>
          </a:prstGeom>
          <a:noFill/>
        </p:spPr>
        <p:txBody>
          <a:bodyPr wrap="square">
            <a:spAutoFit/>
          </a:bodyPr>
          <a:lstStyle/>
          <a:p>
            <a:pPr algn="just"/>
            <a:r>
              <a:rPr lang="es-US" sz="2000" dirty="0">
                <a:effectLst/>
                <a:latin typeface="Calibri" panose="020F0502020204030204" pitchFamily="34" charset="0"/>
                <a:cs typeface="Calibri" panose="020F0502020204030204" pitchFamily="34" charset="0"/>
              </a:rPr>
              <a:t>En toda la obra y el testimonio de la iglesia, Jesucristo debe ser reconocido como Señor, el único Rey en Sion. Su cometido es obedecer su voluntad, proclamar el reino de Cristo y no el de ella. Dios lo estableció sobre aquel trono del cual el de David fue un tipo (Isa. 9:6, 7; Luc. 1:26–35; </a:t>
            </a:r>
            <a:r>
              <a:rPr lang="es-US" sz="2000" dirty="0" err="1">
                <a:effectLst/>
                <a:latin typeface="Calibri" panose="020F0502020204030204" pitchFamily="34" charset="0"/>
                <a:cs typeface="Calibri" panose="020F0502020204030204" pitchFamily="34" charset="0"/>
              </a:rPr>
              <a:t>Hech</a:t>
            </a:r>
            <a:r>
              <a:rPr lang="es-US" sz="2000" dirty="0">
                <a:effectLst/>
                <a:latin typeface="Calibri" panose="020F0502020204030204" pitchFamily="34" charset="0"/>
                <a:cs typeface="Calibri" panose="020F0502020204030204" pitchFamily="34" charset="0"/>
              </a:rPr>
              <a:t>. 2:25–36). Él ha sido entronizado con toda autoridad para dar arrepentimiento y remisión de pecados (Mat. 28:18; </a:t>
            </a:r>
            <a:r>
              <a:rPr lang="es-US" sz="2000" dirty="0" err="1">
                <a:effectLst/>
                <a:latin typeface="Calibri" panose="020F0502020204030204" pitchFamily="34" charset="0"/>
                <a:cs typeface="Calibri" panose="020F0502020204030204" pitchFamily="34" charset="0"/>
              </a:rPr>
              <a:t>Hech</a:t>
            </a:r>
            <a:r>
              <a:rPr lang="es-US" sz="2000" dirty="0">
                <a:effectLst/>
                <a:latin typeface="Calibri" panose="020F0502020204030204" pitchFamily="34" charset="0"/>
                <a:cs typeface="Calibri" panose="020F0502020204030204" pitchFamily="34" charset="0"/>
              </a:rPr>
              <a:t>. 5:31). </a:t>
            </a:r>
          </a:p>
          <a:p>
            <a:pPr algn="just"/>
            <a:endParaRPr lang="es-US" sz="2000" dirty="0">
              <a:latin typeface="Calibri" panose="020F0502020204030204" pitchFamily="34" charset="0"/>
              <a:cs typeface="Calibri" panose="020F0502020204030204" pitchFamily="34" charset="0"/>
            </a:endParaRPr>
          </a:p>
          <a:p>
            <a:pPr algn="just"/>
            <a:endParaRPr lang="es-US" dirty="0">
              <a:effectLst/>
              <a:latin typeface="Times"/>
            </a:endParaRPr>
          </a:p>
        </p:txBody>
      </p:sp>
      <p:pic>
        <p:nvPicPr>
          <p:cNvPr id="9" name="Audio 8">
            <a:extLst>
              <a:ext uri="{FF2B5EF4-FFF2-40B4-BE49-F238E27FC236}">
                <a16:creationId xmlns:a16="http://schemas.microsoft.com/office/drawing/2014/main" id="{EDE60E59-6C91-9711-CB63-CAE399C64C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32847812"/>
      </p:ext>
    </p:extLst>
  </p:cSld>
  <p:clrMapOvr>
    <a:masterClrMapping/>
  </p:clrMapOvr>
  <mc:AlternateContent xmlns:mc="http://schemas.openxmlformats.org/markup-compatibility/2006">
    <mc:Choice xmlns:p14="http://schemas.microsoft.com/office/powerpoint/2010/main" Requires="p14">
      <p:transition spd="slow" p14:dur="2000" advTm="105993"/>
    </mc:Choice>
    <mc:Fallback>
      <p:transition spd="slow" advTm="105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olorized light photo effects">
            <a:extLst>
              <a:ext uri="{FF2B5EF4-FFF2-40B4-BE49-F238E27FC236}">
                <a16:creationId xmlns:a16="http://schemas.microsoft.com/office/drawing/2014/main" id="{B17F1C11-227C-565B-E5E2-598ED4BBD13B}"/>
              </a:ext>
            </a:extLst>
          </p:cNvPr>
          <p:cNvPicPr>
            <a:picLocks noChangeAspect="1"/>
          </p:cNvPicPr>
          <p:nvPr/>
        </p:nvPicPr>
        <p:blipFill rotWithShape="1">
          <a:blip r:embed="rId5"/>
          <a:srcRect l="43762" t="-1" r="40895" b="-1"/>
          <a:stretch/>
        </p:blipFill>
        <p:spPr>
          <a:xfrm>
            <a:off x="10615612" y="10"/>
            <a:ext cx="1576387" cy="6857990"/>
          </a:xfrm>
          <a:prstGeom prst="rect">
            <a:avLst/>
          </a:prstGeom>
        </p:spPr>
      </p:pic>
      <p:sp>
        <p:nvSpPr>
          <p:cNvPr id="3" name="CuadroTexto 2">
            <a:extLst>
              <a:ext uri="{FF2B5EF4-FFF2-40B4-BE49-F238E27FC236}">
                <a16:creationId xmlns:a16="http://schemas.microsoft.com/office/drawing/2014/main" id="{6D8BD168-248C-E42F-76D4-948A40F66905}"/>
              </a:ext>
            </a:extLst>
          </p:cNvPr>
          <p:cNvSpPr txBox="1"/>
          <p:nvPr/>
        </p:nvSpPr>
        <p:spPr>
          <a:xfrm>
            <a:off x="10774280" y="6488639"/>
            <a:ext cx="1259050" cy="215444"/>
          </a:xfrm>
          <a:prstGeom prst="rect">
            <a:avLst/>
          </a:prstGeom>
          <a:noFill/>
        </p:spPr>
        <p:txBody>
          <a:bodyPr wrap="square">
            <a:spAutoFit/>
          </a:bodyPr>
          <a:lstStyle/>
          <a:p>
            <a:r>
              <a:rPr lang="es-US" sz="800" dirty="0">
                <a:solidFill>
                  <a:schemeClr val="bg1"/>
                </a:solidFill>
              </a:rPr>
              <a:t>Doctrina de la Iglesia </a:t>
            </a:r>
            <a:fld id="{A5EFF319-060E-F544-9BD3-8214FBF17433}" type="slidenum">
              <a:rPr lang="es-US" sz="800" smtClean="0">
                <a:solidFill>
                  <a:schemeClr val="bg1"/>
                </a:solidFill>
              </a:rPr>
              <a:pPr/>
              <a:t>2</a:t>
            </a:fld>
            <a:endParaRPr lang="es-US" sz="800" dirty="0">
              <a:solidFill>
                <a:schemeClr val="bg1"/>
              </a:solidFill>
            </a:endParaRPr>
          </a:p>
        </p:txBody>
      </p:sp>
      <p:sp>
        <p:nvSpPr>
          <p:cNvPr id="4" name="CuadroTexto 3">
            <a:extLst>
              <a:ext uri="{FF2B5EF4-FFF2-40B4-BE49-F238E27FC236}">
                <a16:creationId xmlns:a16="http://schemas.microsoft.com/office/drawing/2014/main" id="{CB0AA36E-96BF-C352-8D83-9EE22476F6B9}"/>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4587F116-E4D0-5E39-7B6F-329E3A6D4CEC}"/>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24AF0DD2-18F3-B3AE-0F5E-21F1DAAA7700}"/>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232B660F-85FB-2E63-11EA-AB2905668A64}"/>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8F7D5041-DBDA-C606-2DA2-D5CE4841497E}"/>
              </a:ext>
            </a:extLst>
          </p:cNvPr>
          <p:cNvSpPr txBox="1"/>
          <p:nvPr/>
        </p:nvSpPr>
        <p:spPr>
          <a:xfrm>
            <a:off x="1158091" y="1782813"/>
            <a:ext cx="8861258" cy="4001095"/>
          </a:xfrm>
          <a:prstGeom prst="rect">
            <a:avLst/>
          </a:prstGeom>
          <a:noFill/>
        </p:spPr>
        <p:txBody>
          <a:bodyPr wrap="square">
            <a:spAutoFit/>
          </a:bodyPr>
          <a:lstStyle/>
          <a:p>
            <a:pPr algn="just"/>
            <a:r>
              <a:rPr lang="es-US" sz="2000" b="1" dirty="0">
                <a:effectLst/>
                <a:latin typeface="Calibri" panose="020F0502020204030204" pitchFamily="34" charset="0"/>
                <a:cs typeface="Calibri" panose="020F0502020204030204" pitchFamily="34" charset="0"/>
              </a:rPr>
              <a:t>Definición de la iglesia</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Dicho de manera más plena, la única iglesia de Dios no es una entidad institucional, sino sobrenatural, en proceso de crecimiento en camino al mundo venidero. Es la esfera de acción del Señor resucitado y ascendido. Todos sus miembros están en Cristo y unidos por un parentesco sobrenatural. Todos sus dones y actividades continúan la obra de Cristo por el poder del Espíritu Santo, provienen de Cristo y son coordinados por él para alcanzar la meta final. Después, la iglesia aparecerá en la era venidera como el pueblo de Dios unido en una congregación ante el trono, como la ciudad celestial: la nueva Jerusalén.</a:t>
            </a: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p>
        </p:txBody>
      </p:sp>
      <p:pic>
        <p:nvPicPr>
          <p:cNvPr id="10" name="Audio 9">
            <a:extLst>
              <a:ext uri="{FF2B5EF4-FFF2-40B4-BE49-F238E27FC236}">
                <a16:creationId xmlns:a16="http://schemas.microsoft.com/office/drawing/2014/main" id="{941F80F2-F922-8B42-70F8-5D6400F721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10388280"/>
      </p:ext>
    </p:extLst>
  </p:cSld>
  <p:clrMapOvr>
    <a:masterClrMapping/>
  </p:clrMapOvr>
  <mc:AlternateContent xmlns:mc="http://schemas.openxmlformats.org/markup-compatibility/2006">
    <mc:Choice xmlns:p14="http://schemas.microsoft.com/office/powerpoint/2010/main" Requires="p14">
      <p:transition spd="slow" p14:dur="2000" advTm="67006"/>
    </mc:Choice>
    <mc:Fallback>
      <p:transition spd="slow" advTm="67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igsaw puzzles in plastic figures">
            <a:extLst>
              <a:ext uri="{FF2B5EF4-FFF2-40B4-BE49-F238E27FC236}">
                <a16:creationId xmlns:a16="http://schemas.microsoft.com/office/drawing/2014/main" id="{EF586E2E-6AE7-DA66-02F2-8F7D918060D9}"/>
              </a:ext>
            </a:extLst>
          </p:cNvPr>
          <p:cNvPicPr>
            <a:picLocks noChangeAspect="1"/>
          </p:cNvPicPr>
          <p:nvPr/>
        </p:nvPicPr>
        <p:blipFill rotWithShape="1">
          <a:blip r:embed="rId5"/>
          <a:srcRect l="5012" r="78385" b="-2"/>
          <a:stretch/>
        </p:blipFill>
        <p:spPr>
          <a:xfrm>
            <a:off x="10877570" y="0"/>
            <a:ext cx="1314430" cy="6858000"/>
          </a:xfrm>
          <a:prstGeom prst="rect">
            <a:avLst/>
          </a:prstGeom>
        </p:spPr>
      </p:pic>
      <p:sp>
        <p:nvSpPr>
          <p:cNvPr id="3" name="CuadroTexto 2">
            <a:extLst>
              <a:ext uri="{FF2B5EF4-FFF2-40B4-BE49-F238E27FC236}">
                <a16:creationId xmlns:a16="http://schemas.microsoft.com/office/drawing/2014/main" id="{6BDC6A84-1DA3-AB82-C50D-39424C779B1D}"/>
              </a:ext>
            </a:extLst>
          </p:cNvPr>
          <p:cNvSpPr txBox="1"/>
          <p:nvPr/>
        </p:nvSpPr>
        <p:spPr>
          <a:xfrm>
            <a:off x="10964848" y="6499790"/>
            <a:ext cx="1227152" cy="215444"/>
          </a:xfrm>
          <a:prstGeom prst="rect">
            <a:avLst/>
          </a:prstGeom>
          <a:noFill/>
        </p:spPr>
        <p:txBody>
          <a:bodyPr wrap="square">
            <a:spAutoFit/>
          </a:bodyPr>
          <a:lstStyle/>
          <a:p>
            <a:r>
              <a:rPr lang="es-US" sz="800" dirty="0">
                <a:solidFill>
                  <a:schemeClr val="bg1"/>
                </a:solidFill>
              </a:rPr>
              <a:t>Doctrina de la Iglesia </a:t>
            </a:r>
            <a:fld id="{A5EFF319-060E-F544-9BD3-8214FBF17433}" type="slidenum">
              <a:rPr lang="es-US" sz="800" smtClean="0">
                <a:solidFill>
                  <a:schemeClr val="bg1"/>
                </a:solidFill>
              </a:rPr>
              <a:pPr/>
              <a:t>3</a:t>
            </a:fld>
            <a:endParaRPr lang="es-US" sz="800" dirty="0">
              <a:solidFill>
                <a:schemeClr val="bg1"/>
              </a:solidFill>
            </a:endParaRPr>
          </a:p>
        </p:txBody>
      </p:sp>
      <p:sp>
        <p:nvSpPr>
          <p:cNvPr id="4" name="CuadroTexto 3">
            <a:extLst>
              <a:ext uri="{FF2B5EF4-FFF2-40B4-BE49-F238E27FC236}">
                <a16:creationId xmlns:a16="http://schemas.microsoft.com/office/drawing/2014/main" id="{80EF919E-FB29-A4A6-09D9-7A4544772137}"/>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B4D1BA55-5692-6D4E-84E7-3A8CBBA84DEF}"/>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608D1150-C8ED-9533-DC29-A5A37E65245A}"/>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C92914DA-8E34-18D5-F7CE-9DD46C1BDA7C}"/>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114FB994-1EEA-4CA7-F43D-BB37AD935CD4}"/>
              </a:ext>
            </a:extLst>
          </p:cNvPr>
          <p:cNvSpPr txBox="1"/>
          <p:nvPr/>
        </p:nvSpPr>
        <p:spPr>
          <a:xfrm>
            <a:off x="871346" y="1705554"/>
            <a:ext cx="9235180" cy="4001095"/>
          </a:xfrm>
          <a:prstGeom prst="rect">
            <a:avLst/>
          </a:prstGeom>
          <a:noFill/>
        </p:spPr>
        <p:txBody>
          <a:bodyPr wrap="square">
            <a:spAutoFit/>
          </a:bodyPr>
          <a:lstStyle/>
          <a:p>
            <a:pPr algn="just"/>
            <a:r>
              <a:rPr lang="es-US" sz="2000" b="1" dirty="0">
                <a:effectLst/>
                <a:latin typeface="Calibri" panose="020F0502020204030204" pitchFamily="34" charset="0"/>
                <a:cs typeface="Calibri" panose="020F0502020204030204" pitchFamily="34" charset="0"/>
              </a:rPr>
              <a:t>Marcas de la iglesia</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El Señor trae y guarda a su pueblo en la comunión del pacto consigo mismo mediante su Espíritu y su Palabra (Isa. 59:21). Su voz se escucha en la proclamación de su Palabra, y sus hechos se ven en la administración de los sacramentos. Por consiguiente, estos, con la oración y la alabanza, conforman las marcas de la iglesia visible, los medios que el Espíritu utiliza para traer a los individuos a la fe personal y sustentar a los creyentes en la adoración corporativa de la comunidad cristiana. Cuando ellos reciben las promesas de Dios, él perdona los pecados de su pueblo y lo sella con los sacramentos para el mundo venidero.</a:t>
            </a:r>
          </a:p>
          <a:p>
            <a:pPr algn="just"/>
            <a:br>
              <a:rPr lang="es-US" dirty="0">
                <a:effectLst/>
                <a:latin typeface="Helvetica" pitchFamily="2" charset="0"/>
              </a:rPr>
            </a:br>
            <a:endParaRPr lang="es-US" dirty="0">
              <a:effectLst/>
              <a:latin typeface="Helvetica" pitchFamily="2" charset="0"/>
            </a:endParaRPr>
          </a:p>
          <a:p>
            <a:r>
              <a:rPr lang="es-US" dirty="0">
                <a:effectLst/>
                <a:latin typeface="Times"/>
              </a:rPr>
              <a:t> </a:t>
            </a:r>
          </a:p>
        </p:txBody>
      </p:sp>
      <p:pic>
        <p:nvPicPr>
          <p:cNvPr id="10" name="Audio 9">
            <a:extLst>
              <a:ext uri="{FF2B5EF4-FFF2-40B4-BE49-F238E27FC236}">
                <a16:creationId xmlns:a16="http://schemas.microsoft.com/office/drawing/2014/main" id="{84F028F2-E4EB-BEF7-F2F3-BF8066302F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16572022"/>
      </p:ext>
    </p:extLst>
  </p:cSld>
  <p:clrMapOvr>
    <a:masterClrMapping/>
  </p:clrMapOvr>
  <mc:AlternateContent xmlns:mc="http://schemas.openxmlformats.org/markup-compatibility/2006">
    <mc:Choice xmlns:p14="http://schemas.microsoft.com/office/powerpoint/2010/main" Requires="p14">
      <p:transition spd="slow" p14:dur="2000" advTm="46238"/>
    </mc:Choice>
    <mc:Fallback>
      <p:transition spd="slow" advTm="46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Vector background of vibrant colors splashing">
            <a:extLst>
              <a:ext uri="{FF2B5EF4-FFF2-40B4-BE49-F238E27FC236}">
                <a16:creationId xmlns:a16="http://schemas.microsoft.com/office/drawing/2014/main" id="{188B418D-BC11-C33A-8BCB-FD07AB5B7B0E}"/>
              </a:ext>
            </a:extLst>
          </p:cNvPr>
          <p:cNvPicPr>
            <a:picLocks noChangeAspect="1"/>
          </p:cNvPicPr>
          <p:nvPr/>
        </p:nvPicPr>
        <p:blipFill rotWithShape="1">
          <a:blip r:embed="rId5"/>
          <a:srcRect l="21665" r="56304" b="-1"/>
          <a:stretch/>
        </p:blipFill>
        <p:spPr>
          <a:xfrm>
            <a:off x="10463232" y="0"/>
            <a:ext cx="1728768" cy="6858000"/>
          </a:xfrm>
          <a:prstGeom prst="rect">
            <a:avLst/>
          </a:prstGeom>
        </p:spPr>
      </p:pic>
      <p:sp>
        <p:nvSpPr>
          <p:cNvPr id="3" name="CuadroTexto 2">
            <a:extLst>
              <a:ext uri="{FF2B5EF4-FFF2-40B4-BE49-F238E27FC236}">
                <a16:creationId xmlns:a16="http://schemas.microsoft.com/office/drawing/2014/main" id="{C72E1FFC-9894-260D-D151-A6815286AC21}"/>
              </a:ext>
            </a:extLst>
          </p:cNvPr>
          <p:cNvSpPr txBox="1"/>
          <p:nvPr/>
        </p:nvSpPr>
        <p:spPr>
          <a:xfrm>
            <a:off x="10724412" y="6488639"/>
            <a:ext cx="1206407" cy="215444"/>
          </a:xfrm>
          <a:prstGeom prst="rect">
            <a:avLst/>
          </a:prstGeom>
          <a:noFill/>
        </p:spPr>
        <p:txBody>
          <a:bodyPr wrap="square">
            <a:spAutoFit/>
          </a:bodyPr>
          <a:lstStyle/>
          <a:p>
            <a:r>
              <a:rPr lang="es-US" sz="800" dirty="0">
                <a:solidFill>
                  <a:schemeClr val="bg1"/>
                </a:solidFill>
              </a:rPr>
              <a:t>Doctrina de la Iglesia </a:t>
            </a:r>
            <a:fld id="{A5EFF319-060E-F544-9BD3-8214FBF17433}" type="slidenum">
              <a:rPr lang="es-US" sz="800" smtClean="0">
                <a:solidFill>
                  <a:schemeClr val="bg1"/>
                </a:solidFill>
              </a:rPr>
              <a:pPr/>
              <a:t>4</a:t>
            </a:fld>
            <a:endParaRPr lang="es-US" sz="800" dirty="0">
              <a:solidFill>
                <a:schemeClr val="bg1"/>
              </a:solidFill>
            </a:endParaRPr>
          </a:p>
        </p:txBody>
      </p:sp>
      <p:sp>
        <p:nvSpPr>
          <p:cNvPr id="4" name="CuadroTexto 3">
            <a:extLst>
              <a:ext uri="{FF2B5EF4-FFF2-40B4-BE49-F238E27FC236}">
                <a16:creationId xmlns:a16="http://schemas.microsoft.com/office/drawing/2014/main" id="{D26E584C-BE84-EE93-3088-68BB3B1BFC96}"/>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A242D3E1-E26C-69C1-BA4E-781F0663994D}"/>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4C85163F-7553-D9F3-2B5D-21326071AB3F}"/>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126B52CA-BB7E-9EE8-4964-FC421D5329BB}"/>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29916ABB-5493-DD7A-C276-71085F4F084B}"/>
              </a:ext>
            </a:extLst>
          </p:cNvPr>
          <p:cNvSpPr txBox="1"/>
          <p:nvPr/>
        </p:nvSpPr>
        <p:spPr>
          <a:xfrm>
            <a:off x="871346" y="1709207"/>
            <a:ext cx="9066738" cy="4308872"/>
          </a:xfrm>
          <a:prstGeom prst="rect">
            <a:avLst/>
          </a:prstGeom>
          <a:noFill/>
        </p:spPr>
        <p:txBody>
          <a:bodyPr wrap="square">
            <a:spAutoFit/>
          </a:bodyPr>
          <a:lstStyle/>
          <a:p>
            <a:pPr algn="just"/>
            <a:r>
              <a:rPr lang="es-US" sz="2000" b="1" dirty="0">
                <a:effectLst/>
                <a:latin typeface="Calibri" panose="020F0502020204030204" pitchFamily="34" charset="0"/>
                <a:cs typeface="Calibri" panose="020F0502020204030204" pitchFamily="34" charset="0"/>
              </a:rPr>
              <a:t>Historia bíblica de la iglesia</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La existencia de la iglesia es una revelación del corazón bondadoso de Dios. El Padre escogió a su Hijo eterno para que fuera el Salvador de los pecadores, el Mesías de todo el Israel de Dios. En él, Dios eligió a un pueblo para sí y lo llamó a esta comunión. Este pueblo único de Dios incluye a los patriarcas, la congregación del antiguo Israel, Jesús y sus discípulos, la comunidad primitiva de su resurrección y la iglesia cristiana.</a:t>
            </a:r>
          </a:p>
          <a:p>
            <a:pPr algn="just"/>
            <a:endParaRPr lang="es-US" sz="2000" dirty="0">
              <a:effectLst/>
              <a:latin typeface="Calibri" panose="020F0502020204030204" pitchFamily="34" charset="0"/>
              <a:cs typeface="Calibri" panose="020F0502020204030204" pitchFamily="34" charset="0"/>
            </a:endParaRPr>
          </a:p>
          <a:p>
            <a:pPr algn="just"/>
            <a:r>
              <a:rPr lang="es-US" sz="2000" b="1" dirty="0">
                <a:effectLst/>
                <a:latin typeface="Calibri" panose="020F0502020204030204" pitchFamily="34" charset="0"/>
                <a:cs typeface="Calibri" panose="020F0502020204030204" pitchFamily="34" charset="0"/>
              </a:rPr>
              <a:t>La iglesia local es o debería ser una familia, una expresión local de la familia universal de Dios, cuyos miembros se relacionan, aman y tratan entre sí como hermanos y hermanas</a:t>
            </a:r>
            <a:r>
              <a:rPr lang="es-US" sz="2000" dirty="0">
                <a:effectLst/>
                <a:latin typeface="Calibri" panose="020F0502020204030204" pitchFamily="34" charset="0"/>
                <a:cs typeface="Calibri" panose="020F0502020204030204" pitchFamily="34" charset="0"/>
              </a:rPr>
              <a:t>. — John R. W. </a:t>
            </a:r>
            <a:r>
              <a:rPr lang="es-US" sz="2000" dirty="0" err="1">
                <a:effectLst/>
                <a:latin typeface="Calibri" panose="020F0502020204030204" pitchFamily="34" charset="0"/>
                <a:cs typeface="Calibri" panose="020F0502020204030204" pitchFamily="34" charset="0"/>
              </a:rPr>
              <a:t>Stott</a:t>
            </a:r>
            <a:endParaRPr lang="es-US" sz="2000" dirty="0">
              <a:effectLst/>
              <a:latin typeface="Calibri" panose="020F0502020204030204" pitchFamily="34" charset="0"/>
              <a:cs typeface="Calibri" panose="020F0502020204030204" pitchFamily="34" charset="0"/>
            </a:endParaRPr>
          </a:p>
          <a:p>
            <a:pPr algn="r"/>
            <a:br>
              <a:rPr lang="es-US" dirty="0">
                <a:effectLst/>
                <a:latin typeface="Helvetica" pitchFamily="2" charset="0"/>
              </a:rPr>
            </a:br>
            <a:endParaRPr lang="es-US" dirty="0">
              <a:effectLst/>
              <a:latin typeface="Helvetica" pitchFamily="2" charset="0"/>
            </a:endParaRPr>
          </a:p>
          <a:p>
            <a:r>
              <a:rPr lang="es-US" dirty="0">
                <a:effectLst/>
                <a:latin typeface="Times"/>
              </a:rPr>
              <a:t> </a:t>
            </a:r>
          </a:p>
        </p:txBody>
      </p:sp>
      <p:pic>
        <p:nvPicPr>
          <p:cNvPr id="10" name="Audio 9">
            <a:extLst>
              <a:ext uri="{FF2B5EF4-FFF2-40B4-BE49-F238E27FC236}">
                <a16:creationId xmlns:a16="http://schemas.microsoft.com/office/drawing/2014/main" id="{0E59EE69-5A16-EAB7-2269-26712D8ADD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74168102"/>
      </p:ext>
    </p:extLst>
  </p:cSld>
  <p:clrMapOvr>
    <a:masterClrMapping/>
  </p:clrMapOvr>
  <mc:AlternateContent xmlns:mc="http://schemas.openxmlformats.org/markup-compatibility/2006">
    <mc:Choice xmlns:p14="http://schemas.microsoft.com/office/powerpoint/2010/main" Requires="p14">
      <p:transition spd="slow" p14:dur="2000" advTm="295143"/>
    </mc:Choice>
    <mc:Fallback>
      <p:transition spd="slow" advTm="295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loudy oil paint art">
            <a:extLst>
              <a:ext uri="{FF2B5EF4-FFF2-40B4-BE49-F238E27FC236}">
                <a16:creationId xmlns:a16="http://schemas.microsoft.com/office/drawing/2014/main" id="{D2525469-CD52-2859-340D-E7BD974974B0}"/>
              </a:ext>
            </a:extLst>
          </p:cNvPr>
          <p:cNvPicPr>
            <a:picLocks noChangeAspect="1"/>
          </p:cNvPicPr>
          <p:nvPr/>
        </p:nvPicPr>
        <p:blipFill rotWithShape="1">
          <a:blip r:embed="rId5"/>
          <a:srcRect t="58372" b="21860"/>
          <a:stretch/>
        </p:blipFill>
        <p:spPr>
          <a:xfrm rot="5400000">
            <a:off x="7957133" y="2623134"/>
            <a:ext cx="6858001" cy="1611734"/>
          </a:xfrm>
          <a:custGeom>
            <a:avLst/>
            <a:gdLst/>
            <a:ahLst/>
            <a:cxnLst/>
            <a:rect l="l" t="t" r="r" b="b"/>
            <a:pathLst>
              <a:path w="12214825" h="3383384">
                <a:moveTo>
                  <a:pt x="12213819" y="0"/>
                </a:moveTo>
                <a:cubicBezTo>
                  <a:pt x="12213819" y="29107"/>
                  <a:pt x="12214067" y="89770"/>
                  <a:pt x="12214502" y="174101"/>
                </a:cubicBezTo>
                <a:lnTo>
                  <a:pt x="12214825" y="234681"/>
                </a:lnTo>
                <a:lnTo>
                  <a:pt x="12214825" y="2718323"/>
                </a:lnTo>
                <a:lnTo>
                  <a:pt x="11377417" y="2725712"/>
                </a:lnTo>
                <a:cubicBezTo>
                  <a:pt x="7318291" y="2799276"/>
                  <a:pt x="6189525" y="3387660"/>
                  <a:pt x="3246747" y="3383361"/>
                </a:cubicBezTo>
                <a:cubicBezTo>
                  <a:pt x="2493396" y="3382260"/>
                  <a:pt x="1619330" y="3339570"/>
                  <a:pt x="544071" y="3235389"/>
                </a:cubicBezTo>
                <a:lnTo>
                  <a:pt x="19466" y="3181198"/>
                </a:lnTo>
                <a:cubicBezTo>
                  <a:pt x="22117" y="2650999"/>
                  <a:pt x="12840" y="2122787"/>
                  <a:pt x="3563" y="1594575"/>
                </a:cubicBezTo>
                <a:lnTo>
                  <a:pt x="0" y="1239098"/>
                </a:lnTo>
                <a:lnTo>
                  <a:pt x="0" y="7944"/>
                </a:lnTo>
                <a:close/>
              </a:path>
            </a:pathLst>
          </a:custGeom>
        </p:spPr>
      </p:pic>
      <p:sp>
        <p:nvSpPr>
          <p:cNvPr id="3" name="CuadroTexto 2">
            <a:extLst>
              <a:ext uri="{FF2B5EF4-FFF2-40B4-BE49-F238E27FC236}">
                <a16:creationId xmlns:a16="http://schemas.microsoft.com/office/drawing/2014/main" id="{3DD1CFC2-E00B-5F5A-80A6-C92D9C27E4BC}"/>
              </a:ext>
            </a:extLst>
          </p:cNvPr>
          <p:cNvSpPr txBox="1"/>
          <p:nvPr/>
        </p:nvSpPr>
        <p:spPr>
          <a:xfrm>
            <a:off x="10984556" y="6522093"/>
            <a:ext cx="1207444" cy="215444"/>
          </a:xfrm>
          <a:prstGeom prst="rect">
            <a:avLst/>
          </a:prstGeom>
          <a:noFill/>
        </p:spPr>
        <p:txBody>
          <a:bodyPr wrap="square">
            <a:spAutoFit/>
          </a:bodyPr>
          <a:lstStyle/>
          <a:p>
            <a:r>
              <a:rPr lang="es-US" sz="800" dirty="0"/>
              <a:t>Doctrina de la Iglesia </a:t>
            </a:r>
            <a:fld id="{A5EFF319-060E-F544-9BD3-8214FBF17433}" type="slidenum">
              <a:rPr lang="es-US" sz="800" smtClean="0"/>
              <a:pPr/>
              <a:t>5</a:t>
            </a:fld>
            <a:endParaRPr lang="es-US" sz="800" dirty="0"/>
          </a:p>
        </p:txBody>
      </p:sp>
      <p:sp>
        <p:nvSpPr>
          <p:cNvPr id="4" name="CuadroTexto 3">
            <a:extLst>
              <a:ext uri="{FF2B5EF4-FFF2-40B4-BE49-F238E27FC236}">
                <a16:creationId xmlns:a16="http://schemas.microsoft.com/office/drawing/2014/main" id="{AB5F8ED9-1313-4A2F-B92D-0765761558E6}"/>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75170916-197F-35B5-A617-4937D80D8741}"/>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3361B794-DF96-14BA-39CF-EC52E34B0A36}"/>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62578074-3C39-3975-7D68-B5066B32FA56}"/>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B0542E0F-CEDB-6049-B1AE-78CBD4EED811}"/>
              </a:ext>
            </a:extLst>
          </p:cNvPr>
          <p:cNvSpPr txBox="1"/>
          <p:nvPr/>
        </p:nvSpPr>
        <p:spPr>
          <a:xfrm>
            <a:off x="738683" y="1702625"/>
            <a:ext cx="9042675" cy="4401205"/>
          </a:xfrm>
          <a:prstGeom prst="rect">
            <a:avLst/>
          </a:prstGeom>
          <a:noFill/>
        </p:spPr>
        <p:txBody>
          <a:bodyPr wrap="square">
            <a:spAutoFit/>
          </a:bodyPr>
          <a:lstStyle/>
          <a:p>
            <a:pPr algn="just"/>
            <a:r>
              <a:rPr lang="es-US" sz="2000" b="1" dirty="0">
                <a:effectLst/>
                <a:latin typeface="Calibri" panose="020F0502020204030204" pitchFamily="34" charset="0"/>
                <a:cs typeface="Calibri" panose="020F0502020204030204" pitchFamily="34" charset="0"/>
              </a:rPr>
              <a:t>Naturaleza de la iglesia</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Pablo llama al conjunto y a cada grupo local como “la iglesia”, del mismo modo que emplea el término para referirse a una familia de creyentes o reuniones más grandes. Por lo tanto, no es la suma de iglesias lo que forma la iglesia entera, ni la iglesia como un todo está dividida en congregaciones separadas. Dondequiera que la iglesia se reúne está completa, es la iglesia en aquel lugar. La congregación particular representa a la iglesia universal y, mediante la participación en la redención de Cristo, místicamente contiene la totalidad de la cual es la manifestación local.</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Los términos “la iglesia de Dios” y “las iglesias en Cristo” llegan a su máxima expresión en “las iglesias de Dios en Cristo Jesús” (1 Tes. 2:14). Esta fraseología indica que las características significativas de la iglesia son su relación con Dios y con Jesucristo.</a:t>
            </a:r>
          </a:p>
        </p:txBody>
      </p:sp>
      <p:pic>
        <p:nvPicPr>
          <p:cNvPr id="10" name="Audio 9">
            <a:extLst>
              <a:ext uri="{FF2B5EF4-FFF2-40B4-BE49-F238E27FC236}">
                <a16:creationId xmlns:a16="http://schemas.microsoft.com/office/drawing/2014/main" id="{3BEA6979-CBE5-C3DC-7072-C36D54FDDA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32854199"/>
      </p:ext>
    </p:extLst>
  </p:cSld>
  <p:clrMapOvr>
    <a:masterClrMapping/>
  </p:clrMapOvr>
  <mc:AlternateContent xmlns:mc="http://schemas.openxmlformats.org/markup-compatibility/2006">
    <mc:Choice xmlns:p14="http://schemas.microsoft.com/office/powerpoint/2010/main" Requires="p14">
      <p:transition spd="slow" p14:dur="2000" advTm="60532"/>
    </mc:Choice>
    <mc:Fallback>
      <p:transition spd="slow" advTm="60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olorized light photo effects">
            <a:extLst>
              <a:ext uri="{FF2B5EF4-FFF2-40B4-BE49-F238E27FC236}">
                <a16:creationId xmlns:a16="http://schemas.microsoft.com/office/drawing/2014/main" id="{61859492-6AC9-D617-EEE1-5566518EEEAA}"/>
              </a:ext>
            </a:extLst>
          </p:cNvPr>
          <p:cNvPicPr>
            <a:picLocks noChangeAspect="1"/>
          </p:cNvPicPr>
          <p:nvPr/>
        </p:nvPicPr>
        <p:blipFill rotWithShape="1">
          <a:blip r:embed="rId5"/>
          <a:srcRect l="41748" r="43447" b="2"/>
          <a:stretch/>
        </p:blipFill>
        <p:spPr>
          <a:xfrm>
            <a:off x="10672763" y="-4762"/>
            <a:ext cx="1527320" cy="6886079"/>
          </a:xfrm>
          <a:custGeom>
            <a:avLst/>
            <a:gdLst/>
            <a:ahLst/>
            <a:cxnLst/>
            <a:rect l="l" t="t" r="r" b="b"/>
            <a:pathLst>
              <a:path w="3541857" h="6886079">
                <a:moveTo>
                  <a:pt x="1248072" y="0"/>
                </a:moveTo>
                <a:lnTo>
                  <a:pt x="3541857" y="0"/>
                </a:lnTo>
                <a:lnTo>
                  <a:pt x="3541857" y="6886079"/>
                </a:lnTo>
                <a:lnTo>
                  <a:pt x="0" y="6864521"/>
                </a:lnTo>
                <a:close/>
              </a:path>
            </a:pathLst>
          </a:custGeom>
        </p:spPr>
      </p:pic>
      <p:sp>
        <p:nvSpPr>
          <p:cNvPr id="3" name="CuadroTexto 2">
            <a:extLst>
              <a:ext uri="{FF2B5EF4-FFF2-40B4-BE49-F238E27FC236}">
                <a16:creationId xmlns:a16="http://schemas.microsoft.com/office/drawing/2014/main" id="{98755FF6-1993-EA34-EF4C-04D7C7396DB5}"/>
              </a:ext>
            </a:extLst>
          </p:cNvPr>
          <p:cNvSpPr txBox="1"/>
          <p:nvPr/>
        </p:nvSpPr>
        <p:spPr>
          <a:xfrm>
            <a:off x="10965366" y="6488638"/>
            <a:ext cx="1226634" cy="215444"/>
          </a:xfrm>
          <a:prstGeom prst="rect">
            <a:avLst/>
          </a:prstGeom>
          <a:noFill/>
        </p:spPr>
        <p:txBody>
          <a:bodyPr wrap="square">
            <a:spAutoFit/>
          </a:bodyPr>
          <a:lstStyle/>
          <a:p>
            <a:r>
              <a:rPr lang="es-US" sz="800" dirty="0">
                <a:solidFill>
                  <a:schemeClr val="bg1"/>
                </a:solidFill>
              </a:rPr>
              <a:t>Doctrina de la Iglesia </a:t>
            </a:r>
            <a:fld id="{A5EFF319-060E-F544-9BD3-8214FBF17433}" type="slidenum">
              <a:rPr lang="es-US" sz="800" smtClean="0">
                <a:solidFill>
                  <a:schemeClr val="bg1"/>
                </a:solidFill>
              </a:rPr>
              <a:pPr/>
              <a:t>6</a:t>
            </a:fld>
            <a:endParaRPr lang="es-US" sz="800" dirty="0">
              <a:solidFill>
                <a:schemeClr val="bg1"/>
              </a:solidFill>
            </a:endParaRPr>
          </a:p>
        </p:txBody>
      </p:sp>
      <p:sp>
        <p:nvSpPr>
          <p:cNvPr id="4" name="CuadroTexto 3">
            <a:extLst>
              <a:ext uri="{FF2B5EF4-FFF2-40B4-BE49-F238E27FC236}">
                <a16:creationId xmlns:a16="http://schemas.microsoft.com/office/drawing/2014/main" id="{CE5B286F-5AE4-FA37-F7F7-728F9DB5CBE7}"/>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46689C8C-A980-1FC0-299F-7793C0EEE4F1}"/>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E5773DDB-1E53-30CA-A4F9-920F78458D35}"/>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BC46C1BC-F747-9BCF-29AA-19CC6B577CCF}"/>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7A3AB9AA-019B-48B7-1A89-54FACE4A3E19}"/>
              </a:ext>
            </a:extLst>
          </p:cNvPr>
          <p:cNvSpPr txBox="1"/>
          <p:nvPr/>
        </p:nvSpPr>
        <p:spPr>
          <a:xfrm>
            <a:off x="935035" y="1556782"/>
            <a:ext cx="9307370" cy="4093428"/>
          </a:xfrm>
          <a:prstGeom prst="rect">
            <a:avLst/>
          </a:prstGeom>
          <a:noFill/>
        </p:spPr>
        <p:txBody>
          <a:bodyPr wrap="square">
            <a:spAutoFit/>
          </a:bodyPr>
          <a:lstStyle/>
          <a:p>
            <a:pPr algn="just"/>
            <a:r>
              <a:rPr lang="es-US" sz="2000" dirty="0">
                <a:effectLst/>
                <a:latin typeface="Calibri" panose="020F0502020204030204" pitchFamily="34" charset="0"/>
                <a:cs typeface="Calibri" panose="020F0502020204030204" pitchFamily="34" charset="0"/>
              </a:rPr>
              <a:t>Cuando se administra el sacramento, Cristo no está menos ocupado dándose a sí mismo y otorgando sus bendiciones al creyente que el ministro en la distribución del pan y la copa a los comulgantes. Los reformadores enseñaban que el día de reposo es el día en que descansamos de nuestras labores para que Dios obre en nosotros. Como Dios engendra a los creyentes por la predicación de la Palabra de Cristo y los nutre con los sacramentos de la gracia, la fe contempla el rostro del Señor en la forma de la iglesia del Dios viviente.</a:t>
            </a:r>
          </a:p>
          <a:p>
            <a:pPr algn="just"/>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Los hechos de Dios en la iglesia se realizan en Cristo Jesús. El reconocimiento adecuado de Jesús el Mesías y de las obras poderosas de Dios en él establece la relación integral de la iglesia con su Señor. </a:t>
            </a:r>
          </a:p>
          <a:p>
            <a:pPr algn="just"/>
            <a:br>
              <a:rPr lang="es-US" sz="2000" dirty="0">
                <a:effectLst/>
                <a:latin typeface="Calibri" panose="020F0502020204030204" pitchFamily="34" charset="0"/>
                <a:cs typeface="Calibri" panose="020F0502020204030204" pitchFamily="34" charset="0"/>
              </a:rPr>
            </a:br>
            <a:endParaRPr lang="es-US" sz="2000" dirty="0">
              <a:effectLst/>
              <a:latin typeface="Calibri" panose="020F0502020204030204" pitchFamily="34" charset="0"/>
              <a:cs typeface="Calibri" panose="020F0502020204030204" pitchFamily="34" charset="0"/>
            </a:endParaRPr>
          </a:p>
        </p:txBody>
      </p:sp>
      <p:pic>
        <p:nvPicPr>
          <p:cNvPr id="10" name="Audio 9">
            <a:extLst>
              <a:ext uri="{FF2B5EF4-FFF2-40B4-BE49-F238E27FC236}">
                <a16:creationId xmlns:a16="http://schemas.microsoft.com/office/drawing/2014/main" id="{3A492862-3CDF-6771-5E77-BD7FB8DBC5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9769035"/>
      </p:ext>
    </p:extLst>
  </p:cSld>
  <p:clrMapOvr>
    <a:masterClrMapping/>
  </p:clrMapOvr>
  <mc:AlternateContent xmlns:mc="http://schemas.openxmlformats.org/markup-compatibility/2006">
    <mc:Choice xmlns:p14="http://schemas.microsoft.com/office/powerpoint/2010/main" Requires="p14">
      <p:transition spd="slow" p14:dur="2000" advTm="320500"/>
    </mc:Choice>
    <mc:Fallback>
      <p:transition spd="slow" advTm="32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olorful wavy concept">
            <a:extLst>
              <a:ext uri="{FF2B5EF4-FFF2-40B4-BE49-F238E27FC236}">
                <a16:creationId xmlns:a16="http://schemas.microsoft.com/office/drawing/2014/main" id="{7AF97035-C9C7-98D2-C86E-A3C171B46C6A}"/>
              </a:ext>
            </a:extLst>
          </p:cNvPr>
          <p:cNvPicPr>
            <a:picLocks noChangeAspect="1"/>
          </p:cNvPicPr>
          <p:nvPr/>
        </p:nvPicPr>
        <p:blipFill rotWithShape="1">
          <a:blip r:embed="rId5"/>
          <a:srcRect l="63993" t="-1" r="21657" b="-1"/>
          <a:stretch/>
        </p:blipFill>
        <p:spPr>
          <a:xfrm>
            <a:off x="10729913" y="-3439"/>
            <a:ext cx="1475056" cy="6861439"/>
          </a:xfrm>
          <a:prstGeom prst="rect">
            <a:avLst/>
          </a:prstGeom>
        </p:spPr>
      </p:pic>
      <p:sp>
        <p:nvSpPr>
          <p:cNvPr id="3" name="CuadroTexto 2">
            <a:extLst>
              <a:ext uri="{FF2B5EF4-FFF2-40B4-BE49-F238E27FC236}">
                <a16:creationId xmlns:a16="http://schemas.microsoft.com/office/drawing/2014/main" id="{319931AD-62C8-6AFA-8BBF-D0D1FD353EC9}"/>
              </a:ext>
            </a:extLst>
          </p:cNvPr>
          <p:cNvSpPr txBox="1"/>
          <p:nvPr/>
        </p:nvSpPr>
        <p:spPr>
          <a:xfrm>
            <a:off x="10848548" y="6533244"/>
            <a:ext cx="1237785" cy="215444"/>
          </a:xfrm>
          <a:prstGeom prst="rect">
            <a:avLst/>
          </a:prstGeom>
          <a:noFill/>
        </p:spPr>
        <p:txBody>
          <a:bodyPr wrap="square">
            <a:spAutoFit/>
          </a:bodyPr>
          <a:lstStyle/>
          <a:p>
            <a:r>
              <a:rPr lang="es-US" sz="800" dirty="0">
                <a:solidFill>
                  <a:schemeClr val="bg1"/>
                </a:solidFill>
              </a:rPr>
              <a:t>Doctrina de la Iglesia </a:t>
            </a:r>
            <a:fld id="{A5EFF319-060E-F544-9BD3-8214FBF17433}" type="slidenum">
              <a:rPr lang="es-US" sz="800" smtClean="0">
                <a:solidFill>
                  <a:schemeClr val="bg1"/>
                </a:solidFill>
              </a:rPr>
              <a:pPr/>
              <a:t>7</a:t>
            </a:fld>
            <a:endParaRPr lang="es-US" sz="800" dirty="0">
              <a:solidFill>
                <a:schemeClr val="bg1"/>
              </a:solidFill>
            </a:endParaRPr>
          </a:p>
        </p:txBody>
      </p:sp>
      <p:sp>
        <p:nvSpPr>
          <p:cNvPr id="4" name="CuadroTexto 3">
            <a:extLst>
              <a:ext uri="{FF2B5EF4-FFF2-40B4-BE49-F238E27FC236}">
                <a16:creationId xmlns:a16="http://schemas.microsoft.com/office/drawing/2014/main" id="{380149A9-8A16-CC1C-DD8D-9DA5E56D44B2}"/>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9AD627E7-B0AA-DF89-F6F7-C9F8282F933A}"/>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F48C4033-B83B-DB89-0213-E50692AF6BCE}"/>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4A28945B-3F4A-FA5E-3389-A59EB2BDE355}"/>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6A7DCFC1-9B01-482F-AF6D-E61274B266B0}"/>
              </a:ext>
            </a:extLst>
          </p:cNvPr>
          <p:cNvSpPr txBox="1"/>
          <p:nvPr/>
        </p:nvSpPr>
        <p:spPr>
          <a:xfrm>
            <a:off x="1019256" y="2515066"/>
            <a:ext cx="9138928" cy="2862322"/>
          </a:xfrm>
          <a:prstGeom prst="rect">
            <a:avLst/>
          </a:prstGeom>
          <a:noFill/>
        </p:spPr>
        <p:txBody>
          <a:bodyPr wrap="square">
            <a:spAutoFit/>
          </a:bodyPr>
          <a:lstStyle/>
          <a:p>
            <a:pPr algn="just"/>
            <a:r>
              <a:rPr lang="es-US" sz="2000" dirty="0">
                <a:effectLst/>
                <a:latin typeface="Calibri" panose="020F0502020204030204" pitchFamily="34" charset="0"/>
                <a:cs typeface="Calibri" panose="020F0502020204030204" pitchFamily="34" charset="0"/>
              </a:rPr>
              <a:t>Ciertos ritos o ceremonias de la iglesia se conocen como sacramentos u ordenanzas. La Iglesia Católica Romana, la Ortodoxa Griega y algunas otras iglesias reconocen siete sacramentos: el bautismo, la eucaristía (comunión), la confirmación, el matrimonio, las órdenes sagradas, la penitencia y la extremaunción. La mayoría de los protestantes solo reconocen el bautismo y la comunión, y sostienen que estos dos fueron instituidos específicamente por Cristo. Los que consideran estos ritos como sacramentos los ven como “medios de gracia”, es decir, que la gracia se comunica al creyente mediante la participación. Los que utilizan el término ordenanza tienden a ver estos ritos como símbolos externos o visibles de una realidad interna o espiritual.</a:t>
            </a:r>
          </a:p>
        </p:txBody>
      </p:sp>
      <p:sp>
        <p:nvSpPr>
          <p:cNvPr id="11" name="CuadroTexto 10">
            <a:extLst>
              <a:ext uri="{FF2B5EF4-FFF2-40B4-BE49-F238E27FC236}">
                <a16:creationId xmlns:a16="http://schemas.microsoft.com/office/drawing/2014/main" id="{C9B2AAE6-946C-F0D3-DF79-382CE45AFC49}"/>
              </a:ext>
            </a:extLst>
          </p:cNvPr>
          <p:cNvSpPr txBox="1"/>
          <p:nvPr/>
        </p:nvSpPr>
        <p:spPr>
          <a:xfrm>
            <a:off x="1019256" y="1921814"/>
            <a:ext cx="6100010" cy="400110"/>
          </a:xfrm>
          <a:prstGeom prst="rect">
            <a:avLst/>
          </a:prstGeom>
          <a:noFill/>
        </p:spPr>
        <p:txBody>
          <a:bodyPr wrap="square">
            <a:spAutoFit/>
          </a:bodyPr>
          <a:lstStyle/>
          <a:p>
            <a:r>
              <a:rPr lang="es-US" sz="2000" b="1" dirty="0">
                <a:effectLst/>
                <a:latin typeface="Calibri" panose="020F0502020204030204" pitchFamily="34" charset="0"/>
                <a:cs typeface="Calibri" panose="020F0502020204030204" pitchFamily="34" charset="0"/>
              </a:rPr>
              <a:t>Sacramentos u ordenanzas</a:t>
            </a:r>
            <a:endParaRPr lang="es-US" sz="2000" b="1" dirty="0">
              <a:latin typeface="Calibri" panose="020F0502020204030204" pitchFamily="34" charset="0"/>
              <a:cs typeface="Calibri" panose="020F0502020204030204" pitchFamily="34" charset="0"/>
            </a:endParaRPr>
          </a:p>
        </p:txBody>
      </p:sp>
      <p:pic>
        <p:nvPicPr>
          <p:cNvPr id="15" name="Audio 14">
            <a:extLst>
              <a:ext uri="{FF2B5EF4-FFF2-40B4-BE49-F238E27FC236}">
                <a16:creationId xmlns:a16="http://schemas.microsoft.com/office/drawing/2014/main" id="{4C76A833-5C6E-E7FE-3A47-6970564900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26718255"/>
      </p:ext>
    </p:extLst>
  </p:cSld>
  <p:clrMapOvr>
    <a:masterClrMapping/>
  </p:clrMapOvr>
  <mc:AlternateContent xmlns:mc="http://schemas.openxmlformats.org/markup-compatibility/2006">
    <mc:Choice xmlns:p14="http://schemas.microsoft.com/office/powerpoint/2010/main" Requires="p14">
      <p:transition spd="slow" p14:dur="2000" advTm="209641"/>
    </mc:Choice>
    <mc:Fallback>
      <p:transition spd="slow" advTm="209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olorful liquid art">
            <a:extLst>
              <a:ext uri="{FF2B5EF4-FFF2-40B4-BE49-F238E27FC236}">
                <a16:creationId xmlns:a16="http://schemas.microsoft.com/office/drawing/2014/main" id="{02D1E8A5-F68E-9BA5-08CA-7C15E315D91C}"/>
              </a:ext>
            </a:extLst>
          </p:cNvPr>
          <p:cNvPicPr>
            <a:picLocks noChangeAspect="1"/>
          </p:cNvPicPr>
          <p:nvPr/>
        </p:nvPicPr>
        <p:blipFill rotWithShape="1">
          <a:blip r:embed="rId5"/>
          <a:srcRect t="70587" b="15182"/>
          <a:stretch/>
        </p:blipFill>
        <p:spPr>
          <a:xfrm rot="5400000">
            <a:off x="8155741" y="2821739"/>
            <a:ext cx="6858001" cy="1214520"/>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3" name="CuadroTexto 2">
            <a:extLst>
              <a:ext uri="{FF2B5EF4-FFF2-40B4-BE49-F238E27FC236}">
                <a16:creationId xmlns:a16="http://schemas.microsoft.com/office/drawing/2014/main" id="{B2C09692-8555-A756-EA09-F97FA5AC1D14}"/>
              </a:ext>
            </a:extLst>
          </p:cNvPr>
          <p:cNvSpPr txBox="1"/>
          <p:nvPr/>
        </p:nvSpPr>
        <p:spPr>
          <a:xfrm>
            <a:off x="10977481" y="6488638"/>
            <a:ext cx="1214521" cy="215444"/>
          </a:xfrm>
          <a:prstGeom prst="rect">
            <a:avLst/>
          </a:prstGeom>
          <a:noFill/>
        </p:spPr>
        <p:txBody>
          <a:bodyPr wrap="square">
            <a:spAutoFit/>
          </a:bodyPr>
          <a:lstStyle/>
          <a:p>
            <a:r>
              <a:rPr lang="es-US" sz="800" dirty="0"/>
              <a:t>Doctrina de la Iglesia </a:t>
            </a:r>
            <a:fld id="{A5EFF319-060E-F544-9BD3-8214FBF17433}" type="slidenum">
              <a:rPr lang="es-US" sz="800" smtClean="0"/>
              <a:pPr/>
              <a:t>8</a:t>
            </a:fld>
            <a:endParaRPr lang="es-US" sz="800" dirty="0"/>
          </a:p>
        </p:txBody>
      </p:sp>
      <p:sp>
        <p:nvSpPr>
          <p:cNvPr id="4" name="CuadroTexto 3">
            <a:extLst>
              <a:ext uri="{FF2B5EF4-FFF2-40B4-BE49-F238E27FC236}">
                <a16:creationId xmlns:a16="http://schemas.microsoft.com/office/drawing/2014/main" id="{957A32A4-DDB0-D04B-F0F2-E327532ACBFD}"/>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79BB3FB2-B642-5C0B-D1CC-AB397C2879C5}"/>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CD180E98-180B-21BD-CFB2-A37DED83A245}"/>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96FA318F-8191-B836-7C30-4F830E78900E}"/>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15" name="CuadroTexto 14">
            <a:extLst>
              <a:ext uri="{FF2B5EF4-FFF2-40B4-BE49-F238E27FC236}">
                <a16:creationId xmlns:a16="http://schemas.microsoft.com/office/drawing/2014/main" id="{2AC4B98E-9691-62E0-6145-621A2EFD6FE1}"/>
              </a:ext>
            </a:extLst>
          </p:cNvPr>
          <p:cNvSpPr txBox="1"/>
          <p:nvPr/>
        </p:nvSpPr>
        <p:spPr>
          <a:xfrm>
            <a:off x="871346" y="1795046"/>
            <a:ext cx="9523938" cy="3477875"/>
          </a:xfrm>
          <a:prstGeom prst="rect">
            <a:avLst/>
          </a:prstGeom>
          <a:noFill/>
        </p:spPr>
        <p:txBody>
          <a:bodyPr wrap="square">
            <a:spAutoFit/>
          </a:bodyPr>
          <a:lstStyle/>
          <a:p>
            <a:r>
              <a:rPr lang="es-US" sz="2000" b="1" dirty="0">
                <a:effectLst/>
                <a:latin typeface="Calibri" panose="020F0502020204030204" pitchFamily="34" charset="0"/>
                <a:cs typeface="Calibri" panose="020F0502020204030204" pitchFamily="34" charset="0"/>
              </a:rPr>
              <a:t>Ministerio de la iglesia</a:t>
            </a:r>
          </a:p>
          <a:p>
            <a:endParaRPr lang="es-US" sz="2000" dirty="0">
              <a:effectLst/>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El ministerio esencial de la iglesia es, por consiguiente, el ministerio de su Señor y Salvador Jesucristo. Hebreos y Apocalipsis revelan al Cordero en medio del trono, y al Sumo Sacerdote que intercede siempre en el altar celestial de la oración como el centro del culto cristiano. Por su ministerio celestial todo el pueblo de Dios tiene acceso al trono de la gracia. En la iglesia del Nuevo Testamento no hay separación entre clero y laicos. </a:t>
            </a:r>
            <a:r>
              <a:rPr lang="es-US" sz="2000" i="1" dirty="0">
                <a:effectLst/>
                <a:latin typeface="Calibri" panose="020F0502020204030204" pitchFamily="34" charset="0"/>
                <a:cs typeface="Calibri" panose="020F0502020204030204" pitchFamily="34" charset="0"/>
              </a:rPr>
              <a:t>Todos</a:t>
            </a:r>
            <a:r>
              <a:rPr lang="es-US" sz="2000" dirty="0">
                <a:effectLst/>
                <a:latin typeface="Calibri" panose="020F0502020204030204" pitchFamily="34" charset="0"/>
                <a:cs typeface="Calibri" panose="020F0502020204030204" pitchFamily="34" charset="0"/>
              </a:rPr>
              <a:t> son herencia de Dios (clero), real sacerdocio, pueblo (laicos) adquirido por y para él (1 </a:t>
            </a:r>
            <a:r>
              <a:rPr lang="es-US" sz="2000" dirty="0" err="1">
                <a:effectLst/>
                <a:latin typeface="Calibri" panose="020F0502020204030204" pitchFamily="34" charset="0"/>
                <a:cs typeface="Calibri" panose="020F0502020204030204" pitchFamily="34" charset="0"/>
              </a:rPr>
              <a:t>Ped</a:t>
            </a:r>
            <a:r>
              <a:rPr lang="es-US" sz="2000" dirty="0">
                <a:effectLst/>
                <a:latin typeface="Calibri" panose="020F0502020204030204" pitchFamily="34" charset="0"/>
                <a:cs typeface="Calibri" panose="020F0502020204030204" pitchFamily="34" charset="0"/>
              </a:rPr>
              <a:t>. 2:9; 5:2, 3).</a:t>
            </a:r>
          </a:p>
          <a:p>
            <a:pPr algn="just"/>
            <a:br>
              <a:rPr lang="es-US" sz="2000" dirty="0">
                <a:effectLst/>
                <a:latin typeface="Calibri" panose="020F0502020204030204" pitchFamily="34" charset="0"/>
                <a:cs typeface="Calibri" panose="020F0502020204030204" pitchFamily="34" charset="0"/>
              </a:rPr>
            </a:br>
            <a:endParaRPr lang="es-US" sz="2000" dirty="0">
              <a:effectLst/>
              <a:latin typeface="Calibri" panose="020F0502020204030204" pitchFamily="34" charset="0"/>
              <a:cs typeface="Calibri" panose="020F0502020204030204" pitchFamily="34" charset="0"/>
            </a:endParaRPr>
          </a:p>
        </p:txBody>
      </p:sp>
      <p:pic>
        <p:nvPicPr>
          <p:cNvPr id="9" name="Audio 8">
            <a:extLst>
              <a:ext uri="{FF2B5EF4-FFF2-40B4-BE49-F238E27FC236}">
                <a16:creationId xmlns:a16="http://schemas.microsoft.com/office/drawing/2014/main" id="{BB05C347-7E8B-BE5A-6A29-E7AD87AD03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34387095"/>
      </p:ext>
    </p:extLst>
  </p:cSld>
  <p:clrMapOvr>
    <a:masterClrMapping/>
  </p:clrMapOvr>
  <mc:AlternateContent xmlns:mc="http://schemas.openxmlformats.org/markup-compatibility/2006">
    <mc:Choice xmlns:p14="http://schemas.microsoft.com/office/powerpoint/2010/main" Requires="p14">
      <p:transition spd="slow" p14:dur="2000" advTm="312031"/>
    </mc:Choice>
    <mc:Fallback>
      <p:transition spd="slow" advTm="312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aint in motion from the bottom of the view">
            <a:extLst>
              <a:ext uri="{FF2B5EF4-FFF2-40B4-BE49-F238E27FC236}">
                <a16:creationId xmlns:a16="http://schemas.microsoft.com/office/drawing/2014/main" id="{1A2C3DF9-C3E2-B425-3700-C8F630AE9F56}"/>
              </a:ext>
            </a:extLst>
          </p:cNvPr>
          <p:cNvPicPr>
            <a:picLocks noChangeAspect="1"/>
          </p:cNvPicPr>
          <p:nvPr/>
        </p:nvPicPr>
        <p:blipFill rotWithShape="1">
          <a:blip r:embed="rId5"/>
          <a:srcRect l="48324" t="-1" r="35954" b="-1"/>
          <a:stretch/>
        </p:blipFill>
        <p:spPr>
          <a:xfrm>
            <a:off x="10520363" y="10"/>
            <a:ext cx="1671637" cy="6857990"/>
          </a:xfrm>
          <a:prstGeom prst="rect">
            <a:avLst/>
          </a:prstGeom>
        </p:spPr>
      </p:pic>
      <p:sp>
        <p:nvSpPr>
          <p:cNvPr id="3" name="CuadroTexto 2">
            <a:extLst>
              <a:ext uri="{FF2B5EF4-FFF2-40B4-BE49-F238E27FC236}">
                <a16:creationId xmlns:a16="http://schemas.microsoft.com/office/drawing/2014/main" id="{4C380D8E-AE06-7564-0962-5542333BA93A}"/>
              </a:ext>
            </a:extLst>
          </p:cNvPr>
          <p:cNvSpPr txBox="1"/>
          <p:nvPr/>
        </p:nvSpPr>
        <p:spPr>
          <a:xfrm>
            <a:off x="10720302" y="6466336"/>
            <a:ext cx="1271757" cy="215444"/>
          </a:xfrm>
          <a:prstGeom prst="rect">
            <a:avLst/>
          </a:prstGeom>
          <a:noFill/>
        </p:spPr>
        <p:txBody>
          <a:bodyPr wrap="square">
            <a:spAutoFit/>
          </a:bodyPr>
          <a:lstStyle/>
          <a:p>
            <a:r>
              <a:rPr lang="es-US" sz="800" dirty="0">
                <a:solidFill>
                  <a:schemeClr val="bg1"/>
                </a:solidFill>
              </a:rPr>
              <a:t>Doctrina de la Iglesia </a:t>
            </a:r>
            <a:fld id="{A5EFF319-060E-F544-9BD3-8214FBF17433}" type="slidenum">
              <a:rPr lang="es-US" sz="800" smtClean="0">
                <a:solidFill>
                  <a:schemeClr val="bg1"/>
                </a:solidFill>
              </a:rPr>
              <a:pPr/>
              <a:t>9</a:t>
            </a:fld>
            <a:endParaRPr lang="es-US" sz="800" dirty="0">
              <a:solidFill>
                <a:schemeClr val="bg1"/>
              </a:solidFill>
            </a:endParaRPr>
          </a:p>
        </p:txBody>
      </p:sp>
      <p:sp>
        <p:nvSpPr>
          <p:cNvPr id="4" name="CuadroTexto 3">
            <a:extLst>
              <a:ext uri="{FF2B5EF4-FFF2-40B4-BE49-F238E27FC236}">
                <a16:creationId xmlns:a16="http://schemas.microsoft.com/office/drawing/2014/main" id="{D5DABAEA-5474-221D-F7FC-16777968BED0}"/>
              </a:ext>
            </a:extLst>
          </p:cNvPr>
          <p:cNvSpPr txBox="1"/>
          <p:nvPr/>
        </p:nvSpPr>
        <p:spPr>
          <a:xfrm>
            <a:off x="3921351" y="649821"/>
            <a:ext cx="2593919" cy="646331"/>
          </a:xfrm>
          <a:prstGeom prst="rect">
            <a:avLst/>
          </a:prstGeom>
          <a:noFill/>
        </p:spPr>
        <p:txBody>
          <a:bodyPr wrap="square">
            <a:spAutoFit/>
          </a:bodyPr>
          <a:lstStyle/>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Príncipe de Paz </a:t>
            </a:r>
          </a:p>
          <a:p>
            <a:pPr algn="ctr"/>
            <a:r>
              <a:rPr kumimoji="0" lang="es-E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Ministerios Bíblicos   </a:t>
            </a:r>
            <a:endParaRPr lang="es-EC" b="1" dirty="0">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CC93BAAB-DDAB-CF8E-DEEB-6EE989BE11D8}"/>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15230" t="29259" r="20441" b="29860"/>
          <a:stretch>
            <a:fillRect/>
          </a:stretch>
        </p:blipFill>
        <p:spPr bwMode="auto">
          <a:xfrm>
            <a:off x="4931323" y="240419"/>
            <a:ext cx="657397" cy="4172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EECB6B93-E30A-D948-ED11-F61B1A7136B2}"/>
              </a:ext>
            </a:extLst>
          </p:cNvPr>
          <p:cNvCxnSpPr>
            <a:cxnSpLocks/>
          </p:cNvCxnSpPr>
          <p:nvPr/>
        </p:nvCxnSpPr>
        <p:spPr>
          <a:xfrm>
            <a:off x="3921351" y="629295"/>
            <a:ext cx="87644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 name="Conector recto 6">
            <a:extLst>
              <a:ext uri="{FF2B5EF4-FFF2-40B4-BE49-F238E27FC236}">
                <a16:creationId xmlns:a16="http://schemas.microsoft.com/office/drawing/2014/main" id="{7E98EAEE-AF25-B1D3-A1A8-9CCE44DA30A6}"/>
              </a:ext>
            </a:extLst>
          </p:cNvPr>
          <p:cNvCxnSpPr>
            <a:cxnSpLocks/>
          </p:cNvCxnSpPr>
          <p:nvPr/>
        </p:nvCxnSpPr>
        <p:spPr>
          <a:xfrm>
            <a:off x="5662052" y="629295"/>
            <a:ext cx="876441"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uadroTexto 8">
            <a:extLst>
              <a:ext uri="{FF2B5EF4-FFF2-40B4-BE49-F238E27FC236}">
                <a16:creationId xmlns:a16="http://schemas.microsoft.com/office/drawing/2014/main" id="{5E1347A8-8653-7E19-7F75-CA4ED19050CF}"/>
              </a:ext>
            </a:extLst>
          </p:cNvPr>
          <p:cNvSpPr txBox="1"/>
          <p:nvPr/>
        </p:nvSpPr>
        <p:spPr>
          <a:xfrm>
            <a:off x="871346" y="1591530"/>
            <a:ext cx="8970486" cy="4093428"/>
          </a:xfrm>
          <a:prstGeom prst="rect">
            <a:avLst/>
          </a:prstGeom>
          <a:noFill/>
        </p:spPr>
        <p:txBody>
          <a:bodyPr wrap="square">
            <a:spAutoFit/>
          </a:bodyPr>
          <a:lstStyle/>
          <a:p>
            <a:pPr algn="just"/>
            <a:r>
              <a:rPr lang="es-US" sz="2000" dirty="0">
                <a:effectLst/>
                <a:latin typeface="Calibri" panose="020F0502020204030204" pitchFamily="34" charset="0"/>
                <a:cs typeface="Calibri" panose="020F0502020204030204" pitchFamily="34" charset="0"/>
              </a:rPr>
              <a:t>Cristo designó como pastores primeramente a los apóstoles que lo habían acompañado a lo largo de su ministerio y fueron testigos de su resurrección. Mediante el kerigma apostólico, Dios dio a los que no habían visto a Jesús una fe tan preciosa como la de los apóstoles. Como ellos representaban directamente a Cristo y hablaban con la autoridad que les confirió, no había manera de que hubiera desvíos en torno al testimonio apostólico respecto de él. </a:t>
            </a:r>
          </a:p>
          <a:p>
            <a:pPr algn="just"/>
            <a:endParaRPr lang="es-US" sz="2000" dirty="0">
              <a:latin typeface="Calibri" panose="020F0502020204030204" pitchFamily="34" charset="0"/>
              <a:cs typeface="Calibri" panose="020F0502020204030204" pitchFamily="34" charset="0"/>
            </a:endParaRPr>
          </a:p>
          <a:p>
            <a:pPr algn="just"/>
            <a:r>
              <a:rPr lang="es-US" sz="2000" dirty="0">
                <a:effectLst/>
                <a:latin typeface="Calibri" panose="020F0502020204030204" pitchFamily="34" charset="0"/>
                <a:cs typeface="Calibri" panose="020F0502020204030204" pitchFamily="34" charset="0"/>
              </a:rPr>
              <a:t>Ellos predicaron a Cristo Jesús como Señor y a sí mismos como siervos por causa de él (2 </a:t>
            </a:r>
            <a:r>
              <a:rPr lang="es-US" sz="2000" dirty="0" err="1">
                <a:effectLst/>
                <a:latin typeface="Calibri" panose="020F0502020204030204" pitchFamily="34" charset="0"/>
                <a:cs typeface="Calibri" panose="020F0502020204030204" pitchFamily="34" charset="0"/>
              </a:rPr>
              <a:t>Cor</a:t>
            </a:r>
            <a:r>
              <a:rPr lang="es-US" sz="2000" dirty="0">
                <a:effectLst/>
                <a:latin typeface="Calibri" panose="020F0502020204030204" pitchFamily="34" charset="0"/>
                <a:cs typeface="Calibri" panose="020F0502020204030204" pitchFamily="34" charset="0"/>
              </a:rPr>
              <a:t>. 4:5). Mientras que la iglesia pertenece a Cristo, los apóstoles pertenecen a la iglesia, y no la iglesia a ellos (1 </a:t>
            </a:r>
            <a:r>
              <a:rPr lang="es-US" sz="2000" dirty="0" err="1">
                <a:effectLst/>
                <a:latin typeface="Calibri" panose="020F0502020204030204" pitchFamily="34" charset="0"/>
                <a:cs typeface="Calibri" panose="020F0502020204030204" pitchFamily="34" charset="0"/>
              </a:rPr>
              <a:t>Cor</a:t>
            </a:r>
            <a:r>
              <a:rPr lang="es-US" sz="2000" dirty="0">
                <a:effectLst/>
                <a:latin typeface="Calibri" panose="020F0502020204030204" pitchFamily="34" charset="0"/>
                <a:cs typeface="Calibri" panose="020F0502020204030204" pitchFamily="34" charset="0"/>
              </a:rPr>
              <a:t>. 3:22). Para que nadie pensara que bautizaban en su propio nombre, los apóstoles acostumbraban que sus colaboradores bautizaran a los creyentes (</a:t>
            </a:r>
            <a:r>
              <a:rPr lang="es-US" sz="2000" dirty="0" err="1">
                <a:effectLst/>
                <a:latin typeface="Calibri" panose="020F0502020204030204" pitchFamily="34" charset="0"/>
                <a:cs typeface="Calibri" panose="020F0502020204030204" pitchFamily="34" charset="0"/>
              </a:rPr>
              <a:t>Hech</a:t>
            </a:r>
            <a:r>
              <a:rPr lang="es-US" sz="2000" dirty="0">
                <a:effectLst/>
                <a:latin typeface="Calibri" panose="020F0502020204030204" pitchFamily="34" charset="0"/>
                <a:cs typeface="Calibri" panose="020F0502020204030204" pitchFamily="34" charset="0"/>
              </a:rPr>
              <a:t>. 10:47; 1 </a:t>
            </a:r>
            <a:r>
              <a:rPr lang="es-US" sz="2000" dirty="0" err="1">
                <a:effectLst/>
                <a:latin typeface="Calibri" panose="020F0502020204030204" pitchFamily="34" charset="0"/>
                <a:cs typeface="Calibri" panose="020F0502020204030204" pitchFamily="34" charset="0"/>
              </a:rPr>
              <a:t>Cor</a:t>
            </a:r>
            <a:r>
              <a:rPr lang="es-US" sz="2000" dirty="0">
                <a:effectLst/>
                <a:latin typeface="Calibri" panose="020F0502020204030204" pitchFamily="34" charset="0"/>
                <a:cs typeface="Calibri" panose="020F0502020204030204" pitchFamily="34" charset="0"/>
              </a:rPr>
              <a:t>. 1:13–17).</a:t>
            </a:r>
          </a:p>
          <a:p>
            <a:pPr algn="just"/>
            <a:endParaRPr lang="es-US" sz="2000" dirty="0">
              <a:effectLst/>
              <a:latin typeface="Calibri" panose="020F0502020204030204" pitchFamily="34" charset="0"/>
              <a:cs typeface="Calibri" panose="020F0502020204030204" pitchFamily="34" charset="0"/>
            </a:endParaRPr>
          </a:p>
        </p:txBody>
      </p:sp>
      <p:pic>
        <p:nvPicPr>
          <p:cNvPr id="10" name="Audio 9">
            <a:extLst>
              <a:ext uri="{FF2B5EF4-FFF2-40B4-BE49-F238E27FC236}">
                <a16:creationId xmlns:a16="http://schemas.microsoft.com/office/drawing/2014/main" id="{5BCA9B2A-1CD9-049A-A98D-5E4911E648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91448104"/>
      </p:ext>
    </p:extLst>
  </p:cSld>
  <p:clrMapOvr>
    <a:masterClrMapping/>
  </p:clrMapOvr>
  <mc:AlternateContent xmlns:mc="http://schemas.openxmlformats.org/markup-compatibility/2006">
    <mc:Choice xmlns:p14="http://schemas.microsoft.com/office/powerpoint/2010/main" Requires="p14">
      <p:transition spd="slow" p14:dur="2000" advTm="111448"/>
    </mc:Choice>
    <mc:Fallback>
      <p:transition spd="slow" advTm="111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185</TotalTime>
  <Words>4448</Words>
  <Application>Microsoft Macintosh PowerPoint</Application>
  <PresentationFormat>Panorámica</PresentationFormat>
  <Paragraphs>139</Paragraphs>
  <Slides>11</Slides>
  <Notes>11</Notes>
  <HiddenSlides>0</HiddenSlides>
  <MMClips>11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11</vt:i4>
      </vt:variant>
    </vt:vector>
  </HeadingPairs>
  <TitlesOfParts>
    <vt:vector size="19" baseType="lpstr">
      <vt:lpstr>Aptos</vt:lpstr>
      <vt:lpstr>Aptos Display</vt:lpstr>
      <vt:lpstr>Arial</vt:lpstr>
      <vt:lpstr>Calibri</vt:lpstr>
      <vt:lpstr>Helvetica</vt:lpstr>
      <vt:lpstr>Times</vt:lpstr>
      <vt:lpstr>Times New Roman</vt:lpstr>
      <vt:lpstr>Tema de Office</vt:lpstr>
      <vt:lpstr>Doctrina de la Iglesia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Rubén Posligua Morales</dc:creator>
  <cp:lastModifiedBy>Rubén Posligua Morales</cp:lastModifiedBy>
  <cp:revision>12</cp:revision>
  <dcterms:created xsi:type="dcterms:W3CDTF">2024-06-25T18:10:22Z</dcterms:created>
  <dcterms:modified xsi:type="dcterms:W3CDTF">2024-07-02T17:57:41Z</dcterms:modified>
</cp:coreProperties>
</file>